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4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1.xml" ContentType="application/vnd.openxmlformats-officedocument.presentationml.notesSlide+xml"/>
  <Override PartName="/ppt/tags/tag194.xml" ContentType="application/vnd.openxmlformats-officedocument.presentationml.tags+xml"/>
  <Override PartName="/ppt/notesSlides/notesSlide12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3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4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5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6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626" r:id="rId3"/>
    <p:sldId id="625" r:id="rId4"/>
    <p:sldId id="564" r:id="rId5"/>
    <p:sldId id="656" r:id="rId6"/>
    <p:sldId id="663" r:id="rId7"/>
    <p:sldId id="698" r:id="rId8"/>
    <p:sldId id="660" r:id="rId9"/>
    <p:sldId id="664" r:id="rId10"/>
    <p:sldId id="666" r:id="rId11"/>
    <p:sldId id="667" r:id="rId12"/>
    <p:sldId id="668" r:id="rId13"/>
    <p:sldId id="669" r:id="rId14"/>
    <p:sldId id="670" r:id="rId15"/>
    <p:sldId id="671" r:id="rId16"/>
    <p:sldId id="672" r:id="rId17"/>
    <p:sldId id="640" r:id="rId18"/>
    <p:sldId id="567" r:id="rId19"/>
    <p:sldId id="673" r:id="rId20"/>
    <p:sldId id="675" r:id="rId21"/>
    <p:sldId id="641" r:id="rId22"/>
    <p:sldId id="642" r:id="rId23"/>
    <p:sldId id="676" r:id="rId24"/>
    <p:sldId id="678" r:id="rId25"/>
    <p:sldId id="677" r:id="rId26"/>
    <p:sldId id="682" r:id="rId27"/>
    <p:sldId id="679" r:id="rId28"/>
    <p:sldId id="683" r:id="rId29"/>
    <p:sldId id="684" r:id="rId30"/>
    <p:sldId id="685" r:id="rId31"/>
    <p:sldId id="686" r:id="rId32"/>
    <p:sldId id="688" r:id="rId33"/>
    <p:sldId id="665" r:id="rId34"/>
    <p:sldId id="689" r:id="rId35"/>
    <p:sldId id="690" r:id="rId36"/>
    <p:sldId id="680" r:id="rId37"/>
    <p:sldId id="691" r:id="rId38"/>
    <p:sldId id="692" r:id="rId39"/>
    <p:sldId id="693" r:id="rId40"/>
    <p:sldId id="694" r:id="rId41"/>
    <p:sldId id="695" r:id="rId42"/>
    <p:sldId id="696" r:id="rId43"/>
    <p:sldId id="697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32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5783 3177 24575,'-3'1'0,"0"-1"0,-1 1 0,1-1 0,0 1 0,-4 2 0,-11 2 0,-22-1 0,1-2 0,-47-3 0,17-1 0,-443 2 0,503 0 0,0-1 0,0-1 0,0 0 0,-1 0 0,-16-7 0,7 3 0,7 3 0,1 1 0,-1 0 0,0 1 0,-24 0 0,18 1 0,-22-3 0,-66-18 0,98 18 0,-1 0 0,1 0 0,-1-1 0,-8-5 0,10 4 0,-1 1 0,0 1 0,0-1 0,-15-3 0,-147-41 0,161 45 0,-12-5 0,0 0 0,-35-21 0,-18-8 0,-4 1 0,50 22 0,0 2 0,0 0 0,-1 2 0,-39-8 0,48 14 0,1-1 0,-1-1 0,1-1 0,0 0 0,0-2 0,1 0 0,0-1 0,0 0 0,-28-24 0,36 25 0,-2 0 0,1 1 0,-1 1 0,0 0 0,-1 1 0,1 0 0,-20-6 0,7 5 0,12 4 0,-1-1 0,1-1 0,0 0 0,-22-12 0,16 6 0,-1 1 0,0 0 0,-34-10 0,-11 4 0,50 13 0,-1-1 0,0 0 0,1-1 0,-25-12 0,23 9 0,-115-57 0,55 30 0,51 22 0,-2 1 0,-28-9 0,18 9 0,26 7 0,-1 1 0,1 1 0,-1 0 0,1 0 0,-22 0 0,31 3 0,-1 0 0,1 0 0,-1 0 0,1 0 0,0-1 0,-1 1 0,1-1 0,-1 0 0,1 0 0,0 0 0,0 0 0,-1-1 0,1 1 0,0-1 0,0 0 0,0 0 0,1 0 0,-1 0 0,-3-4 0,-23-26 0,2-1 0,2-1 0,-32-57 0,30 47 0,1 8 0,18 25 0,0 0 0,-11-21 0,4 5 0,-1 1 0,-1 1 0,-24-28 0,10 13 0,20 28 0,-22-22 0,-2-1 0,8 5 0,-59-52 0,73 72 0,-21-11 0,22 14 0,-1-1 0,-14-13 0,3 3 0,-47-30 0,2 3 0,58 36 0,-141-99 0,115 81 0,-51-49 0,-20-15 0,93 82 0,-1 0 0,0 1 0,-1 0 0,-18-5 0,21 8 0,0 0 0,0-1 0,1 0 0,0-1 0,0-1 0,-20-15 0,11 5 0,-38-24 0,-2-1 0,52 36 0,0 1 0,0 0 0,-1 1 0,1 0 0,-1 1 0,0 0 0,-18-4 0,21 6 0,-48-20 0,8 4 0,40 14 0,0 1 0,0-1 0,1 0 0,-1 0 0,1-1 0,0 0 0,0-1 0,-11-10 0,3 0 0,2 0 0,-19-27 0,18 15 0,12 23 0,0 1 0,0 0 0,0-1 0,0 1 0,-1 0 0,0 1 0,0-1 0,0 0 0,-5-4 0,-7-4 0,1-1 0,0 0 0,-18-24 0,27 31 0,0 1 0,-1 0 0,0 0 0,0 0 0,-13-7 0,10 7 0,1-1 0,0 1 0,-8-9 0,-7-10 0,12 11 0,-2 0 0,-15-12 0,24 22 0,0 0 0,0 0 0,0 1 0,-1-1 0,1 1 0,-1 0 0,0 0 0,1 1 0,-1 0 0,0-1 0,0 1 0,-5 0 0,3 0 0,0 0 0,1 0 0,-1-1 0,0 0 0,-9-4 0,10 3 0,-2 0 0,1 1 0,0 0 0,-14-2 0,18 4 0,-1-1 0,0 1 0,0-1 0,1 0 0,-1 0 0,0-1 0,1 1 0,0-1 0,-1 1 0,1-1 0,0 0 0,0-1 0,0 1 0,0 0 0,0-1 0,0 0 0,1 1 0,-5-7 0,-6-6 0,-24-21 0,24 24 0,-11-15 0,20 22 0,0-1 0,-1 2 0,1-1 0,-1 0 0,0 1 0,-9-6 0,4 4 0,-44-24 0,48 28 0,1 0 0,0 0 0,-1 0 0,1 0 0,-1 1 0,1 0 0,-1 0 0,-7 0 0,12 1 0,0 1 0,1-1 0,-1 0 0,0 1 0,0-1 0,1 0 0,-1 1 0,0-1 0,1 1 0,-1-1 0,0 1 0,1-1 0,-1 1 0,1-1 0,-1 1 0,1 0 0,-1-1 0,1 1 0,-1 0 0,1 0 0,0-1 0,-1 1 0,1 0 0,0 0 0,0-1 0,-1 1 0,1 0 0,0 0 0,0 1 0,-1 29 0,1-26 0,3 267 0,1-280 0,3-9 0,5-20 0,-1 1 0,-2-1 0,5-50 0,-12 73 0,0 0 0,8-24 0,-6 24 0,0 0 0,2-21 0,-6-31 0,0 1 0,0 64 0,1 0 0,-1 0 0,0-1 0,0 1 0,0 0 0,1 0 0,-1 0 0,1 0 0,-1-1 0,1 1 0,-1 0 0,1 0 0,1-2 0,-1 3 0,-1-1 0,0 1 0,1 0 0,-1-1 0,1 1 0,-1 0 0,1 0 0,0-1 0,-1 1 0,1 0 0,-1 0 0,1 0 0,-1 0 0,1 0 0,0-1 0,-1 1 0,1 0 0,-1 0 0,1 0 0,1 1 0,-1-1 0,1 1 0,0 0 0,-1-1 0,1 1 0,0 0 0,-1 0 0,1 0 0,-1 0 0,1 0 0,-1 1 0,0-1 0,0 0 0,1 1 0,-1-1 0,0 1 0,1 2 0,0-1 0,-1 0 0,0 0 0,1 0 0,-1-1 0,1 1 0,0-1 0,0 1 0,0-1 0,0 0 0,0 1 0,0-1 0,1 0 0,-1-1 0,1 1 0,-1 0 0,1-1 0,0 1 0,0-1 0,5 2 0,12 4 0,-8-2 0,-1-1 0,0-1 0,1 0 0,0-1 0,21 2 0,-14-3-120,2 0-191,0-1 0,1 0-1,24-5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50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1696 24575,'5'-6'0,"0"0"0,-1 0 0,0 0 0,0-1 0,4-9 0,1-1 0,14-24 0,1 1 0,3 1 0,60-69 0,-67 87 0,1 1 0,1 1 0,1 1 0,0 1 0,35-19 0,-40 26 0,-2-1 0,27-22 0,13-10 0,-21 20 0,-1-2 0,40-39 0,-35 31 0,-25 22 0,1-2 0,14-15 0,-24 21 0,0 1 0,1 1 0,-1-1 0,1 1 0,1 0 0,-1 1 0,1-1 0,-1 1 0,1 0 0,0 1 0,1 0 0,-1 0 0,1 1 0,7-2 0,-2 0 0,-1 1 0,0-2 0,0 1 0,0-2 0,15-8 0,54-40 0,-28 17 0,-43 30 0,0 0 0,0 0 0,-1-1 0,-1 0 0,1 0 0,10-15 0,-15 18 0,1 0 0,-1 0 0,1 1 0,0-1 0,0 1 0,0 0 0,11-6 0,46-19 0,-5 3 0,12-10 0,-60 32 0,-1 0 0,1 1 0,16-5 0,18-7 0,-33 10 0,1 1 0,0 1 0,14-3 0,23-8 0,-33 7 0,1-1 0,13-9 0,13-8 0,-3 9 0,0 1 0,53-13 0,-87 26 0,0-1 0,0 1 0,0-1 0,0 1 0,-1-1 0,1-1 0,4-4 0,-4 4 0,1 0 0,-1 0 0,0 0 0,11-4 0,-6 5 0,-1 0 0,1 1 0,0 0 0,0 1 0,0 0 0,14 1 0,-10 0 0,0-1 0,16-3 0,-25 3 0,0 0 0,-1-1 0,1 1 0,-1-1 0,0 0 0,1 0 0,-1-1 0,0 1 0,0-1 0,5-4 0,-7 4 0,1 0 0,-1 0 0,0-1 0,0 1 0,0-1 0,0 1 0,0-1 0,-1 0 0,0 1 0,2-9 0,0-2 0,2-23 0,-5 32 0,-1 0 0,1 1 0,0-1 0,-1 1 0,0-1 0,0 1 0,-1-1 0,1 1 0,-1 0 0,0 0 0,0 0 0,0 0 0,-1 0 0,1 0 0,-1 0 0,0 1 0,-6-6 0,3 3 0,0 1 0,0 0 0,0 1 0,-1-1 0,1 1 0,-1 0 0,0 1 0,-1 0 0,-11-4 0,4 3 0,-15-4 0,-37-15 0,61 21 0,-1 1 0,1-1 0,0 1 0,-1 0 0,0 1 0,1-1 0,-8 2 0,9-1 0,0 0 0,0 0 0,0 0 0,0-1 0,0 1 0,0-1 0,0 0 0,0-1 0,1 1 0,-1-1 0,-8-4 0,12 6 0,0-1 0,0 0 0,0 1 0,0-1 0,1 0 0,-1 0 0,0 1 0,0-1 0,1 0 0,-1 0 0,0 0 0,1 0 0,-1 0 0,0-2 0,1 3 0,0 0 0,0-1 0,0 1 0,0-1 0,0 1 0,0 0 0,0-1 0,0 1 0,0 0 0,0-1 0,0 1 0,1-1 0,-1 1 0,0 0 0,0-1 0,0 1 0,1 0 0,-1-1 0,0 1 0,0 0 0,1 0 0,-1-1 0,0 1 0,0 0 0,1 0 0,-1-1 0,1 1 0,0-1 0,1 0 0,0 1 0,0-1 0,-1 0 0,1 1 0,0 0 0,0-1 0,0 1 0,0 0 0,0 0 0,-1 0 0,1 0 0,0 0 0,0 1 0,2 0 0,3 1 0,0 1 0,-1 0 0,1 0 0,-1 1 0,0 0 0,11 8 0,-10-6 0,0-1 0,0 0 0,0-1 0,12 6 0,-4-5 0,32 6 0,-34-9 0,0 1 0,0 1 0,20 8 0,-26-9 0,0 2 0,0-1 0,-1 1 0,1 0 0,6 8 0,29 32 0,-39-41 0,-1-2 0,0 1 0,-1 0 0,1 0 0,-1-1 0,0 1 0,1 0 0,-2 1 0,1-1 0,0 0 0,0 0 0,-1 0 0,1 4 0,-2 43 0,0-29 0,1-3 0,0-6 0,0-1 0,-1 1 0,-4 21 0,4-29 0,0-1 0,-1 1 0,1-1 0,-1 0 0,1 1 0,-1-1 0,0 0 0,0 0 0,-1 0 0,1-1 0,0 1 0,-1 0 0,0-1 0,1 0 0,-1 1 0,-6 2 0,3-1-124,1 1 0,-1 0 0,1 0 0,0 0 0,1 1 0,-1-1-1,1 1 1,0 0 0,0 1 0,-5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58.7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3063 24575,'0'-6'0,"1"1"0,0-1 0,0 1 0,0 0 0,1-1 0,0 1 0,0 0 0,0 0 0,1 0 0,0 0 0,-1 1 0,2-1 0,-1 1 0,8-8 0,5-4 0,1 0 0,23-16 0,-24 20 0,-8 6 0,0-1 0,0 1 0,0 0 0,1 1 0,0 0 0,0 1 0,1 0 0,-1 0 0,1 1 0,17-4 0,71-7 0,-59 8 0,-24 3 0,28-2 0,5 7 0,-30-1 0,-1-1 0,0 0 0,26-5 0,-35 3 0,1-1 0,0 0 0,-1-1 0,16-9 0,-14 7 0,1 1 0,12-5 0,12-7 0,-28 13 0,1 1 0,0-1 0,12-3 0,-12 5 0,0 0 0,-1 0 0,0-1 0,1 0 0,-1 0 0,0-1 0,0 0 0,-1 0 0,1 0 0,-1-1 0,8-8 0,-5 6 0,-1 0 0,17-10 0,-15 11 0,-1 0 0,15-14 0,-8 3 0,13-12 0,-26 27 0,0 0 0,0 0 0,0 1 0,0-1 0,0 1 0,0 0 0,0 0 0,0 0 0,0 0 0,5-1 0,30-1 0,-21 2 0,-1-1 0,1-1 0,20-5 0,-25 5 0,0 0 0,0 2 0,20-2 0,-15 2 0,-10-1 0,-1 1 0,1-1 0,0-1 0,-1 1 0,0-1 0,0 0 0,0-1 0,0 1 0,8-8 0,19-9 0,0 4 0,-17 9 0,25-16 0,-37 20 0,0-1 0,0 0 0,-1 0 0,1 0 0,-1-1 0,0 1 0,0-1 0,3-8 0,6-7 0,2-2 0,-3 6 0,-1 1 0,-1-2 0,13-30 0,-3 5 0,-14 34 0,-1 0 0,0-1 0,-1 1 0,0-1 0,0 0 0,2-9 0,-5 11 0,1 1 0,1-1 0,-1 0 0,1 1 0,0 0 0,1-1 0,-1 1 0,1 0 0,6-8 0,-2 1 0,9-20 0,-11 22 0,0 1 0,1 0 0,12-19 0,-13 23 0,-1-1 0,0 0 0,6-13 0,-7 14 0,-1 0 0,1 1 0,0-1 0,1 1 0,-1 0 0,1 0 0,6-6 0,-2 4 0,-1 0 0,0 0 0,0 0 0,-1-1 0,0 0 0,0 0 0,0 0 0,-1-1 0,5-13 0,-5 7 0,-1 1 0,-1-1 0,3-22 0,-3 16 0,4-77 0,-1 16 0,-1-70 0,-5 133 0,0 15 0,1-1 0,0 1 0,-1-1 0,1 1 0,1 0 0,-1 0 0,1-1 0,0 1 0,-1 0 0,2 0 0,4-6 0,9-19 0,-14 19 0,1 0 0,-1 0 0,-1-1 0,1 1 0,-2-1 0,0 1 0,0-1 0,-2-11 0,0-12 0,2 8 0,-1-2 0,4-32 0,-2 51 0,0 0 0,1-1 0,0 2 0,1-1 0,0 0 0,1 0 0,6-12 0,-7 15 0,0-1 0,-1 0 0,1 0 0,-1 0 0,-1-1 0,0 1 0,1-9 0,2-10 0,-1 4 0,1-29 0,-4 35 0,1 0 0,1 1 0,0-1 0,5-16 0,-2 18 0,-1-1 0,-1 1 0,0-1 0,0-24 0,-2 32 0,0 0 0,0 0 0,1 1 0,0-1 0,0 1 0,3-8 0,-2 7 0,0-1 0,0 0 0,2-15 0,1-20 0,-2 20 0,1-39 0,-6-259 0,1 321 0,0 0 0,0 0 0,0 0 0,0 0 0,0 0 0,0 0 0,0 0 0,0 0 0,0 1 0,0-1 0,0 0 0,0 0 0,0 0 0,0 0 0,0 0 0,0 0 0,0 0 0,0 0 0,0 0 0,0 0 0,0 0 0,0 0 0,0 0 0,-1 0 0,1 0 0,0 0 0,0 0 0,0 0 0,0 0 0,0 0 0,0 0 0,0 0 0,0 0 0,0 0 0,0 0 0,0 0 0,0 0 0,0 0 0,0 0 0,0 0 0,0 0 0,0 0 0,0 0 0,-1 0 0,1 0 0,0 0 0,0 0 0,0-1 0,0 1 0,0 0 0,0 0 0,0 0 0,0 0 0,0 0 0,0 0 0,0 0 0,0 0 0,0 0 0,0 0 0,0 0 0,0 0 0,-5 8 0,-6 10 0,3 0 0,1 1 0,0 0 0,1 1 0,-3 24 0,7-38 0,0 0 0,-1 0 0,1 0 0,-1 0 0,0-1 0,-1 1 0,1-1 0,-1 0 0,0 0 0,-1 0 0,-6 6 0,-4 6 0,10-12 0,-1 0 0,0 0 0,-9 7 0,14-11 0,-1 0 0,1 0 0,-1 1 0,0-1 0,1-1 0,-1 1 0,0 0 0,0 0 0,0-1 0,0 1 0,0-1 0,1 1 0,-1-1 0,0 0 0,0 0 0,0 0 0,0 0 0,-3 0 0,5-1 0,0 1 0,-1 0 0,1 0 0,0-1 0,-1 1 0,1-1 0,0 1 0,-1 0 0,1-1 0,0 1 0,0-1 0,-1 1 0,1 0 0,0-1 0,0 1 0,0-1 0,0 1 0,-1-1 0,1 1 0,0-1 0,0 1 0,0-1 0,0 1 0,0-1 0,0 1 0,0-1 0,1 1 0,-1-1 0,0 1 0,0-1 0,0 1 0,0-1 0,1 1 0,-1 0 0,0-1 0,0 1 0,1-1 0,-1 1 0,1-1 0,13-16 0,-10 15 0,0-1 0,0 1 0,0 0 0,0 0 0,1 1 0,-1-1 0,1 1 0,8-1 0,-11 1 0,0 1 0,0 0 0,1-1 0,-1 1 0,0 0 0,0 0 0,1 1 0,-1-1 0,0 0 0,0 1 0,1-1 0,-1 1 0,0 0 0,0 0 0,0 0 0,0 0 0,0 0 0,0 0 0,3 3 0,0 3 0,0 0 0,0 0 0,-1 1 0,4 7 0,-5-7 0,1-1 0,0 0 0,0 0 0,1-1 0,6 8 0,-9-11 0,0-1 0,0 1 0,0 0 0,0 0 0,0 0 0,-1 1 0,1-1 0,-1 0 0,0 1 0,0-1 0,0 0 0,0 1 0,-1-1 0,0 1 0,1 6 0,-1-4 0,1 0 0,-1 1 0,4 8 0,-3-13 0,-1 0 0,1 0 0,0 0 0,0-1 0,0 1 0,0 0 0,0-1 0,0 1 0,0-1 0,1 1 0,-1-1 0,0 0 0,1 0 0,-1 1 0,1-1 0,0 0 0,-1 0 0,4 1 0,1 0 0,0 0 0,0-1 0,0 1 0,8-1 0,5 2 0,-17-2 0,0-1 0,0 1 0,-1-1 0,1 0 0,0 0 0,0 0 0,0 0 0,0 0 0,0 0 0,0-1 0,0 1 0,0 0 0,2-2 0,-3 1 0,0 1 0,0-1 0,0 0 0,0 0 0,-1 0 0,1 0 0,0 0 0,0 0 0,0 0 0,-1 0 0,1 0 0,-1 0 0,1 0 0,-1-1 0,1 1 0,-1 0 0,0 0 0,1-1 0,-1 1 0,0 0 0,0-2 0,2-37 0,-2-1 0,-2 0 0,-10-63 0,9 92 0,0 1 0,0-1 0,-9-19 0,0 2 0,11 23 0,-2 1 0,1 0 0,-1 0 0,0 1 0,0-1 0,0 0 0,-7-6 0,9 9-170,-1 0-1,1 0 0,0 0 1,0 0-1,0 0 0,0 0 1,-2-5-1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18:41:28.0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1713 433 24575,'0'301'0,"-1"-292"0,0 1 0,0-1 0,-1 0 0,-1 0 0,0 0 0,0 0 0,-5 8 0,4-7 0,0-1 0,1 1 0,0 0 0,0 0 0,-2 20 0,3-14 0,-1-1 0,0 1 0,-1-1 0,-1 0 0,0 0 0,-16 28 0,3-2 0,7-20 0,0 0 0,-2-1 0,-20 26 0,12-18 0,6-9 0,10-12 0,0-1 0,0 1 0,0-1 0,1 1 0,-5 12 0,-2 7 0,-4 11 0,3 3 0,7-27 0,1 0 0,0 1 0,-2 19 0,4-17 0,-1 0 0,-9 27 0,-1 2 0,8-29 0,0-1 0,-12 26 0,-4 8 0,6-1 0,8-25 0,0 0 0,-2 0 0,-1 0 0,0-1 0,-22 32 0,19-36 0,-2-1 0,0-1 0,-1 0 0,-19 15 0,13-13 0,5-3 0,-27 17 0,37-27 0,-1-1 0,1-1 0,-1 1 0,0-1 0,1 0 0,-1-1 0,-13 2 0,-60 4 0,26-4 0,25-2 0,-52 0 0,69-3 0,1-1 0,-1 0 0,1 0 0,0-1 0,0-1 0,0 0 0,-12-5 0,-46-30 0,-89-65 0,84 54 0,46 29 0,0-2 0,1 0 0,-28-32 0,44 42 0,1 0 0,1-1 0,0-1 0,0 0 0,1 0 0,1-1 0,-10-27 0,4 5 0,2-1 0,1 0 0,2-1 0,-4-48 0,-12-110 0,17 145 0,-1-68 0,8-54 0,1 122 0,0 49 0,1-1 0,-1 0 0,1 1 0,0-1 0,0 0 0,0 1 0,1 0 0,3-8 0,1 1 0,0 1 0,9-11 0,-10 15 0,107-149 0,-17 25 0,-81 111 0,-7 8 0,1 1 0,0 0 0,0 1 0,1 0 0,0 0 0,18-13 0,18-10 0,54-50 0,-66 51 0,2 2 0,69-43 0,-88 63 0,0 1 0,0 0 0,1 1 0,0 1 0,0 0 0,0 2 0,1 0 0,0 0 0,0 2 0,0 0 0,20 1 0,383 6 0,-310-5 0,-101 0 0,1 0 0,-1 1 0,1 1 0,-1-1 0,0 2 0,14 3 0,-19-3 0,0-1 0,1 0 0,-1 1 0,-1 0 0,1 0 0,0 1 0,-1-1 0,0 1 0,0 0 0,0 0 0,0 1 0,0-1 0,3 8 0,-1-3 0,-2 1 0,1 0 0,-1 0 0,-1 0 0,0 0 0,0 1 0,-1 0 0,1 16 0,-1 12 0,-4 42 0,0-17 0,2-54-117,-1-7 43,1 0 1,0-1-1,0 1 1,0 0 0,0-1-1,0 1 1,0 0-1,1-1 1,-1 1 0,1 0-1,0-1 1,0 1 0,0-1-1,0 0 1,0 1-1,4 4 1,4 0-6753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47:39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1216 617 24575,'0'11'0,"1"-1"0,0 0 0,1 0 0,0-1 0,0 1 0,8 18 0,2-2 0,16 26 0,-2-4 0,-21-38 0,-1 1 0,-1-1 0,1 1 0,-1 0 0,2 17 0,0 57 0,-3-36 0,12 40 0,-9-62 0,3 45 0,2 40 0,-5-56 0,-4 105 0,-2-81 0,0-71 0,0 1 0,-1-1 0,0 1 0,-1-1 0,0 0 0,0 0 0,-9 15 0,-4 14 0,7-6 0,7-25 0,0 0 0,0 1 0,-1-1 0,0 0 0,0 0 0,-1 0 0,1-1 0,-6 7 0,-3 1 0,0 0 0,-1-2 0,0 0 0,0 0 0,-2-1 0,1-1 0,-17 9 0,19-14 0,0 0 0,0-1 0,0-1 0,-1 0 0,1-1 0,-17 2 0,-78-3 0,73-1 0,-8 0 0,24 1 0,1 0 0,0-2 0,-1 0 0,1-1 0,0 0 0,-19-7 0,-26-18 0,11 3 0,5 10 0,35 12 0,1-1 0,-1-1 0,1 0 0,-15-7 0,3 0 0,0 0 0,-1 2 0,-39-10 0,-4-2 0,44 12 0,0-1 0,1-1 0,-25-17 0,-70-47 0,109 71 0,0-1 0,1 0 0,-1 0 0,1 0 0,0 0 0,1-1 0,-1 0 0,1-1 0,0 1 0,1-1 0,0 0 0,0 0 0,0 0 0,1 0 0,0-1 0,0 1 0,1-1 0,0 0 0,0 0 0,1 0 0,-1-14 0,5-530 0,-3 545 0,1 0 0,0-1 0,0 1 0,0 0 0,1-1 0,0 1 0,0 0 0,1 0 0,0 1 0,0-1 0,1 0 0,0 1 0,0 0 0,0 0 0,1 0 0,0 1 0,8-9 0,5-5 0,18-26 0,-16 18 0,-3 6 0,-7 9 0,0 0 0,-1-1 0,0 0 0,10-23 0,5-22 0,-11 24 0,2 0 0,27-45 0,0 16 0,2 2 0,3 2 0,89-86 0,-106 121 0,-22 19 0,-1-1 0,0 0 0,0-1 0,9-10 0,-16 16 0,7-7 0,-1 0 0,15-14 0,-18 20 0,0 0 0,0-1 0,0 2 0,0-1 0,0 0 0,0 1 0,1-1 0,-1 1 0,1 0 0,-1 0 0,7-1 0,4 0 0,-1 1 0,1 1 0,17 1 0,-26 0 0,-1-1 0,1 1 0,-1 0 0,0 0 0,0 0 0,1 1 0,-1-1 0,0 1 0,0 0 0,0 0 0,-1 1 0,1-1 0,6 6 0,-3-2 0,0 0 0,0-1 0,0 0 0,1 0 0,-1-1 0,1 0 0,1 0 0,-1-1 0,16 4 0,-12-4 0,-1 1 0,1 1 0,-1 0 0,14 8 0,-23-11 0,0 0 0,-1-1 0,1 1 0,0 0 0,-1 0 0,1 0 0,-1 0 0,1 1 0,-1-1 0,0 0 0,0 1 0,0-1 0,0 1 0,0-1 0,-1 1 0,1-1 0,-1 1 0,0 2 0,1 8 0,-1 0 0,-1 19 0,-1-10 0,2-16 0,-1 3 0,1 1 0,1-1 0,2 16 0,-3-22 0,1 1 0,0-1 0,0 0 0,1 0 0,-1 0 0,1 0 0,0 0 0,-1-1 0,1 1 0,0 0 0,1-1 0,-1 0 0,0 1 0,4 1 0,0 1 0,0 0 0,1-1 0,0 0 0,0 0 0,0 0 0,0-1 0,1 0 0,-1-1 0,1 0 0,0 0 0,-1 0 0,11 0 0,17 2 0,79 4 0,-112-8 0,0 0 0,0 0 0,0 0 0,0 0 0,-1 1 0,1-1 0,0 1 0,0-1 0,0 1 0,0-1 0,-1 1 0,1 0 0,0 0 0,-1 0 0,1 0 0,-1 0 0,1 0 0,-1 1 0,2 1 0,-1-1 0,0 1 0,-1-1 0,0 1 0,0-1 0,0 1 0,0 0 0,0-1 0,0 1 0,-1 0 0,1 0 0,-1 0 0,0 4 0,0-5 0,1 23 0,-2 35 0,0-54 0,0 1 0,0-1 0,0 0 0,-1 1 0,0-1 0,0 0 0,0 0 0,-1 0 0,0 0 0,-6 9 0,-6 6-66,13-17-20,0-1-1,0 1 0,0-1 1,-1 0-1,1 0 1,-1 0-1,0 0 0,0-1 1,0 1-1,0-1 0,0 1 1,-1-1-1,1 0 1,-7 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47:59.2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32 174 24575,'0'3'0,"-1"-1"0,1 1 0,-1 0 0,0 0 0,0-1 0,0 1 0,0-1 0,-2 3 0,-3 9 0,2 2 0,0 0 0,1 1 0,0-1 0,1 20 0,2 69 0,2-39 0,-3 2 0,2 75 0,1-129 0,0-1 0,1 0 0,0 0 0,1 0 0,1 0 0,0-1 0,0 0 0,2 0 0,14 22 0,-10-15 0,18 40 0,-1 0 0,-8-24 0,41 66 0,-40-71 0,-12-15 0,1-2 0,0 1 0,0-1 0,1-1 0,1 0 0,20 16 0,-23-21 0,122 76 0,-44-41 0,-73-38 0,-1 0 0,1-1 0,0-1 0,-1 0 0,1-1 0,0-1 0,25-1 0,-10 0 0,-27 1 0,1-1 0,0 1 0,0 0 0,0-1 0,-1 0 0,1 1 0,0-1 0,-1 0 0,1-1 0,0 1 0,-1 0 0,0-1 0,1 1 0,-1-1 0,0 0 0,3-3 0,2-2 0,-1-1 0,-1 1 0,8-15 0,9-11 0,-13 20 0,0-1 0,9-20 0,5-8 0,-19 35 0,-1 0 0,-1-1 0,1 1 0,-1 0 0,0-1 0,-1 1 0,1-14 0,3-12 0,-1-5 0,-4 33 0,0 0 0,0 0 0,1 0 0,-1 1 0,1-1 0,0 0 0,1 0 0,-1 0 0,1 1 0,0-1 0,4-6 0,-2 4 0,0 0 0,-1 0 0,1 0 0,-1 0 0,0-1 0,-1 1 0,0-1 0,0 0 0,-1 0 0,0 0 0,0 0 0,-1 0 0,-1-14 0,1 5 0,-1 6 0,0-1 0,1 1 0,1-1 0,0 1 0,1 0 0,0-1 0,0 1 0,8-19 0,-7 22 0,-1-1 0,1 1 0,-1 0 0,1-12 0,-2 11 0,1 1 0,-1-1 0,2 1 0,3-11 0,-1 7 0,-1 3 0,-1 1 0,1 0 0,0 1 0,1-1 0,0 1 0,11-14 0,-6 11 0,0-1 0,-1 0 0,10-16 0,-15 22 0,-1-1 0,-1 0 0,1 0 0,-1 0 0,0 0 0,0 0 0,-1-1 0,0 1 0,1-11 0,-3-90 0,0 38 0,1 65 0,0 0 0,0-1 0,0 1 0,-1 0 0,0 0 0,0 0 0,0 0 0,0 0 0,0 0 0,-1 0 0,0 1 0,-2-5 0,2 5 0,0 1 0,0 0 0,-1 0 0,1-1 0,0 2 0,-1-1 0,0 0 0,1 0 0,-1 1 0,0 0 0,0-1 0,1 1 0,-1 0 0,0 0 0,0 1 0,0-1 0,-4 0 0,-5 0 0,-21-5 0,31 6 0,0-1 0,-1 0 0,1 0 0,0 0 0,0 0 0,0 0 0,0 0 0,0 0 0,0-1 0,0 1 0,-2-3 0,1 1 0,0-1 0,0 1 0,0 1 0,-1-1 0,1 0 0,-1 1 0,0 0 0,1 0 0,-1 0 0,0 0 0,0 0 0,0 1 0,-1 0 0,-6-2 0,-3 2 0,0 0 0,1 1 0,-19 2 0,18-1 0,0-1 0,0 0 0,-15-2 0,24 1 0,1-1 0,-1 0 0,0 1 0,1-2 0,-1 1 0,-7-6 0,-16-7 0,13 11 0,-1-1 0,-20-1 0,-18-6 0,-48-12 0,86 19 0,1 2 0,0 0 0,-1 1 0,-18-1 0,-66 4 0,35 1 0,60-2 0,1 0 0,-1 0 0,0 1 0,0 0 0,1 0 0,-1 0 0,1 1 0,-1-1 0,1 1 0,-1 0 0,1 1 0,0-1 0,0 1 0,0-1 0,-3 5 0,-4 3 0,2 0 0,0 1 0,-14 20 0,11-13 0,9-15-170,0 0-1,0 0 0,0 1 1,-1-2-1,1 1 0,-1 0 1,-5 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47:39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1216 617 24575,'0'11'0,"1"-1"0,0 0 0,1 0 0,0-1 0,0 1 0,8 18 0,2-2 0,16 26 0,-2-4 0,-21-38 0,-1 1 0,-1-1 0,1 1 0,-1 0 0,2 17 0,0 57 0,-3-36 0,12 40 0,-9-62 0,3 45 0,2 40 0,-5-56 0,-4 105 0,-2-81 0,0-71 0,0 1 0,-1-1 0,0 1 0,-1-1 0,0 0 0,0 0 0,-9 15 0,-4 14 0,7-6 0,7-25 0,0 0 0,0 1 0,-1-1 0,0 0 0,0 0 0,-1 0 0,1-1 0,-6 7 0,-3 1 0,0 0 0,-1-2 0,0 0 0,0 0 0,-2-1 0,1-1 0,-17 9 0,19-14 0,0 0 0,0-1 0,0-1 0,-1 0 0,1-1 0,-17 2 0,-78-3 0,73-1 0,-8 0 0,24 1 0,1 0 0,0-2 0,-1 0 0,1-1 0,0 0 0,-19-7 0,-26-18 0,11 3 0,5 10 0,35 12 0,1-1 0,-1-1 0,1 0 0,-15-7 0,3 0 0,0 0 0,-1 2 0,-39-10 0,-4-2 0,44 12 0,0-1 0,1-1 0,-25-17 0,-70-47 0,109 71 0,0-1 0,1 0 0,-1 0 0,1 0 0,0 0 0,1-1 0,-1 0 0,1-1 0,0 1 0,1-1 0,0 0 0,0 0 0,0 0 0,1 0 0,0-1 0,0 1 0,1-1 0,0 0 0,0 0 0,1 0 0,-1-14 0,5-530 0,-3 545 0,1 0 0,0-1 0,0 1 0,0 0 0,1-1 0,0 1 0,0 0 0,1 0 0,0 1 0,0-1 0,1 0 0,0 1 0,0 0 0,0 0 0,1 0 0,0 1 0,8-9 0,5-5 0,18-26 0,-16 18 0,-3 6 0,-7 9 0,0 0 0,-1-1 0,0 0 0,10-23 0,5-22 0,-11 24 0,2 0 0,27-45 0,0 16 0,2 2 0,3 2 0,89-86 0,-106 121 0,-22 19 0,-1-1 0,0 0 0,0-1 0,9-10 0,-16 16 0,7-7 0,-1 0 0,15-14 0,-18 20 0,0 0 0,0-1 0,0 2 0,0-1 0,0 0 0,0 1 0,1-1 0,-1 1 0,1 0 0,-1 0 0,7-1 0,4 0 0,-1 1 0,1 1 0,17 1 0,-26 0 0,-1-1 0,1 1 0,-1 0 0,0 0 0,0 0 0,1 1 0,-1-1 0,0 1 0,0 0 0,0 0 0,-1 1 0,1-1 0,6 6 0,-3-2 0,0 0 0,0-1 0,0 0 0,1 0 0,-1-1 0,1 0 0,1 0 0,-1-1 0,16 4 0,-12-4 0,-1 1 0,1 1 0,-1 0 0,14 8 0,-23-11 0,0 0 0,-1-1 0,1 1 0,0 0 0,-1 0 0,1 0 0,-1 0 0,1 1 0,-1-1 0,0 0 0,0 1 0,0-1 0,0 1 0,0-1 0,-1 1 0,1-1 0,-1 1 0,0 2 0,1 8 0,-1 0 0,-1 19 0,-1-10 0,2-16 0,-1 3 0,1 1 0,1-1 0,2 16 0,-3-22 0,1 1 0,0-1 0,0 0 0,1 0 0,-1 0 0,1 0 0,0 0 0,-1-1 0,1 1 0,0 0 0,1-1 0,-1 0 0,0 1 0,4 1 0,0 1 0,0 0 0,1-1 0,0 0 0,0 0 0,0 0 0,0-1 0,1 0 0,-1-1 0,1 0 0,0 0 0,-1 0 0,11 0 0,17 2 0,79 4 0,-112-8 0,0 0 0,0 0 0,0 0 0,0 0 0,-1 1 0,1-1 0,0 1 0,0-1 0,0 1 0,0-1 0,-1 1 0,1 0 0,0 0 0,-1 0 0,1 0 0,-1 0 0,1 0 0,-1 1 0,2 1 0,-1-1 0,0 1 0,-1-1 0,0 1 0,0-1 0,0 1 0,0 0 0,0-1 0,0 1 0,-1 0 0,1 0 0,-1 0 0,0 4 0,0-5 0,1 23 0,-2 35 0,0-54 0,0 1 0,0-1 0,0 0 0,-1 1 0,0-1 0,0 0 0,0 0 0,-1 0 0,0 0 0,-6 9 0,-6 6-66,13-17-20,0-1-1,0 1 0,0-1 1,-1 0-1,1 0 1,-1 0-1,0 0 0,0-1 1,0 1-1,0-1 0,0 1 1,-1-1-1,1 0 1,-7 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47:59.2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32 174 24575,'0'3'0,"-1"-1"0,1 1 0,-1 0 0,0 0 0,0-1 0,0 1 0,0-1 0,-2 3 0,-3 9 0,2 2 0,0 0 0,1 1 0,0-1 0,1 20 0,2 69 0,2-39 0,-3 2 0,2 75 0,1-129 0,0-1 0,1 0 0,0 0 0,1 0 0,1 0 0,0-1 0,0 0 0,2 0 0,14 22 0,-10-15 0,18 40 0,-1 0 0,-8-24 0,41 66 0,-40-71 0,-12-15 0,1-2 0,0 1 0,0-1 0,1-1 0,1 0 0,20 16 0,-23-21 0,122 76 0,-44-41 0,-73-38 0,-1 0 0,1-1 0,0-1 0,-1 0 0,1-1 0,0-1 0,25-1 0,-10 0 0,-27 1 0,1-1 0,0 1 0,0 0 0,0-1 0,-1 0 0,1 1 0,0-1 0,-1 0 0,1-1 0,0 1 0,-1 0 0,0-1 0,1 1 0,-1-1 0,0 0 0,3-3 0,2-2 0,-1-1 0,-1 1 0,8-15 0,9-11 0,-13 20 0,0-1 0,9-20 0,5-8 0,-19 35 0,-1 0 0,-1-1 0,1 1 0,-1 0 0,0-1 0,-1 1 0,1-14 0,3-12 0,-1-5 0,-4 33 0,0 0 0,0 0 0,1 0 0,-1 1 0,1-1 0,0 0 0,1 0 0,-1 0 0,1 1 0,0-1 0,4-6 0,-2 4 0,0 0 0,-1 0 0,1 0 0,-1 0 0,0-1 0,-1 1 0,0-1 0,0 0 0,-1 0 0,0 0 0,0 0 0,-1 0 0,-1-14 0,1 5 0,-1 6 0,0-1 0,1 1 0,1-1 0,0 1 0,1 0 0,0-1 0,0 1 0,8-19 0,-7 22 0,-1-1 0,1 1 0,-1 0 0,1-12 0,-2 11 0,1 1 0,-1-1 0,2 1 0,3-11 0,-1 7 0,-1 3 0,-1 1 0,1 0 0,0 1 0,1-1 0,0 1 0,11-14 0,-6 11 0,0-1 0,-1 0 0,10-16 0,-15 22 0,-1-1 0,-1 0 0,1 0 0,-1 0 0,0 0 0,0 0 0,-1-1 0,0 1 0,1-11 0,-3-90 0,0 38 0,1 65 0,0 0 0,0-1 0,0 1 0,-1 0 0,0 0 0,0 0 0,0 0 0,0 0 0,0 0 0,-1 0 0,0 1 0,-2-5 0,2 5 0,0 1 0,0 0 0,-1 0 0,1-1 0,0 2 0,-1-1 0,0 0 0,1 0 0,-1 1 0,0 0 0,0-1 0,1 1 0,-1 0 0,0 0 0,0 1 0,0-1 0,-4 0 0,-5 0 0,-21-5 0,31 6 0,0-1 0,-1 0 0,1 0 0,0 0 0,0 0 0,0 0 0,0 0 0,0 0 0,0-1 0,0 1 0,-2-3 0,1 1 0,0-1 0,0 1 0,0 1 0,-1-1 0,1 0 0,-1 1 0,0 0 0,1 0 0,-1 0 0,0 0 0,0 0 0,0 1 0,-1 0 0,-6-2 0,-3 2 0,0 0 0,1 1 0,-19 2 0,18-1 0,0-1 0,0 0 0,-15-2 0,24 1 0,1-1 0,-1 0 0,0 1 0,1-2 0,-1 1 0,-7-6 0,-16-7 0,13 11 0,-1-1 0,-20-1 0,-18-6 0,-48-12 0,86 19 0,1 2 0,0 0 0,-1 1 0,-18-1 0,-66 4 0,35 1 0,60-2 0,1 0 0,-1 0 0,0 1 0,0 0 0,1 0 0,-1 0 0,1 1 0,-1-1 0,1 1 0,-1 0 0,1 1 0,0-1 0,0 1 0,0-1 0,-3 5 0,-4 3 0,2 0 0,0 1 0,-14 20 0,11-13 0,9-15-170,0 0-1,0 0 0,0 1 1,-1-2-1,1 1 0,-1 0 1,-5 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50:44.6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915 145 24575,'51'0'0,"0"2"0,1 3 0,67 15 0,-97-15 0,-1 1 0,0 1 0,0 1 0,0 0 0,-1 2 0,-1 1 0,0 0 0,0 1 0,-1 1 0,22 20 0,-30-22 0,-1 0 0,0 1 0,0 0 0,10 21 0,-9-15 0,17 21 0,-24-34 0,0-1 0,-1 1 0,1 0 0,-1 0 0,0 0 0,0 0 0,0 0 0,-1 0 0,0 1 0,0-1 0,0 7 0,0 9 0,-3 34 0,0-16 0,3 18 0,-2 46 0,0-99 0,1 1 0,-1-1 0,0 0 0,-1 0 0,1 0 0,-1 0 0,0 0 0,0 0 0,0 0 0,0 0 0,-1-1 0,-3 5 0,-4 2 0,0 1 0,-16 11 0,-3 3 0,-90 102 0,94-95 0,17-21 0,0-1 0,0 0 0,-1 0 0,-12 9 0,8-8 0,0 1 0,0 0 0,1 1 0,-11 15 0,12-15 0,-1-2 0,-1 1 0,0-2 0,0 0 0,-17 9 0,14-8 0,5-4 0,1 0 0,0 1 0,1 1 0,-17 17 0,23-23 0,-1 0 0,0 0 0,1 0 0,-1 0 0,0-1 0,0 0 0,-1 0 0,-5 3 0,-13 6 0,17-7 0,-1 0 0,1-1 0,-1 0 0,0-1 0,0 1 0,-9 1 0,-2-1 0,-24 1 0,21-2 0,-32 9 0,32-7 0,-32 4 0,-191-5 0,129-4 0,71 2 0,22 0 0,0-1 0,0-1 0,-21-3 0,34 1 0,0 1 0,1-2 0,-1 1 0,1-2 0,0 1 0,0-1 0,0 0 0,1 0 0,0-1 0,0 0 0,0 0 0,1-1 0,-8-10 0,12 14 0,0-1 0,0 1 0,0-1 0,1 0 0,-1 0 0,1 0 0,0 0 0,1 0 0,-1 0 0,0-6 0,1-8 0,2-20 0,0 9 0,-1-272 0,-2 163 0,0 122 0,-1 0 0,0 0 0,-8-25 0,6 25 0,0-1 0,1 1 0,-1-22 0,5-208 0,0 236 0,0 1 0,0-1 0,1 1 0,0 0 0,6-13 0,-5 12 0,0 0 0,0 0 0,-1 0 0,1-12 0,-2 2 0,-2 12 0,2 1 0,-1 0 0,1-1 0,1-6 0,-1 12 0,0 0 0,-1 0 0,1 0 0,0 0 0,0 0 0,0 0 0,0 0 0,0 0 0,1 1 0,-1-1 0,1 0 0,-1 1 0,1-1 0,-1 1 0,1 0 0,0-1 0,0 1 0,2-1 0,2-1 0,0 1 0,0 0 0,1 0 0,-1 0 0,1 1 0,-1 0 0,11 0 0,49 3 0,-26 0 0,-20-2 0,70-1 0,-77 0 0,-1-1 0,0 0 0,0-1 0,1 0 0,12-6 0,81-29 0,-28 13 0,-35 11 0,-33 10 0,0 1 0,1 0 0,-1 0 0,18-1 0,15 2 0,45 5 0,-85-3 0,-1 0 0,0 1 0,0-1 0,0 0 0,0 1 0,0 0 0,0 0 0,0-1 0,0 1 0,0 0 0,0 1 0,0-1 0,0 0 0,-1 0 0,1 1 0,0-1 0,-1 1 0,1-1 0,-1 1 0,2 2 0,0 3 0,1-1 0,-2 1 0,1 0 0,3 13 0,-5-15 0,0 0 0,0 0 0,1 0 0,0 0 0,0-1 0,0 1 0,0 0 0,1-1 0,0 0 0,0 1 0,6 5 0,15 15 0,-21-21-114,0 0 1,0 0-1,0-1 0,1 1 0,0-1 1,0 0-1,0 0 0,0-1 0,0 1 1,0-1-1,7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17/2/2026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52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210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7789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4947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3084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9586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4302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8240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2995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3483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42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528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461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43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864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86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64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84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59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36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png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22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image" Target="../media/image23.png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71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2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69.pn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image" Target="../media/image23.png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71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22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69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6.png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24.png"/><Relationship Id="rId5" Type="http://schemas.openxmlformats.org/officeDocument/2006/relationships/tags" Target="../tags/tag92.xml"/><Relationship Id="rId15" Type="http://schemas.openxmlformats.org/officeDocument/2006/relationships/image" Target="../media/image28.png"/><Relationship Id="rId10" Type="http://schemas.openxmlformats.org/officeDocument/2006/relationships/image" Target="../media/image2.png"/><Relationship Id="rId4" Type="http://schemas.openxmlformats.org/officeDocument/2006/relationships/tags" Target="../tags/tag91.xml"/><Relationship Id="rId9" Type="http://schemas.openxmlformats.org/officeDocument/2006/relationships/image" Target="../media/image170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4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5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9.xml"/><Relationship Id="rId7" Type="http://schemas.openxmlformats.org/officeDocument/2006/relationships/image" Target="../media/image30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tags" Target="../tags/tag102.xml"/><Relationship Id="rId21" Type="http://schemas.openxmlformats.org/officeDocument/2006/relationships/image" Target="../media/image35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tags" Target="../tags/tag10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38.png"/><Relationship Id="rId5" Type="http://schemas.openxmlformats.org/officeDocument/2006/relationships/tags" Target="../tags/tag104.xml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tags" Target="../tags/tag109.xml"/><Relationship Id="rId19" Type="http://schemas.openxmlformats.org/officeDocument/2006/relationships/image" Target="../media/image33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2.png"/><Relationship Id="rId2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tags" Target="../tags/tag114.xml"/><Relationship Id="rId21" Type="http://schemas.openxmlformats.org/officeDocument/2006/relationships/image" Target="../media/image35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tags" Target="../tags/tag11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image" Target="../media/image38.png"/><Relationship Id="rId5" Type="http://schemas.openxmlformats.org/officeDocument/2006/relationships/tags" Target="../tags/tag116.xml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tags" Target="../tags/tag121.xml"/><Relationship Id="rId19" Type="http://schemas.openxmlformats.org/officeDocument/2006/relationships/image" Target="../media/image33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2.png"/><Relationship Id="rId2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36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33.png"/><Relationship Id="rId3" Type="http://schemas.openxmlformats.org/officeDocument/2006/relationships/tags" Target="../tags/tag126.xml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39.png"/><Relationship Id="rId33" Type="http://schemas.openxmlformats.org/officeDocument/2006/relationships/image" Target="../media/image42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image" Target="../media/image29.png"/><Relationship Id="rId29" Type="http://schemas.openxmlformats.org/officeDocument/2006/relationships/image" Target="../media/image36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40.png"/><Relationship Id="rId32" Type="http://schemas.openxmlformats.org/officeDocument/2006/relationships/image" Target="../media/image41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32.png"/><Relationship Id="rId28" Type="http://schemas.openxmlformats.org/officeDocument/2006/relationships/image" Target="../media/image35.png"/><Relationship Id="rId10" Type="http://schemas.openxmlformats.org/officeDocument/2006/relationships/tags" Target="../tags/tag133.xml"/><Relationship Id="rId19" Type="http://schemas.openxmlformats.org/officeDocument/2006/relationships/image" Target="../media/image2.png"/><Relationship Id="rId31" Type="http://schemas.openxmlformats.org/officeDocument/2006/relationships/image" Target="../media/image38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31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5.png"/><Relationship Id="rId8" Type="http://schemas.openxmlformats.org/officeDocument/2006/relationships/tags" Target="../tags/tag1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18" Type="http://schemas.openxmlformats.org/officeDocument/2006/relationships/image" Target="../media/image12.png"/><Relationship Id="rId3" Type="http://schemas.openxmlformats.org/officeDocument/2006/relationships/tags" Target="../tags/tag10.xml"/><Relationship Id="rId21" Type="http://schemas.openxmlformats.org/officeDocument/2006/relationships/customXml" Target="../ink/ink3.xml"/><Relationship Id="rId7" Type="http://schemas.openxmlformats.org/officeDocument/2006/relationships/tags" Target="../tags/tag14.xml"/><Relationship Id="rId12" Type="http://schemas.openxmlformats.org/officeDocument/2006/relationships/image" Target="../media/image4.png"/><Relationship Id="rId17" Type="http://schemas.openxmlformats.org/officeDocument/2006/relationships/customXml" Target="../ink/ink1.xml"/><Relationship Id="rId2" Type="http://schemas.openxmlformats.org/officeDocument/2006/relationships/tags" Target="../tags/tag9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openxmlformats.org/officeDocument/2006/relationships/customXml" Target="../ink/ink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image" Target="../media/image37.png"/><Relationship Id="rId21" Type="http://schemas.openxmlformats.org/officeDocument/2006/relationships/tags" Target="../tags/tag161.xml"/><Relationship Id="rId34" Type="http://schemas.openxmlformats.org/officeDocument/2006/relationships/image" Target="../media/image39.png"/><Relationship Id="rId42" Type="http://schemas.openxmlformats.org/officeDocument/2006/relationships/image" Target="../media/image42.png"/><Relationship Id="rId47" Type="http://schemas.openxmlformats.org/officeDocument/2006/relationships/image" Target="../media/image49.png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9" Type="http://schemas.openxmlformats.org/officeDocument/2006/relationships/image" Target="../media/image29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image" Target="../media/image32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6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image" Target="../media/image2.png"/><Relationship Id="rId36" Type="http://schemas.openxmlformats.org/officeDocument/2006/relationships/image" Target="../media/image34.png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image" Target="../media/image31.png"/><Relationship Id="rId44" Type="http://schemas.openxmlformats.org/officeDocument/2006/relationships/image" Target="../media/image45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30.png"/><Relationship Id="rId35" Type="http://schemas.openxmlformats.org/officeDocument/2006/relationships/image" Target="../media/image33.png"/><Relationship Id="rId43" Type="http://schemas.openxmlformats.org/officeDocument/2006/relationships/image" Target="../media/image43.png"/><Relationship Id="rId48" Type="http://schemas.openxmlformats.org/officeDocument/2006/relationships/image" Target="../media/image51.png"/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image" Target="../media/image40.png"/><Relationship Id="rId38" Type="http://schemas.openxmlformats.org/officeDocument/2006/relationships/image" Target="../media/image36.png"/><Relationship Id="rId46" Type="http://schemas.openxmlformats.org/officeDocument/2006/relationships/image" Target="../media/image47.png"/><Relationship Id="rId20" Type="http://schemas.openxmlformats.org/officeDocument/2006/relationships/tags" Target="../tags/tag160.xml"/><Relationship Id="rId41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9" Type="http://schemas.openxmlformats.org/officeDocument/2006/relationships/image" Target="../media/image37.png"/><Relationship Id="rId21" Type="http://schemas.openxmlformats.org/officeDocument/2006/relationships/tags" Target="../tags/tag187.xml"/><Relationship Id="rId34" Type="http://schemas.openxmlformats.org/officeDocument/2006/relationships/image" Target="../media/image39.png"/><Relationship Id="rId42" Type="http://schemas.openxmlformats.org/officeDocument/2006/relationships/image" Target="../media/image42.png"/><Relationship Id="rId47" Type="http://schemas.openxmlformats.org/officeDocument/2006/relationships/image" Target="../media/image49.png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9" Type="http://schemas.openxmlformats.org/officeDocument/2006/relationships/image" Target="../media/image29.png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image" Target="../media/image32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6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image" Target="../media/image2.png"/><Relationship Id="rId36" Type="http://schemas.openxmlformats.org/officeDocument/2006/relationships/image" Target="../media/image34.png"/><Relationship Id="rId49" Type="http://schemas.openxmlformats.org/officeDocument/2006/relationships/image" Target="../media/image490.png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image" Target="../media/image31.png"/><Relationship Id="rId44" Type="http://schemas.openxmlformats.org/officeDocument/2006/relationships/image" Target="../media/image45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30.png"/><Relationship Id="rId35" Type="http://schemas.openxmlformats.org/officeDocument/2006/relationships/image" Target="../media/image33.png"/><Relationship Id="rId43" Type="http://schemas.openxmlformats.org/officeDocument/2006/relationships/image" Target="../media/image43.png"/><Relationship Id="rId48" Type="http://schemas.openxmlformats.org/officeDocument/2006/relationships/image" Target="../media/image51.png"/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image" Target="../media/image40.png"/><Relationship Id="rId38" Type="http://schemas.openxmlformats.org/officeDocument/2006/relationships/image" Target="../media/image36.png"/><Relationship Id="rId46" Type="http://schemas.openxmlformats.org/officeDocument/2006/relationships/image" Target="../media/image47.png"/><Relationship Id="rId20" Type="http://schemas.openxmlformats.org/officeDocument/2006/relationships/tags" Target="../tags/tag186.xml"/><Relationship Id="rId41" Type="http://schemas.openxmlformats.org/officeDocument/2006/relationships/image" Target="../media/image41.png"/><Relationship Id="rId1" Type="http://schemas.openxmlformats.org/officeDocument/2006/relationships/tags" Target="../tags/tag167.xml"/><Relationship Id="rId6" Type="http://schemas.openxmlformats.org/officeDocument/2006/relationships/tags" Target="../tags/tag17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3.xml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4.xml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96.xml"/><Relationship Id="rId16" Type="http://schemas.openxmlformats.org/officeDocument/2006/relationships/image" Target="../media/image60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image" Target="../media/image55.png"/><Relationship Id="rId5" Type="http://schemas.openxmlformats.org/officeDocument/2006/relationships/tags" Target="../tags/tag199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9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204.xml"/><Relationship Id="rId16" Type="http://schemas.openxmlformats.org/officeDocument/2006/relationships/image" Target="../media/image60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55.png"/><Relationship Id="rId5" Type="http://schemas.openxmlformats.org/officeDocument/2006/relationships/tags" Target="../tags/tag207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20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212.xml"/><Relationship Id="rId16" Type="http://schemas.openxmlformats.org/officeDocument/2006/relationships/image" Target="../media/image60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image" Target="../media/image55.png"/><Relationship Id="rId5" Type="http://schemas.openxmlformats.org/officeDocument/2006/relationships/tags" Target="../tags/tag215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5.xml"/><Relationship Id="rId4" Type="http://schemas.openxmlformats.org/officeDocument/2006/relationships/tags" Target="../tags/tag21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220.xml"/><Relationship Id="rId16" Type="http://schemas.openxmlformats.org/officeDocument/2006/relationships/image" Target="../media/image60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55.png"/><Relationship Id="rId5" Type="http://schemas.openxmlformats.org/officeDocument/2006/relationships/tags" Target="../tags/tag223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22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228.xml"/><Relationship Id="rId16" Type="http://schemas.openxmlformats.org/officeDocument/2006/relationships/image" Target="../media/image60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55.png"/><Relationship Id="rId5" Type="http://schemas.openxmlformats.org/officeDocument/2006/relationships/tags" Target="../tags/tag231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7.xml"/><Relationship Id="rId4" Type="http://schemas.openxmlformats.org/officeDocument/2006/relationships/tags" Target="../tags/tag23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237.xml"/><Relationship Id="rId21" Type="http://schemas.openxmlformats.org/officeDocument/2006/relationships/customXml" Target="../ink/ink6.xml"/><Relationship Id="rId7" Type="http://schemas.openxmlformats.org/officeDocument/2006/relationships/tags" Target="../tags/tag241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236.xml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55.png"/><Relationship Id="rId5" Type="http://schemas.openxmlformats.org/officeDocument/2006/relationships/tags" Target="../tags/tag239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8.xml"/><Relationship Id="rId19" Type="http://schemas.openxmlformats.org/officeDocument/2006/relationships/customXml" Target="../ink/ink5.xml"/><Relationship Id="rId4" Type="http://schemas.openxmlformats.org/officeDocument/2006/relationships/tags" Target="../tags/tag23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Relationship Id="rId22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245.xml"/><Relationship Id="rId21" Type="http://schemas.openxmlformats.org/officeDocument/2006/relationships/customXml" Target="../ink/ink8.xml"/><Relationship Id="rId7" Type="http://schemas.openxmlformats.org/officeDocument/2006/relationships/tags" Target="../tags/tag249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244.xml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55.png"/><Relationship Id="rId24" Type="http://schemas.openxmlformats.org/officeDocument/2006/relationships/image" Target="../media/image65.png"/><Relationship Id="rId5" Type="http://schemas.openxmlformats.org/officeDocument/2006/relationships/tags" Target="../tags/tag247.xml"/><Relationship Id="rId15" Type="http://schemas.openxmlformats.org/officeDocument/2006/relationships/image" Target="../media/image59.png"/><Relationship Id="rId23" Type="http://schemas.openxmlformats.org/officeDocument/2006/relationships/customXml" Target="../ink/ink9.xml"/><Relationship Id="rId10" Type="http://schemas.openxmlformats.org/officeDocument/2006/relationships/notesSlide" Target="../notesSlides/notesSlide19.xml"/><Relationship Id="rId19" Type="http://schemas.openxmlformats.org/officeDocument/2006/relationships/customXml" Target="../ink/ink7.xml"/><Relationship Id="rId4" Type="http://schemas.openxmlformats.org/officeDocument/2006/relationships/tags" Target="../tags/tag24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Relationship Id="rId22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252.xml"/><Relationship Id="rId16" Type="http://schemas.openxmlformats.org/officeDocument/2006/relationships/image" Target="../media/image60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image" Target="../media/image55.png"/><Relationship Id="rId5" Type="http://schemas.openxmlformats.org/officeDocument/2006/relationships/tags" Target="../tags/tag255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20.xml"/><Relationship Id="rId4" Type="http://schemas.openxmlformats.org/officeDocument/2006/relationships/tags" Target="../tags/tag25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png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png"/><Relationship Id="rId3" Type="http://schemas.openxmlformats.org/officeDocument/2006/relationships/tags" Target="../tags/tag20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png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png"/><Relationship Id="rId2" Type="http://schemas.openxmlformats.org/officeDocument/2006/relationships/tags" Target="../tags/tag22.xml"/><Relationship Id="rId16" Type="http://schemas.openxmlformats.org/officeDocument/2006/relationships/image" Target="../media/image67.png"/><Relationship Id="rId1" Type="http://schemas.openxmlformats.org/officeDocument/2006/relationships/tags" Target="../tags/tag21.x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5" Type="http://schemas.openxmlformats.org/officeDocument/2006/relationships/customXml" Target="../ink/ink4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286108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13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More problems on Maxflow, Maximum Matching, Baseball elimination, Vertex cover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38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800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52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622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1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814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910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800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905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67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42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733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9" name="Picture 48" descr="\documentclass{article}&#10;\usepackage{amsmath}&#10;\pagestyle{empty}&#10;\begin{document}&#10;&#10;&#10;$A$&#10;&#10;\end{document}" title="IguanaTex Bitmap Display">
            <a:extLst>
              <a:ext uri="{FF2B5EF4-FFF2-40B4-BE49-F238E27FC236}">
                <a16:creationId xmlns:a16="http://schemas.microsoft.com/office/drawing/2014/main" id="{A9FC87B1-76AD-B17F-4DA7-606E0AEAE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59213" y="3022600"/>
            <a:ext cx="490925" cy="5080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B$&#10;&#10;\end{document}" title="IguanaTex Bitmap Display">
            <a:extLst>
              <a:ext uri="{FF2B5EF4-FFF2-40B4-BE49-F238E27FC236}">
                <a16:creationId xmlns:a16="http://schemas.microsoft.com/office/drawing/2014/main" id="{126EAA76-0FD4-62E9-0BB3-9802C3797E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25652" y="3051710"/>
            <a:ext cx="512270" cy="4823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5A4DDA-AEE9-F6C9-C20C-94E220460E0F}"/>
              </a:ext>
            </a:extLst>
          </p:cNvPr>
          <p:cNvSpPr txBox="1"/>
          <p:nvPr/>
        </p:nvSpPr>
        <p:spPr>
          <a:xfrm>
            <a:off x="534042" y="5369130"/>
            <a:ext cx="77711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67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187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045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141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475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3571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96670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187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283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379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475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3571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96670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7110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07110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3310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7110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29030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8999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095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1910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blipFill>
                <a:blip r:embed="rId2"/>
                <a:stretch>
                  <a:fillRect l="-1176" t="-486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19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blipFill>
                <a:blip r:embed="rId2"/>
                <a:stretch>
                  <a:fillRect l="-1176" t="-486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8560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1754326"/>
              </a:xfrm>
              <a:prstGeom prst="rect">
                <a:avLst/>
              </a:prstGeom>
              <a:blipFill>
                <a:blip r:embed="rId2"/>
                <a:stretch>
                  <a:fillRect l="-1176" t="-486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F6327-8FEF-4BBA-8CF8-0C8CCB774464}"/>
              </a:ext>
            </a:extLst>
          </p:cNvPr>
          <p:cNvCxnSpPr>
            <a:stCxn id="22" idx="7"/>
            <a:endCxn id="3" idx="3"/>
          </p:cNvCxnSpPr>
          <p:nvPr/>
        </p:nvCxnSpPr>
        <p:spPr>
          <a:xfrm flipV="1">
            <a:off x="1655497" y="3230242"/>
            <a:ext cx="1845081" cy="116514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C2BCE-2C58-3C4D-46AC-709773A7C29A}"/>
              </a:ext>
            </a:extLst>
          </p:cNvPr>
          <p:cNvCxnSpPr>
            <a:cxnSpLocks/>
            <a:stCxn id="22" idx="6"/>
            <a:endCxn id="5" idx="2"/>
          </p:cNvCxnSpPr>
          <p:nvPr/>
        </p:nvCxnSpPr>
        <p:spPr>
          <a:xfrm flipV="1">
            <a:off x="1709201" y="3808279"/>
            <a:ext cx="1834099" cy="7167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D5A410-7C72-AD96-84C8-54B0343B6017}"/>
              </a:ext>
            </a:extLst>
          </p:cNvPr>
          <p:cNvCxnSpPr>
            <a:cxnSpLocks/>
            <a:stCxn id="22" idx="6"/>
            <a:endCxn id="6" idx="2"/>
          </p:cNvCxnSpPr>
          <p:nvPr/>
        </p:nvCxnSpPr>
        <p:spPr>
          <a:xfrm flipV="1">
            <a:off x="1709201" y="4417879"/>
            <a:ext cx="1834099" cy="1071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1C684-5AA7-221B-0A62-EA1F061C5302}"/>
              </a:ext>
            </a:extLst>
          </p:cNvPr>
          <p:cNvCxnSpPr>
            <a:cxnSpLocks/>
            <a:stCxn id="22" idx="5"/>
            <a:endCxn id="7" idx="2"/>
          </p:cNvCxnSpPr>
          <p:nvPr/>
        </p:nvCxnSpPr>
        <p:spPr>
          <a:xfrm>
            <a:off x="1655497" y="4654688"/>
            <a:ext cx="1887803" cy="29659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8DC640-DF0A-F4FB-C09F-3A5A7EABFAF8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1655497" y="4654688"/>
            <a:ext cx="1893796" cy="8653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1C1B533-42C1-CAF5-1DB6-56E093393E7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1525845" y="4708392"/>
            <a:ext cx="2020452" cy="13966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1C7DA-B77E-5268-10F3-B17556CA4B14}"/>
              </a:ext>
            </a:extLst>
          </p:cNvPr>
          <p:cNvCxnSpPr>
            <a:cxnSpLocks/>
            <a:stCxn id="10" idx="6"/>
            <a:endCxn id="23" idx="1"/>
          </p:cNvCxnSpPr>
          <p:nvPr/>
        </p:nvCxnSpPr>
        <p:spPr>
          <a:xfrm>
            <a:off x="5295900" y="3122479"/>
            <a:ext cx="1995966" cy="12419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9246F0-C81E-3EB8-0A56-C75899DA14A7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295900" y="3732079"/>
            <a:ext cx="1995966" cy="6323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13167A-0131-9389-FC6D-152631C37D1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5295900" y="4341679"/>
            <a:ext cx="1942262" cy="15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E6A791-D8AA-169D-615E-2ACC3FB1DAEB}"/>
              </a:ext>
            </a:extLst>
          </p:cNvPr>
          <p:cNvCxnSpPr>
            <a:cxnSpLocks/>
            <a:stCxn id="13" idx="6"/>
            <a:endCxn id="23" idx="3"/>
          </p:cNvCxnSpPr>
          <p:nvPr/>
        </p:nvCxnSpPr>
        <p:spPr>
          <a:xfrm flipV="1">
            <a:off x="5295900" y="4623731"/>
            <a:ext cx="1995966" cy="3275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E77F84-836A-C270-1462-47F984035839}"/>
              </a:ext>
            </a:extLst>
          </p:cNvPr>
          <p:cNvCxnSpPr>
            <a:cxnSpLocks/>
            <a:stCxn id="15" idx="6"/>
            <a:endCxn id="23" idx="4"/>
          </p:cNvCxnSpPr>
          <p:nvPr/>
        </p:nvCxnSpPr>
        <p:spPr>
          <a:xfrm flipV="1">
            <a:off x="5295900" y="4677435"/>
            <a:ext cx="2125619" cy="14930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C62EA2-5ABD-F6D2-FDD3-EE0E874155C6}"/>
              </a:ext>
            </a:extLst>
          </p:cNvPr>
          <p:cNvCxnSpPr>
            <a:cxnSpLocks/>
            <a:stCxn id="14" idx="6"/>
            <a:endCxn id="23" idx="4"/>
          </p:cNvCxnSpPr>
          <p:nvPr/>
        </p:nvCxnSpPr>
        <p:spPr>
          <a:xfrm flipV="1">
            <a:off x="5295900" y="4677435"/>
            <a:ext cx="2125619" cy="8834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05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 1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 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capacity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for all edges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(old and new)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blipFill>
                <a:blip r:embed="rId22"/>
                <a:stretch>
                  <a:fillRect l="-1176" t="-4094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 2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 3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F6327-8FEF-4BBA-8CF8-0C8CCB774464}"/>
              </a:ext>
            </a:extLst>
          </p:cNvPr>
          <p:cNvCxnSpPr>
            <a:stCxn id="22" idx="7"/>
            <a:endCxn id="3" idx="3"/>
          </p:cNvCxnSpPr>
          <p:nvPr/>
        </p:nvCxnSpPr>
        <p:spPr>
          <a:xfrm flipV="1">
            <a:off x="1655497" y="3230242"/>
            <a:ext cx="1845081" cy="116514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C2BCE-2C58-3C4D-46AC-709773A7C29A}"/>
              </a:ext>
            </a:extLst>
          </p:cNvPr>
          <p:cNvCxnSpPr>
            <a:cxnSpLocks/>
            <a:stCxn id="22" idx="6"/>
            <a:endCxn id="5" idx="2"/>
          </p:cNvCxnSpPr>
          <p:nvPr/>
        </p:nvCxnSpPr>
        <p:spPr>
          <a:xfrm flipV="1">
            <a:off x="1709201" y="3808279"/>
            <a:ext cx="1834099" cy="7167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D5A410-7C72-AD96-84C8-54B0343B6017}"/>
              </a:ext>
            </a:extLst>
          </p:cNvPr>
          <p:cNvCxnSpPr>
            <a:cxnSpLocks/>
            <a:stCxn id="22" idx="6"/>
            <a:endCxn id="6" idx="2"/>
          </p:cNvCxnSpPr>
          <p:nvPr/>
        </p:nvCxnSpPr>
        <p:spPr>
          <a:xfrm flipV="1">
            <a:off x="1709201" y="4417879"/>
            <a:ext cx="1834099" cy="1071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1C684-5AA7-221B-0A62-EA1F061C5302}"/>
              </a:ext>
            </a:extLst>
          </p:cNvPr>
          <p:cNvCxnSpPr>
            <a:cxnSpLocks/>
            <a:stCxn id="22" idx="5"/>
            <a:endCxn id="7" idx="2"/>
          </p:cNvCxnSpPr>
          <p:nvPr/>
        </p:nvCxnSpPr>
        <p:spPr>
          <a:xfrm>
            <a:off x="1655497" y="4654688"/>
            <a:ext cx="1887803" cy="29659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8DC640-DF0A-F4FB-C09F-3A5A7EABFAF8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1655497" y="4654688"/>
            <a:ext cx="1893796" cy="8653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1C1B533-42C1-CAF5-1DB6-56E093393E7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1525845" y="4708392"/>
            <a:ext cx="2020452" cy="13966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1C7DA-B77E-5268-10F3-B17556CA4B14}"/>
              </a:ext>
            </a:extLst>
          </p:cNvPr>
          <p:cNvCxnSpPr>
            <a:cxnSpLocks/>
            <a:stCxn id="10" idx="6"/>
            <a:endCxn id="23" idx="1"/>
          </p:cNvCxnSpPr>
          <p:nvPr/>
        </p:nvCxnSpPr>
        <p:spPr>
          <a:xfrm>
            <a:off x="5295900" y="3122479"/>
            <a:ext cx="1995966" cy="12419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9246F0-C81E-3EB8-0A56-C75899DA14A7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295900" y="3732079"/>
            <a:ext cx="1995966" cy="6323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13167A-0131-9389-FC6D-152631C37D1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5295900" y="4341679"/>
            <a:ext cx="1942262" cy="15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E6A791-D8AA-169D-615E-2ACC3FB1DAEB}"/>
              </a:ext>
            </a:extLst>
          </p:cNvPr>
          <p:cNvCxnSpPr>
            <a:cxnSpLocks/>
            <a:stCxn id="13" idx="6"/>
            <a:endCxn id="23" idx="3"/>
          </p:cNvCxnSpPr>
          <p:nvPr/>
        </p:nvCxnSpPr>
        <p:spPr>
          <a:xfrm flipV="1">
            <a:off x="5295900" y="4623731"/>
            <a:ext cx="1995966" cy="3275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E77F84-836A-C270-1462-47F984035839}"/>
              </a:ext>
            </a:extLst>
          </p:cNvPr>
          <p:cNvCxnSpPr>
            <a:cxnSpLocks/>
            <a:stCxn id="15" idx="6"/>
            <a:endCxn id="23" idx="4"/>
          </p:cNvCxnSpPr>
          <p:nvPr/>
        </p:nvCxnSpPr>
        <p:spPr>
          <a:xfrm flipV="1">
            <a:off x="5295900" y="4677435"/>
            <a:ext cx="2125619" cy="14930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C62EA2-5ABD-F6D2-FDD3-EE0E874155C6}"/>
              </a:ext>
            </a:extLst>
          </p:cNvPr>
          <p:cNvCxnSpPr>
            <a:cxnSpLocks/>
            <a:stCxn id="14" idx="6"/>
            <a:endCxn id="23" idx="4"/>
          </p:cNvCxnSpPr>
          <p:nvPr/>
        </p:nvCxnSpPr>
        <p:spPr>
          <a:xfrm flipV="1">
            <a:off x="5295900" y="4677435"/>
            <a:ext cx="2125619" cy="8834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B287FB3-8244-3976-1C1C-33BD85851D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482072" y="3472795"/>
            <a:ext cx="95965" cy="188503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61ACB7C-721F-B4CE-D2C2-6712FBC97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799635" y="3772176"/>
            <a:ext cx="95965" cy="188503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5EB134A4-905F-0553-5350-A7DE406212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143036" y="4154309"/>
            <a:ext cx="95965" cy="188503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6855827-6CED-BD0A-5A6E-DFC2BBFB7B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124200" y="4608257"/>
            <a:ext cx="95965" cy="188503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E4EA256-B4C5-E6F8-588A-091DC6B2AD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984678" y="4986679"/>
            <a:ext cx="95965" cy="188503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8D407970-8FD0-C35A-3A3C-024B640CAD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028235" y="5503895"/>
            <a:ext cx="95965" cy="188503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F985E55E-F864-30B3-9B9E-1CF9059AB30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971817" y="3193794"/>
            <a:ext cx="95965" cy="188503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6B20D7C8-B683-72DC-D35C-221837B12D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57434" y="3586233"/>
            <a:ext cx="95965" cy="188503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0B7058A2-0ABA-6BF3-DBB9-8AF8CBBB334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805416" y="4107301"/>
            <a:ext cx="95965" cy="188503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22B8FF1-2B1A-CF12-2342-3908FC34A7B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09451" y="4570279"/>
            <a:ext cx="95965" cy="188503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026057B-0322-0D5B-219C-788352F45C2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747026" y="5008361"/>
            <a:ext cx="95965" cy="188503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E5299F-836D-1AB5-2233-0420463CFFF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692425" y="5542828"/>
            <a:ext cx="95965" cy="188503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16295404-DF25-9C99-3201-78D23A3791B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73733" y="3016460"/>
            <a:ext cx="95965" cy="188503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9E7B566-69C5-AC4C-8842-87490B9224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64759" y="3086376"/>
            <a:ext cx="95965" cy="188503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74268CC-8CA6-8C61-91EB-3764C350709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48718" y="3844325"/>
            <a:ext cx="95965" cy="188503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74FCCBA-B5AA-67CD-FC95-48F2F4774E7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334692" y="5905776"/>
            <a:ext cx="95965" cy="188503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F7F6835-86AF-D2A7-FAB0-F6F023DCFC4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324285" y="5264966"/>
            <a:ext cx="95965" cy="188503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CE0FB2B-4278-7E56-E64C-FF743F236D2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96985" y="4704627"/>
            <a:ext cx="95965" cy="188503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EDB2151-7CC6-7880-1BD0-1D1668028FA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01020" y="4140180"/>
            <a:ext cx="95965" cy="188503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C3BB72-1803-B6EB-3D52-17ABDCEFDA41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263794" y="3650994"/>
            <a:ext cx="95965" cy="1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 1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 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capacity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for all edges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(old and new)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blipFill>
                <a:blip r:embed="rId23"/>
                <a:stretch>
                  <a:fillRect l="-1176" t="-4094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 2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 3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F6327-8FEF-4BBA-8CF8-0C8CCB774464}"/>
              </a:ext>
            </a:extLst>
          </p:cNvPr>
          <p:cNvCxnSpPr>
            <a:stCxn id="22" idx="7"/>
            <a:endCxn id="3" idx="3"/>
          </p:cNvCxnSpPr>
          <p:nvPr/>
        </p:nvCxnSpPr>
        <p:spPr>
          <a:xfrm flipV="1">
            <a:off x="1655497" y="3230242"/>
            <a:ext cx="1845081" cy="116514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C2BCE-2C58-3C4D-46AC-709773A7C29A}"/>
              </a:ext>
            </a:extLst>
          </p:cNvPr>
          <p:cNvCxnSpPr>
            <a:cxnSpLocks/>
            <a:stCxn id="22" idx="6"/>
            <a:endCxn id="5" idx="2"/>
          </p:cNvCxnSpPr>
          <p:nvPr/>
        </p:nvCxnSpPr>
        <p:spPr>
          <a:xfrm flipV="1">
            <a:off x="1709201" y="3808279"/>
            <a:ext cx="1834099" cy="7167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D5A410-7C72-AD96-84C8-54B0343B6017}"/>
              </a:ext>
            </a:extLst>
          </p:cNvPr>
          <p:cNvCxnSpPr>
            <a:cxnSpLocks/>
            <a:stCxn id="22" idx="6"/>
            <a:endCxn id="6" idx="2"/>
          </p:cNvCxnSpPr>
          <p:nvPr/>
        </p:nvCxnSpPr>
        <p:spPr>
          <a:xfrm flipV="1">
            <a:off x="1709201" y="4417879"/>
            <a:ext cx="1834099" cy="1071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1C684-5AA7-221B-0A62-EA1F061C5302}"/>
              </a:ext>
            </a:extLst>
          </p:cNvPr>
          <p:cNvCxnSpPr>
            <a:cxnSpLocks/>
            <a:stCxn id="22" idx="5"/>
            <a:endCxn id="7" idx="2"/>
          </p:cNvCxnSpPr>
          <p:nvPr/>
        </p:nvCxnSpPr>
        <p:spPr>
          <a:xfrm>
            <a:off x="1655497" y="4654688"/>
            <a:ext cx="1887803" cy="29659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8DC640-DF0A-F4FB-C09F-3A5A7EABFAF8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1655497" y="4654688"/>
            <a:ext cx="1893796" cy="8653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1C1B533-42C1-CAF5-1DB6-56E093393E7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1525845" y="4708392"/>
            <a:ext cx="2020452" cy="13966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1C7DA-B77E-5268-10F3-B17556CA4B14}"/>
              </a:ext>
            </a:extLst>
          </p:cNvPr>
          <p:cNvCxnSpPr>
            <a:cxnSpLocks/>
            <a:stCxn id="10" idx="6"/>
            <a:endCxn id="23" idx="1"/>
          </p:cNvCxnSpPr>
          <p:nvPr/>
        </p:nvCxnSpPr>
        <p:spPr>
          <a:xfrm>
            <a:off x="5295900" y="3122479"/>
            <a:ext cx="1995966" cy="12419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9246F0-C81E-3EB8-0A56-C75899DA14A7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295900" y="3732079"/>
            <a:ext cx="1995966" cy="6323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13167A-0131-9389-FC6D-152631C37D1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5295900" y="4341679"/>
            <a:ext cx="1942262" cy="15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E6A791-D8AA-169D-615E-2ACC3FB1DAEB}"/>
              </a:ext>
            </a:extLst>
          </p:cNvPr>
          <p:cNvCxnSpPr>
            <a:cxnSpLocks/>
            <a:stCxn id="13" idx="6"/>
            <a:endCxn id="23" idx="3"/>
          </p:cNvCxnSpPr>
          <p:nvPr/>
        </p:nvCxnSpPr>
        <p:spPr>
          <a:xfrm flipV="1">
            <a:off x="5295900" y="4623731"/>
            <a:ext cx="1995966" cy="3275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E77F84-836A-C270-1462-47F984035839}"/>
              </a:ext>
            </a:extLst>
          </p:cNvPr>
          <p:cNvCxnSpPr>
            <a:cxnSpLocks/>
            <a:stCxn id="15" idx="6"/>
            <a:endCxn id="23" idx="4"/>
          </p:cNvCxnSpPr>
          <p:nvPr/>
        </p:nvCxnSpPr>
        <p:spPr>
          <a:xfrm flipV="1">
            <a:off x="5295900" y="4677435"/>
            <a:ext cx="2125619" cy="14930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C62EA2-5ABD-F6D2-FDD3-EE0E874155C6}"/>
              </a:ext>
            </a:extLst>
          </p:cNvPr>
          <p:cNvCxnSpPr>
            <a:cxnSpLocks/>
            <a:stCxn id="14" idx="6"/>
            <a:endCxn id="23" idx="4"/>
          </p:cNvCxnSpPr>
          <p:nvPr/>
        </p:nvCxnSpPr>
        <p:spPr>
          <a:xfrm flipV="1">
            <a:off x="5295900" y="4677435"/>
            <a:ext cx="2125619" cy="8834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B287FB3-8244-3976-1C1C-33BD85851D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482072" y="3472795"/>
            <a:ext cx="95965" cy="188503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61ACB7C-721F-B4CE-D2C2-6712FBC97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799635" y="3772176"/>
            <a:ext cx="95965" cy="188503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5EB134A4-905F-0553-5350-A7DE406212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43036" y="4154309"/>
            <a:ext cx="95965" cy="188503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6855827-6CED-BD0A-5A6E-DFC2BBFB7B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24200" y="4608257"/>
            <a:ext cx="95965" cy="188503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E4EA256-B4C5-E6F8-588A-091DC6B2AD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984678" y="4986679"/>
            <a:ext cx="95965" cy="188503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8D407970-8FD0-C35A-3A3C-024B640CAD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028235" y="5503895"/>
            <a:ext cx="95965" cy="188503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F985E55E-F864-30B3-9B9E-1CF9059AB30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971817" y="3193794"/>
            <a:ext cx="95965" cy="188503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6B20D7C8-B683-72DC-D35C-221837B12D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57434" y="3586233"/>
            <a:ext cx="95965" cy="188503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0B7058A2-0ABA-6BF3-DBB9-8AF8CBBB334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805416" y="4107301"/>
            <a:ext cx="95965" cy="188503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22B8FF1-2B1A-CF12-2342-3908FC34A7B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09451" y="4570279"/>
            <a:ext cx="95965" cy="188503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026057B-0322-0D5B-219C-788352F45C2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47026" y="5008361"/>
            <a:ext cx="95965" cy="188503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E5299F-836D-1AB5-2233-0420463CFFF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692425" y="5542828"/>
            <a:ext cx="95965" cy="188503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16295404-DF25-9C99-3201-78D23A3791B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73733" y="3016460"/>
            <a:ext cx="95965" cy="188503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9E7B566-69C5-AC4C-8842-87490B9224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64759" y="3086376"/>
            <a:ext cx="95965" cy="188503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74268CC-8CA6-8C61-91EB-3764C350709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48718" y="3844325"/>
            <a:ext cx="95965" cy="188503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74FCCBA-B5AA-67CD-FC95-48F2F4774E7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334692" y="5905776"/>
            <a:ext cx="95965" cy="188503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F7F6835-86AF-D2A7-FAB0-F6F023DCFC4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324285" y="5264966"/>
            <a:ext cx="95965" cy="188503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CE0FB2B-4278-7E56-E64C-FF743F236D2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96985" y="4704627"/>
            <a:ext cx="95965" cy="188503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EDB2151-7CC6-7880-1BD0-1D1668028FA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01020" y="4140180"/>
            <a:ext cx="95965" cy="188503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C3BB72-1803-B6EB-3D52-17ABDCEFDA41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63794" y="3650994"/>
            <a:ext cx="95965" cy="1885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55B20F-799B-7FB1-ECAE-2697362A0A02}"/>
              </a:ext>
            </a:extLst>
          </p:cNvPr>
          <p:cNvSpPr txBox="1"/>
          <p:nvPr/>
        </p:nvSpPr>
        <p:spPr>
          <a:xfrm>
            <a:off x="2747185" y="3930910"/>
            <a:ext cx="3936153" cy="12595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F6356D-0B38-FA66-4235-FD3789D45CA5}"/>
                  </a:ext>
                </a:extLst>
              </p:cNvPr>
              <p:cNvSpPr txBox="1"/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𝐌𝐚𝐱𝐟𝐥𝐨𝐰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new graph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			</a:t>
                </a:r>
              </a:p>
              <a:p>
                <a:r>
                  <a:rPr lang="en-US" sz="2200" b="1" dirty="0">
                    <a:solidFill>
                      <a:schemeClr val="bg1"/>
                    </a:solidFill>
                  </a:rPr>
                  <a:t>Maximum Matching </a:t>
                </a:r>
                <a:r>
                  <a:rPr lang="en-US" sz="2200" dirty="0">
                    <a:solidFill>
                      <a:schemeClr val="bg1"/>
                    </a:solidFill>
                  </a:rPr>
                  <a:t>in old graph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F6356D-0B38-FA66-4235-FD3789D4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blipFill>
                <a:blip r:embed="rId25"/>
                <a:stretch>
                  <a:fillRect l="-1711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 descr="\documentclass{article}&#10;\usepackage{amsmath}&#10;\pagestyle{empty}&#10;\usepackage{xcolor}&#10;\begin{document}&#10;&#10;&#10;\textbf{\textcolor{white}{=}}&#10;&#10;\end{document}" title="IguanaTex Bitmap Display">
            <a:extLst>
              <a:ext uri="{FF2B5EF4-FFF2-40B4-BE49-F238E27FC236}">
                <a16:creationId xmlns:a16="http://schemas.microsoft.com/office/drawing/2014/main" id="{73F2AF53-B8C0-04A4-8AE7-DB21D328425A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425149" y="4456219"/>
            <a:ext cx="545799" cy="2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970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 1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655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265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7988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4084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601807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0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796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892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7988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54084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1807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2479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884479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122479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4341679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12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55608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170479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bipartite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graph, compute/find a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maximum 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: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charset="0"/>
                  </a:rPr>
                  <a:t>Reduce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it to Maxflow problem. To do that, we need a network flow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 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capacity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for all edges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(old and new)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5" y="1089686"/>
                <a:ext cx="7771116" cy="2086725"/>
              </a:xfrm>
              <a:prstGeom prst="rect">
                <a:avLst/>
              </a:prstGeom>
              <a:blipFill>
                <a:blip r:embed="rId23"/>
                <a:stretch>
                  <a:fillRect l="-1176" t="-4094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4 2">
            <a:extLst>
              <a:ext uri="{FF2B5EF4-FFF2-40B4-BE49-F238E27FC236}">
                <a16:creationId xmlns:a16="http://schemas.microsoft.com/office/drawing/2014/main" id="{DB510DA8-32D6-1ED4-7776-EFE2BA6D4C0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342488" y="434167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3" name="Oval 4 3">
            <a:extLst>
              <a:ext uri="{FF2B5EF4-FFF2-40B4-BE49-F238E27FC236}">
                <a16:creationId xmlns:a16="http://schemas.microsoft.com/office/drawing/2014/main" id="{CEFC76F4-46B0-FC9F-E0B1-02D1D627B25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38162" y="4310722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F6327-8FEF-4BBA-8CF8-0C8CCB774464}"/>
              </a:ext>
            </a:extLst>
          </p:cNvPr>
          <p:cNvCxnSpPr>
            <a:stCxn id="22" idx="7"/>
            <a:endCxn id="3" idx="3"/>
          </p:cNvCxnSpPr>
          <p:nvPr/>
        </p:nvCxnSpPr>
        <p:spPr>
          <a:xfrm flipV="1">
            <a:off x="1655497" y="3230242"/>
            <a:ext cx="1845081" cy="116514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4C2BCE-2C58-3C4D-46AC-709773A7C29A}"/>
              </a:ext>
            </a:extLst>
          </p:cNvPr>
          <p:cNvCxnSpPr>
            <a:cxnSpLocks/>
            <a:stCxn id="22" idx="6"/>
            <a:endCxn id="5" idx="2"/>
          </p:cNvCxnSpPr>
          <p:nvPr/>
        </p:nvCxnSpPr>
        <p:spPr>
          <a:xfrm flipV="1">
            <a:off x="1709201" y="3808279"/>
            <a:ext cx="1834099" cy="7167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D5A410-7C72-AD96-84C8-54B0343B6017}"/>
              </a:ext>
            </a:extLst>
          </p:cNvPr>
          <p:cNvCxnSpPr>
            <a:cxnSpLocks/>
            <a:stCxn id="22" idx="6"/>
            <a:endCxn id="6" idx="2"/>
          </p:cNvCxnSpPr>
          <p:nvPr/>
        </p:nvCxnSpPr>
        <p:spPr>
          <a:xfrm flipV="1">
            <a:off x="1709201" y="4417879"/>
            <a:ext cx="1834099" cy="1071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21C684-5AA7-221B-0A62-EA1F061C5302}"/>
              </a:ext>
            </a:extLst>
          </p:cNvPr>
          <p:cNvCxnSpPr>
            <a:cxnSpLocks/>
            <a:stCxn id="22" idx="5"/>
            <a:endCxn id="7" idx="2"/>
          </p:cNvCxnSpPr>
          <p:nvPr/>
        </p:nvCxnSpPr>
        <p:spPr>
          <a:xfrm>
            <a:off x="1655497" y="4654688"/>
            <a:ext cx="1887803" cy="29659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A8DC640-DF0A-F4FB-C09F-3A5A7EABFAF8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1655497" y="4654688"/>
            <a:ext cx="1893796" cy="8653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1C1B533-42C1-CAF5-1DB6-56E093393E71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1525845" y="4708392"/>
            <a:ext cx="2020452" cy="139665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C1C7DA-B77E-5268-10F3-B17556CA4B14}"/>
              </a:ext>
            </a:extLst>
          </p:cNvPr>
          <p:cNvCxnSpPr>
            <a:cxnSpLocks/>
            <a:stCxn id="10" idx="6"/>
            <a:endCxn id="23" idx="1"/>
          </p:cNvCxnSpPr>
          <p:nvPr/>
        </p:nvCxnSpPr>
        <p:spPr>
          <a:xfrm>
            <a:off x="5295900" y="3122479"/>
            <a:ext cx="1995966" cy="12419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9246F0-C81E-3EB8-0A56-C75899DA14A7}"/>
              </a:ext>
            </a:extLst>
          </p:cNvPr>
          <p:cNvCxnSpPr>
            <a:cxnSpLocks/>
            <a:stCxn id="11" idx="6"/>
            <a:endCxn id="23" idx="1"/>
          </p:cNvCxnSpPr>
          <p:nvPr/>
        </p:nvCxnSpPr>
        <p:spPr>
          <a:xfrm>
            <a:off x="5295900" y="3732079"/>
            <a:ext cx="1995966" cy="6323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013167A-0131-9389-FC6D-152631C37D1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5295900" y="4341679"/>
            <a:ext cx="1942262" cy="15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E6A791-D8AA-169D-615E-2ACC3FB1DAEB}"/>
              </a:ext>
            </a:extLst>
          </p:cNvPr>
          <p:cNvCxnSpPr>
            <a:cxnSpLocks/>
            <a:stCxn id="13" idx="6"/>
            <a:endCxn id="23" idx="3"/>
          </p:cNvCxnSpPr>
          <p:nvPr/>
        </p:nvCxnSpPr>
        <p:spPr>
          <a:xfrm flipV="1">
            <a:off x="5295900" y="4623731"/>
            <a:ext cx="1995966" cy="32754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E77F84-836A-C270-1462-47F984035839}"/>
              </a:ext>
            </a:extLst>
          </p:cNvPr>
          <p:cNvCxnSpPr>
            <a:cxnSpLocks/>
            <a:stCxn id="15" idx="6"/>
            <a:endCxn id="23" idx="4"/>
          </p:cNvCxnSpPr>
          <p:nvPr/>
        </p:nvCxnSpPr>
        <p:spPr>
          <a:xfrm flipV="1">
            <a:off x="5295900" y="4677435"/>
            <a:ext cx="2125619" cy="14930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C62EA2-5ABD-F6D2-FDD3-EE0E874155C6}"/>
              </a:ext>
            </a:extLst>
          </p:cNvPr>
          <p:cNvCxnSpPr>
            <a:cxnSpLocks/>
            <a:stCxn id="14" idx="6"/>
            <a:endCxn id="23" idx="4"/>
          </p:cNvCxnSpPr>
          <p:nvPr/>
        </p:nvCxnSpPr>
        <p:spPr>
          <a:xfrm flipV="1">
            <a:off x="5295900" y="4677435"/>
            <a:ext cx="2125619" cy="88344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B287FB3-8244-3976-1C1C-33BD85851D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482072" y="3472795"/>
            <a:ext cx="95965" cy="188503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61ACB7C-721F-B4CE-D2C2-6712FBC972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799635" y="3772176"/>
            <a:ext cx="95965" cy="188503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5EB134A4-905F-0553-5350-A7DE406212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43036" y="4154309"/>
            <a:ext cx="95965" cy="188503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6855827-6CED-BD0A-5A6E-DFC2BBFB7BE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124200" y="4608257"/>
            <a:ext cx="95965" cy="188503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7E4EA256-B4C5-E6F8-588A-091DC6B2AD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984678" y="4986679"/>
            <a:ext cx="95965" cy="188503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8D407970-8FD0-C35A-3A3C-024B640CAD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028235" y="5503895"/>
            <a:ext cx="95965" cy="188503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F985E55E-F864-30B3-9B9E-1CF9059AB30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971817" y="3193794"/>
            <a:ext cx="95965" cy="188503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6B20D7C8-B683-72DC-D35C-221837B12DF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57434" y="3586233"/>
            <a:ext cx="95965" cy="188503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0B7058A2-0ABA-6BF3-DBB9-8AF8CBBB334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805416" y="4107301"/>
            <a:ext cx="95965" cy="188503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22B8FF1-2B1A-CF12-2342-3908FC34A7B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09451" y="4570279"/>
            <a:ext cx="95965" cy="188503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026057B-0322-0D5B-219C-788352F45C2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747026" y="5008361"/>
            <a:ext cx="95965" cy="188503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E5299F-836D-1AB5-2233-0420463CFFF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692425" y="5542828"/>
            <a:ext cx="95965" cy="188503"/>
          </a:xfrm>
          <a:prstGeom prst="rect">
            <a:avLst/>
          </a:prstGeom>
        </p:spPr>
      </p:pic>
      <p:pic>
        <p:nvPicPr>
          <p:cNvPr id="53" name="Picture 52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16295404-DF25-9C99-3201-78D23A3791BA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73733" y="3016460"/>
            <a:ext cx="95965" cy="188503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E9E7B566-69C5-AC4C-8842-87490B922497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64759" y="3086376"/>
            <a:ext cx="95965" cy="188503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474268CC-8CA6-8C61-91EB-3764C350709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648718" y="3844325"/>
            <a:ext cx="95965" cy="188503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74FCCBA-B5AA-67CD-FC95-48F2F4774E78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334692" y="5905776"/>
            <a:ext cx="95965" cy="188503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2F7F6835-86AF-D2A7-FAB0-F6F023DCFC41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324285" y="5264966"/>
            <a:ext cx="95965" cy="188503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CE0FB2B-4278-7E56-E64C-FF743F236D25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96985" y="4704627"/>
            <a:ext cx="95965" cy="188503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DEDB2151-7CC6-7880-1BD0-1D1668028FA6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01020" y="4140180"/>
            <a:ext cx="95965" cy="188503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&#10;$1$&#10;&#10;\end{document}" title="IguanaTex Bitmap Display">
            <a:extLst>
              <a:ext uri="{FF2B5EF4-FFF2-40B4-BE49-F238E27FC236}">
                <a16:creationId xmlns:a16="http://schemas.microsoft.com/office/drawing/2014/main" id="{A9C3BB72-1803-B6EB-3D52-17ABDCEFDA41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63794" y="3650994"/>
            <a:ext cx="95965" cy="18850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55B20F-799B-7FB1-ECAE-2697362A0A02}"/>
              </a:ext>
            </a:extLst>
          </p:cNvPr>
          <p:cNvSpPr txBox="1"/>
          <p:nvPr/>
        </p:nvSpPr>
        <p:spPr>
          <a:xfrm>
            <a:off x="2747185" y="3930910"/>
            <a:ext cx="3936153" cy="12595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F6356D-0B38-FA66-4235-FD3789D45CA5}"/>
                  </a:ext>
                </a:extLst>
              </p:cNvPr>
              <p:cNvSpPr txBox="1"/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𝐌𝐚𝐱𝐟𝐥𝐨𝐰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new graph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			</a:t>
                </a:r>
              </a:p>
              <a:p>
                <a:r>
                  <a:rPr lang="en-US" sz="2200" b="1" dirty="0">
                    <a:solidFill>
                      <a:schemeClr val="bg1"/>
                    </a:solidFill>
                  </a:rPr>
                  <a:t>Maximum Matching </a:t>
                </a:r>
                <a:r>
                  <a:rPr lang="en-US" sz="2200" dirty="0">
                    <a:solidFill>
                      <a:schemeClr val="bg1"/>
                    </a:solidFill>
                  </a:rPr>
                  <a:t>in old graph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F6356D-0B38-FA66-4235-FD3789D45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blipFill>
                <a:blip r:embed="rId25"/>
                <a:stretch>
                  <a:fillRect l="-1711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67" descr="\documentclass{article}&#10;\usepackage{amsmath}&#10;\pagestyle{empty}&#10;\usepackage{xcolor}&#10;\begin{document}&#10;&#10;&#10;\textbf{\textcolor{white}{=}}&#10;&#10;\end{document}" title="IguanaTex Bitmap Display">
            <a:extLst>
              <a:ext uri="{FF2B5EF4-FFF2-40B4-BE49-F238E27FC236}">
                <a16:creationId xmlns:a16="http://schemas.microsoft.com/office/drawing/2014/main" id="{73F2AF53-B8C0-04A4-8AE7-DB21D328425A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4425149" y="4456219"/>
            <a:ext cx="545799" cy="2089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A6F775-CB92-C14C-903F-D1D552C10974}"/>
              </a:ext>
            </a:extLst>
          </p:cNvPr>
          <p:cNvSpPr txBox="1"/>
          <p:nvPr/>
        </p:nvSpPr>
        <p:spPr>
          <a:xfrm>
            <a:off x="2851079" y="2441473"/>
            <a:ext cx="3780889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CF60FA-5E7D-7FB1-4298-47ECA15B4C85}"/>
                  </a:ext>
                </a:extLst>
              </p:cNvPr>
              <p:cNvSpPr txBox="1"/>
              <p:nvPr/>
            </p:nvSpPr>
            <p:spPr>
              <a:xfrm>
                <a:off x="2864967" y="2385013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Running time</a:t>
                </a:r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CF60FA-5E7D-7FB1-4298-47ECA15B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67" y="2385013"/>
                <a:ext cx="4633644" cy="461665"/>
              </a:xfrm>
              <a:prstGeom prst="rect">
                <a:avLst/>
              </a:prstGeom>
              <a:blipFill>
                <a:blip r:embed="rId27"/>
                <a:stretch>
                  <a:fillRect l="-210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49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872" y="17621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8C489-0367-074C-4F44-C958B530CF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network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and capacities on the edges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and vertices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compute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possible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flow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8C489-0367-074C-4F44-C958B530C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212" t="-3385"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C98F5777-ED62-3214-D2DE-8BF93E3A4990}"/>
              </a:ext>
            </a:extLst>
          </p:cNvPr>
          <p:cNvSpPr/>
          <p:nvPr/>
        </p:nvSpPr>
        <p:spPr>
          <a:xfrm>
            <a:off x="558618" y="3517507"/>
            <a:ext cx="4096734" cy="2472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C7E88CD0-EAA2-242B-D9E9-9506D927336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666593" y="4789094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37" name="Oval 38">
            <a:extLst>
              <a:ext uri="{FF2B5EF4-FFF2-40B4-BE49-F238E27FC236}">
                <a16:creationId xmlns:a16="http://schemas.microsoft.com/office/drawing/2014/main" id="{F094A985-2990-4C5F-C12E-851C8CEF4F4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817155" y="4563669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38" name="Oval 39">
            <a:extLst>
              <a:ext uri="{FF2B5EF4-FFF2-40B4-BE49-F238E27FC236}">
                <a16:creationId xmlns:a16="http://schemas.microsoft.com/office/drawing/2014/main" id="{42C2EA32-208A-1261-59C0-83BE98A625B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920468" y="3830244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FA24042E-92EE-A736-9D1D-1530736A99C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744255" y="548283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AA39F93F-96C5-EAA6-6B01-CA609EC9C30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009618" y="4360469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1" name="Oval 50">
            <a:extLst>
              <a:ext uri="{FF2B5EF4-FFF2-40B4-BE49-F238E27FC236}">
                <a16:creationId xmlns:a16="http://schemas.microsoft.com/office/drawing/2014/main" id="{5562A8EA-0F27-FA4B-6AF7-FD392800047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561943" y="547171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42" name="Text Box 53">
            <a:extLst>
              <a:ext uri="{FF2B5EF4-FFF2-40B4-BE49-F238E27FC236}">
                <a16:creationId xmlns:a16="http://schemas.microsoft.com/office/drawing/2014/main" id="{2239B27D-EA22-F817-1C41-EB9938CB9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405" y="451921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43" name="Text Box 55">
            <a:extLst>
              <a:ext uri="{FF2B5EF4-FFF2-40B4-BE49-F238E27FC236}">
                <a16:creationId xmlns:a16="http://schemas.microsoft.com/office/drawing/2014/main" id="{A330C92E-2A77-9A3C-C6E1-FCFE5BE0D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530" y="49748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4" name="Text Box 58">
            <a:extLst>
              <a:ext uri="{FF2B5EF4-FFF2-40B4-BE49-F238E27FC236}">
                <a16:creationId xmlns:a16="http://schemas.microsoft.com/office/drawing/2014/main" id="{E5BC8792-4E1A-FE83-F7C2-905C8BFF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530" y="421124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45" name="Text Box 60 1">
            <a:extLst>
              <a:ext uri="{FF2B5EF4-FFF2-40B4-BE49-F238E27FC236}">
                <a16:creationId xmlns:a16="http://schemas.microsoft.com/office/drawing/2014/main" id="{0A526EA8-84EC-5529-1C62-847C17011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05" y="384611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46" name="Text Box 61">
            <a:extLst>
              <a:ext uri="{FF2B5EF4-FFF2-40B4-BE49-F238E27FC236}">
                <a16:creationId xmlns:a16="http://schemas.microsoft.com/office/drawing/2014/main" id="{5F56F021-AC0C-BA08-E2A3-9CEF111CA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530" y="439539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47" name="Text Box 62">
            <a:extLst>
              <a:ext uri="{FF2B5EF4-FFF2-40B4-BE49-F238E27FC236}">
                <a16:creationId xmlns:a16="http://schemas.microsoft.com/office/drawing/2014/main" id="{A0F49EC6-BD27-DB16-D97D-83DAEC12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05" y="405884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48" name="Text Box 63">
            <a:extLst>
              <a:ext uri="{FF2B5EF4-FFF2-40B4-BE49-F238E27FC236}">
                <a16:creationId xmlns:a16="http://schemas.microsoft.com/office/drawing/2014/main" id="{92421901-1805-DFFB-FE4A-27FB12E9B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280" y="49748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49" name="Text Box 64">
            <a:extLst>
              <a:ext uri="{FF2B5EF4-FFF2-40B4-BE49-F238E27FC236}">
                <a16:creationId xmlns:a16="http://schemas.microsoft.com/office/drawing/2014/main" id="{5F548874-00AD-AD36-625C-6DF15C9F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355" y="504944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50" name="Text Box 65">
            <a:extLst>
              <a:ext uri="{FF2B5EF4-FFF2-40B4-BE49-F238E27FC236}">
                <a16:creationId xmlns:a16="http://schemas.microsoft.com/office/drawing/2014/main" id="{85D4AF23-9459-731C-A47E-C64D82BB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868" y="515898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51" name="Text Box 66">
            <a:extLst>
              <a:ext uri="{FF2B5EF4-FFF2-40B4-BE49-F238E27FC236}">
                <a16:creationId xmlns:a16="http://schemas.microsoft.com/office/drawing/2014/main" id="{5297E84F-21F9-A95D-E424-371FF9FC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855" y="560665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52" name="AutoShape 68">
            <a:extLst>
              <a:ext uri="{FF2B5EF4-FFF2-40B4-BE49-F238E27FC236}">
                <a16:creationId xmlns:a16="http://schemas.microsoft.com/office/drawing/2014/main" id="{08379D1C-D90E-7CE8-659D-2DA62B914B37}"/>
              </a:ext>
            </a:extLst>
          </p:cNvPr>
          <p:cNvCxnSpPr>
            <a:cxnSpLocks noChangeShapeType="1"/>
            <a:stCxn id="37" idx="7"/>
            <a:endCxn id="38" idx="3"/>
          </p:cNvCxnSpPr>
          <p:nvPr/>
        </p:nvCxnSpPr>
        <p:spPr bwMode="auto">
          <a:xfrm flipV="1">
            <a:off x="1129893" y="415250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AutoShape 69">
            <a:extLst>
              <a:ext uri="{FF2B5EF4-FFF2-40B4-BE49-F238E27FC236}">
                <a16:creationId xmlns:a16="http://schemas.microsoft.com/office/drawing/2014/main" id="{A1D608D6-A53D-07A4-7605-C7DB11D1FE2E}"/>
              </a:ext>
            </a:extLst>
          </p:cNvPr>
          <p:cNvCxnSpPr>
            <a:cxnSpLocks noChangeShapeType="1"/>
            <a:stCxn id="37" idx="5"/>
            <a:endCxn id="39" idx="1"/>
          </p:cNvCxnSpPr>
          <p:nvPr/>
        </p:nvCxnSpPr>
        <p:spPr bwMode="auto">
          <a:xfrm>
            <a:off x="1129893" y="4895456"/>
            <a:ext cx="66675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70">
            <a:extLst>
              <a:ext uri="{FF2B5EF4-FFF2-40B4-BE49-F238E27FC236}">
                <a16:creationId xmlns:a16="http://schemas.microsoft.com/office/drawing/2014/main" id="{B26B6B73-2D04-F757-FC5E-AE47C94CB1A3}"/>
              </a:ext>
            </a:extLst>
          </p:cNvPr>
          <p:cNvCxnSpPr>
            <a:cxnSpLocks noChangeShapeType="1"/>
            <a:stCxn id="38" idx="5"/>
            <a:endCxn id="36" idx="1"/>
          </p:cNvCxnSpPr>
          <p:nvPr/>
        </p:nvCxnSpPr>
        <p:spPr bwMode="auto">
          <a:xfrm>
            <a:off x="2233205" y="415250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71">
            <a:extLst>
              <a:ext uri="{FF2B5EF4-FFF2-40B4-BE49-F238E27FC236}">
                <a16:creationId xmlns:a16="http://schemas.microsoft.com/office/drawing/2014/main" id="{559DF6C8-F28E-3D26-9077-7D197031B940}"/>
              </a:ext>
            </a:extLst>
          </p:cNvPr>
          <p:cNvCxnSpPr>
            <a:cxnSpLocks noChangeShapeType="1"/>
            <a:stCxn id="38" idx="6"/>
            <a:endCxn id="40" idx="1"/>
          </p:cNvCxnSpPr>
          <p:nvPr/>
        </p:nvCxnSpPr>
        <p:spPr bwMode="auto">
          <a:xfrm>
            <a:off x="2295118" y="401280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72">
            <a:extLst>
              <a:ext uri="{FF2B5EF4-FFF2-40B4-BE49-F238E27FC236}">
                <a16:creationId xmlns:a16="http://schemas.microsoft.com/office/drawing/2014/main" id="{E88F8117-4E12-4D27-F831-A7824AD0A9E2}"/>
              </a:ext>
            </a:extLst>
          </p:cNvPr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79330" y="4543031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73">
            <a:extLst>
              <a:ext uri="{FF2B5EF4-FFF2-40B4-BE49-F238E27FC236}">
                <a16:creationId xmlns:a16="http://schemas.microsoft.com/office/drawing/2014/main" id="{CCB016D7-1528-88E3-72B3-CE01DE8EB7B5}"/>
              </a:ext>
            </a:extLst>
          </p:cNvPr>
          <p:cNvCxnSpPr>
            <a:cxnSpLocks noChangeShapeType="1"/>
            <a:stCxn id="36" idx="5"/>
            <a:endCxn id="41" idx="1"/>
          </p:cNvCxnSpPr>
          <p:nvPr/>
        </p:nvCxnSpPr>
        <p:spPr bwMode="auto">
          <a:xfrm>
            <a:off x="2979330" y="5111356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74">
            <a:extLst>
              <a:ext uri="{FF2B5EF4-FFF2-40B4-BE49-F238E27FC236}">
                <a16:creationId xmlns:a16="http://schemas.microsoft.com/office/drawing/2014/main" id="{83327A18-F364-5702-0119-28B6F895D1DD}"/>
              </a:ext>
            </a:extLst>
          </p:cNvPr>
          <p:cNvCxnSpPr>
            <a:cxnSpLocks noChangeShapeType="1"/>
            <a:stCxn id="41" idx="0"/>
            <a:endCxn id="40" idx="3"/>
          </p:cNvCxnSpPr>
          <p:nvPr/>
        </p:nvCxnSpPr>
        <p:spPr bwMode="auto">
          <a:xfrm flipV="1">
            <a:off x="3744505" y="4692256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AutoShape 75">
            <a:extLst>
              <a:ext uri="{FF2B5EF4-FFF2-40B4-BE49-F238E27FC236}">
                <a16:creationId xmlns:a16="http://schemas.microsoft.com/office/drawing/2014/main" id="{4F69DFCE-27E2-76B1-084D-831DF6A4A495}"/>
              </a:ext>
            </a:extLst>
          </p:cNvPr>
          <p:cNvCxnSpPr>
            <a:cxnSpLocks noChangeShapeType="1"/>
            <a:stCxn id="39" idx="6"/>
            <a:endCxn id="41" idx="2"/>
          </p:cNvCxnSpPr>
          <p:nvPr/>
        </p:nvCxnSpPr>
        <p:spPr bwMode="auto">
          <a:xfrm flipV="1">
            <a:off x="2118905" y="5654281"/>
            <a:ext cx="1431925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76">
            <a:extLst>
              <a:ext uri="{FF2B5EF4-FFF2-40B4-BE49-F238E27FC236}">
                <a16:creationId xmlns:a16="http://schemas.microsoft.com/office/drawing/2014/main" id="{162E765A-2865-A0DB-E9AA-49E18F589D15}"/>
              </a:ext>
            </a:extLst>
          </p:cNvPr>
          <p:cNvCxnSpPr>
            <a:cxnSpLocks noChangeShapeType="1"/>
            <a:stCxn id="39" idx="7"/>
            <a:endCxn id="36" idx="3"/>
          </p:cNvCxnSpPr>
          <p:nvPr/>
        </p:nvCxnSpPr>
        <p:spPr bwMode="auto">
          <a:xfrm flipV="1">
            <a:off x="2056993" y="5111356"/>
            <a:ext cx="661987" cy="414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AutoShape 77">
            <a:extLst>
              <a:ext uri="{FF2B5EF4-FFF2-40B4-BE49-F238E27FC236}">
                <a16:creationId xmlns:a16="http://schemas.microsoft.com/office/drawing/2014/main" id="{3A1F2EAA-1279-126E-34FB-EB2029990BE5}"/>
              </a:ext>
            </a:extLst>
          </p:cNvPr>
          <p:cNvCxnSpPr>
            <a:cxnSpLocks noChangeShapeType="1"/>
            <a:stCxn id="37" idx="6"/>
            <a:endCxn id="36" idx="2"/>
          </p:cNvCxnSpPr>
          <p:nvPr/>
        </p:nvCxnSpPr>
        <p:spPr bwMode="auto">
          <a:xfrm>
            <a:off x="1201330" y="474623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Text Box 60 2">
            <a:extLst>
              <a:ext uri="{FF2B5EF4-FFF2-40B4-BE49-F238E27FC236}">
                <a16:creationId xmlns:a16="http://schemas.microsoft.com/office/drawing/2014/main" id="{45989197-2298-4777-4582-A21B0432D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699" y="351750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2</a:t>
            </a:r>
          </a:p>
        </p:txBody>
      </p:sp>
      <p:sp>
        <p:nvSpPr>
          <p:cNvPr id="63" name="Text Box 60 3">
            <a:extLst>
              <a:ext uri="{FF2B5EF4-FFF2-40B4-BE49-F238E27FC236}">
                <a16:creationId xmlns:a16="http://schemas.microsoft.com/office/drawing/2014/main" id="{A0F611B6-3316-1D71-4553-329F6449B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080" y="442555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sp>
        <p:nvSpPr>
          <p:cNvPr id="64" name="Text Box 60 4">
            <a:extLst>
              <a:ext uri="{FF2B5EF4-FFF2-40B4-BE49-F238E27FC236}">
                <a16:creationId xmlns:a16="http://schemas.microsoft.com/office/drawing/2014/main" id="{EE2332E1-0736-2D11-2E3C-793310D38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274" y="511786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1</a:t>
            </a:r>
          </a:p>
        </p:txBody>
      </p:sp>
      <p:sp>
        <p:nvSpPr>
          <p:cNvPr id="65" name="Text Box 60 5">
            <a:extLst>
              <a:ext uri="{FF2B5EF4-FFF2-40B4-BE49-F238E27FC236}">
                <a16:creationId xmlns:a16="http://schemas.microsoft.com/office/drawing/2014/main" id="{48010FD9-6831-AAD2-7C82-B1D04EDA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887" y="514679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6</a:t>
            </a:r>
          </a:p>
        </p:txBody>
      </p:sp>
      <p:pic>
        <p:nvPicPr>
          <p:cNvPr id="66" name="Picture 65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5A8C2AE2-1CE4-EBAE-020A-5A42A5843C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2270" y="3048284"/>
            <a:ext cx="1238205" cy="275365"/>
          </a:xfrm>
          <a:prstGeom prst="rect">
            <a:avLst/>
          </a:prstGeom>
        </p:spPr>
      </p:pic>
      <p:pic>
        <p:nvPicPr>
          <p:cNvPr id="69" name="Picture 68" descr="\documentclass{article}&#10;\usepackage{amsmath}&#10;\pagestyle{empty}&#10;\usepackage{xcolor}&#10;\begin{document}&#10;&#10;\textbf{$\sum_{e \in \textrm{outgoing}(u)} f(e) = \sum_{e \in \textrm{incoming}(u)} f(e)$}$\leq \textcolor{red}{c(u)}$&#10;&#10;&#10;\end{document}" title="IguanaTex Bitmap Display">
            <a:extLst>
              <a:ext uri="{FF2B5EF4-FFF2-40B4-BE49-F238E27FC236}">
                <a16:creationId xmlns:a16="http://schemas.microsoft.com/office/drawing/2014/main" id="{722F79EA-7E4F-45B3-6D5C-000724B492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29930" y="2399623"/>
            <a:ext cx="6460343" cy="373028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usepackage{xcolor}&#10;\begin{document}&#10;&#10;$c(u)=1$ &#10;&#10;\end{document}" title="IguanaTex Bitmap Display">
            <a:extLst>
              <a:ext uri="{FF2B5EF4-FFF2-40B4-BE49-F238E27FC236}">
                <a16:creationId xmlns:a16="http://schemas.microsoft.com/office/drawing/2014/main" id="{DE237D5B-3E3B-7808-7162-FE064E3B223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793534" y="3607300"/>
            <a:ext cx="1357767" cy="390271"/>
          </a:xfrm>
          <a:prstGeom prst="rect">
            <a:avLst/>
          </a:prstGeom>
        </p:spPr>
      </p:pic>
      <p:pic>
        <p:nvPicPr>
          <p:cNvPr id="75" name="Picture 74" descr="\documentclass{article}&#10;\usepackage{amsmath}&#10;\pagestyle{empty}&#10;\usepackage{xcolor}&#10;\begin{document}&#10;&#10;$c(v)=2$ &#10;&#10;\end{document}" title="IguanaTex Bitmap Display">
            <a:extLst>
              <a:ext uri="{FF2B5EF4-FFF2-40B4-BE49-F238E27FC236}">
                <a16:creationId xmlns:a16="http://schemas.microsoft.com/office/drawing/2014/main" id="{6091B575-D08C-BC86-9DF6-7EE483D574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93534" y="4126108"/>
            <a:ext cx="1350756" cy="390271"/>
          </a:xfrm>
          <a:prstGeom prst="rect">
            <a:avLst/>
          </a:prstGeom>
        </p:spPr>
      </p:pic>
      <p:pic>
        <p:nvPicPr>
          <p:cNvPr id="83" name="Picture 82" descr="\documentclass{article}&#10;\usepackage{amsmath}&#10;\pagestyle{empty}&#10;\usepackage{xcolor}&#10;\begin{document}&#10;&#10;$c(w)=3$ &#10;&#10;\end{document}" title="IguanaTex Bitmap Display">
            <a:extLst>
              <a:ext uri="{FF2B5EF4-FFF2-40B4-BE49-F238E27FC236}">
                <a16:creationId xmlns:a16="http://schemas.microsoft.com/office/drawing/2014/main" id="{DC0A3C50-1C32-DD2D-5D40-168E644D0AA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93534" y="4591801"/>
            <a:ext cx="1439560" cy="390271"/>
          </a:xfrm>
          <a:prstGeom prst="rect">
            <a:avLst/>
          </a:prstGeom>
        </p:spPr>
      </p:pic>
      <p:pic>
        <p:nvPicPr>
          <p:cNvPr id="81" name="Picture 80" descr="\documentclass{article}&#10;\usepackage{amsmath}&#10;\pagestyle{empty}&#10;\usepackage{xcolor}&#10;\begin{document}&#10;&#10;$c(z)=6$ &#10;&#10;\end{document}" title="IguanaTex Bitmap Display">
            <a:extLst>
              <a:ext uri="{FF2B5EF4-FFF2-40B4-BE49-F238E27FC236}">
                <a16:creationId xmlns:a16="http://schemas.microsoft.com/office/drawing/2014/main" id="{5E4BBFE0-7FA2-602B-143F-D81EC7C7E6D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00547" y="5058505"/>
            <a:ext cx="1348419" cy="3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847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9E25-CB04-63FC-4EB5-9241A7014838}"/>
              </a:ext>
            </a:extLst>
          </p:cNvPr>
          <p:cNvSpPr txBox="1"/>
          <p:nvPr/>
        </p:nvSpPr>
        <p:spPr>
          <a:xfrm>
            <a:off x="602322" y="1375290"/>
            <a:ext cx="80639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Main idea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Reduce</a:t>
            </a:r>
            <a:r>
              <a:rPr lang="en-US" sz="2000" dirty="0">
                <a:solidFill>
                  <a:srgbClr val="3A3A82"/>
                </a:solidFill>
                <a:latin typeface="Times New Roman" charset="0"/>
              </a:rPr>
              <a:t> it to classic Maxflow problem. To do that, we need to remove the capacity constraints on vertices. How?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1031 2">
            <a:extLst>
              <a:ext uri="{FF2B5EF4-FFF2-40B4-BE49-F238E27FC236}">
                <a16:creationId xmlns:a16="http://schemas.microsoft.com/office/drawing/2014/main" id="{DD67846C-AA72-AE7E-BACD-F7EC51AC93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7672" y="2929851"/>
            <a:ext cx="793851" cy="79385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 w</a:t>
            </a:r>
          </a:p>
        </p:txBody>
      </p:sp>
      <p:cxnSp>
        <p:nvCxnSpPr>
          <p:cNvPr id="5" name="AutoShape 1048 2">
            <a:extLst>
              <a:ext uri="{FF2B5EF4-FFF2-40B4-BE49-F238E27FC236}">
                <a16:creationId xmlns:a16="http://schemas.microsoft.com/office/drawing/2014/main" id="{0B0FDBBF-3DC5-6D28-4534-C697D667C2D0}"/>
              </a:ext>
            </a:extLst>
          </p:cNvPr>
          <p:cNvCxnSpPr>
            <a:cxnSpLocks noChangeShapeType="1"/>
            <a:stCxn id="3" idx="6"/>
          </p:cNvCxnSpPr>
          <p:nvPr/>
        </p:nvCxnSpPr>
        <p:spPr bwMode="auto">
          <a:xfrm>
            <a:off x="4741523" y="3326778"/>
            <a:ext cx="2160288" cy="56431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AutoShape 1045 2">
            <a:extLst>
              <a:ext uri="{FF2B5EF4-FFF2-40B4-BE49-F238E27FC236}">
                <a16:creationId xmlns:a16="http://schemas.microsoft.com/office/drawing/2014/main" id="{B22FF8AC-AC55-990E-C4D4-E64D9BE9966A}"/>
              </a:ext>
            </a:extLst>
          </p:cNvPr>
          <p:cNvCxnSpPr>
            <a:cxnSpLocks noChangeShapeType="1"/>
            <a:endCxn id="3" idx="2"/>
          </p:cNvCxnSpPr>
          <p:nvPr/>
        </p:nvCxnSpPr>
        <p:spPr bwMode="auto">
          <a:xfrm>
            <a:off x="2609636" y="3291845"/>
            <a:ext cx="1338036" cy="3493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47 2">
            <a:extLst>
              <a:ext uri="{FF2B5EF4-FFF2-40B4-BE49-F238E27FC236}">
                <a16:creationId xmlns:a16="http://schemas.microsoft.com/office/drawing/2014/main" id="{4CB5310E-15EA-25D4-B1AB-C4DC41DA6C14}"/>
              </a:ext>
            </a:extLst>
          </p:cNvPr>
          <p:cNvCxnSpPr>
            <a:cxnSpLocks noChangeShapeType="1"/>
            <a:stCxn id="3" idx="4"/>
          </p:cNvCxnSpPr>
          <p:nvPr/>
        </p:nvCxnSpPr>
        <p:spPr bwMode="auto">
          <a:xfrm>
            <a:off x="4344598" y="3723704"/>
            <a:ext cx="828440" cy="112829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Text Box 62">
            <a:extLst>
              <a:ext uri="{FF2B5EF4-FFF2-40B4-BE49-F238E27FC236}">
                <a16:creationId xmlns:a16="http://schemas.microsoft.com/office/drawing/2014/main" id="{DD74810B-DF07-B03C-5B7B-ABB05A4D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893" y="2560487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444EF0D5-24E5-1625-037F-7DF80A06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051" y="3038172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7</a:t>
            </a:r>
          </a:p>
        </p:txBody>
      </p:sp>
      <p:sp>
        <p:nvSpPr>
          <p:cNvPr id="44" name="Text Box 62">
            <a:extLst>
              <a:ext uri="{FF2B5EF4-FFF2-40B4-BE49-F238E27FC236}">
                <a16:creationId xmlns:a16="http://schemas.microsoft.com/office/drawing/2014/main" id="{D3CDFAD1-1C7C-B28E-8605-37F6C5BBA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423" y="3836345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9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002C63BD-F5CC-582F-794D-BBEF4532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579" y="2390241"/>
            <a:ext cx="606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cxnSp>
        <p:nvCxnSpPr>
          <p:cNvPr id="48" name="AutoShape 1045 2">
            <a:extLst>
              <a:ext uri="{FF2B5EF4-FFF2-40B4-BE49-F238E27FC236}">
                <a16:creationId xmlns:a16="http://schemas.microsoft.com/office/drawing/2014/main" id="{0850D9E7-CBF0-F7D5-9F6E-E9AE0EF3FF5A}"/>
              </a:ext>
            </a:extLst>
          </p:cNvPr>
          <p:cNvCxnSpPr>
            <a:cxnSpLocks noChangeShapeType="1"/>
            <a:endCxn id="3" idx="1"/>
          </p:cNvCxnSpPr>
          <p:nvPr/>
        </p:nvCxnSpPr>
        <p:spPr bwMode="auto">
          <a:xfrm>
            <a:off x="2578364" y="2914188"/>
            <a:ext cx="1485565" cy="13192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 Box 62">
            <a:extLst>
              <a:ext uri="{FF2B5EF4-FFF2-40B4-BE49-F238E27FC236}">
                <a16:creationId xmlns:a16="http://schemas.microsoft.com/office/drawing/2014/main" id="{E0624C62-0947-5B82-97A9-3B5F2841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215" y="2929851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3</a:t>
            </a:r>
          </a:p>
        </p:txBody>
      </p:sp>
      <p:cxnSp>
        <p:nvCxnSpPr>
          <p:cNvPr id="51" name="AutoShape 1045 2">
            <a:extLst>
              <a:ext uri="{FF2B5EF4-FFF2-40B4-BE49-F238E27FC236}">
                <a16:creationId xmlns:a16="http://schemas.microsoft.com/office/drawing/2014/main" id="{4B4DA634-793D-49F2-3129-78F46AF6FE2A}"/>
              </a:ext>
            </a:extLst>
          </p:cNvPr>
          <p:cNvCxnSpPr>
            <a:cxnSpLocks noChangeShapeType="1"/>
            <a:endCxn id="3" idx="3"/>
          </p:cNvCxnSpPr>
          <p:nvPr/>
        </p:nvCxnSpPr>
        <p:spPr bwMode="auto">
          <a:xfrm flipV="1">
            <a:off x="2785579" y="3607447"/>
            <a:ext cx="1278350" cy="45973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 Box 62">
            <a:extLst>
              <a:ext uri="{FF2B5EF4-FFF2-40B4-BE49-F238E27FC236}">
                <a16:creationId xmlns:a16="http://schemas.microsoft.com/office/drawing/2014/main" id="{1C31E34C-4762-232E-3DEA-95985F29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892" y="3400495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970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847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9E25-CB04-63FC-4EB5-9241A7014838}"/>
              </a:ext>
            </a:extLst>
          </p:cNvPr>
          <p:cNvSpPr txBox="1"/>
          <p:nvPr/>
        </p:nvSpPr>
        <p:spPr>
          <a:xfrm>
            <a:off x="602322" y="1375290"/>
            <a:ext cx="80639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Main idea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Reduce</a:t>
            </a:r>
            <a:r>
              <a:rPr lang="en-US" sz="2000" dirty="0">
                <a:solidFill>
                  <a:srgbClr val="3A3A82"/>
                </a:solidFill>
                <a:latin typeface="Times New Roman" charset="0"/>
              </a:rPr>
              <a:t> it to classic Maxflow problem. To do that, we need to remove the capacity constraints on vertices. How?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6530E-C3DF-2460-6030-50693D204717}"/>
              </a:ext>
            </a:extLst>
          </p:cNvPr>
          <p:cNvSpPr txBox="1"/>
          <p:nvPr/>
        </p:nvSpPr>
        <p:spPr>
          <a:xfrm>
            <a:off x="600530" y="5142822"/>
            <a:ext cx="80639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Slow approach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Consider all possible capacities on incoming edges. Run Maxflow in all possible flow networks. </a:t>
            </a:r>
          </a:p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Exponentially many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</a:t>
            </a:r>
          </a:p>
          <a:p>
            <a:r>
              <a:rPr lang="en-US" sz="2400" dirty="0">
                <a:solidFill>
                  <a:srgbClr val="3A3A82"/>
                </a:solidFill>
                <a:latin typeface="Times New Roman" charset="0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" name="Oval 1031 2">
            <a:extLst>
              <a:ext uri="{FF2B5EF4-FFF2-40B4-BE49-F238E27FC236}">
                <a16:creationId xmlns:a16="http://schemas.microsoft.com/office/drawing/2014/main" id="{FF0952E5-E00F-6ECB-37B2-78838CBCE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62014" y="3027454"/>
            <a:ext cx="793851" cy="79385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 w</a:t>
            </a:r>
          </a:p>
        </p:txBody>
      </p:sp>
      <p:cxnSp>
        <p:nvCxnSpPr>
          <p:cNvPr id="7" name="AutoShape 1048 2">
            <a:extLst>
              <a:ext uri="{FF2B5EF4-FFF2-40B4-BE49-F238E27FC236}">
                <a16:creationId xmlns:a16="http://schemas.microsoft.com/office/drawing/2014/main" id="{E18D12E3-2BF1-2377-EF36-9C1FDD15901A}"/>
              </a:ext>
            </a:extLst>
          </p:cNvPr>
          <p:cNvCxnSpPr>
            <a:cxnSpLocks noChangeShapeType="1"/>
            <a:stCxn id="6" idx="6"/>
          </p:cNvCxnSpPr>
          <p:nvPr/>
        </p:nvCxnSpPr>
        <p:spPr bwMode="auto">
          <a:xfrm>
            <a:off x="2655865" y="3424381"/>
            <a:ext cx="2160288" cy="56431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AutoShape 1045 2">
            <a:extLst>
              <a:ext uri="{FF2B5EF4-FFF2-40B4-BE49-F238E27FC236}">
                <a16:creationId xmlns:a16="http://schemas.microsoft.com/office/drawing/2014/main" id="{1F303302-C1DE-82F5-EC7E-3169A440C4D9}"/>
              </a:ext>
            </a:extLst>
          </p:cNvPr>
          <p:cNvCxnSpPr>
            <a:cxnSpLocks noChangeShapeType="1"/>
            <a:endCxn id="6" idx="2"/>
          </p:cNvCxnSpPr>
          <p:nvPr/>
        </p:nvCxnSpPr>
        <p:spPr bwMode="auto">
          <a:xfrm>
            <a:off x="523978" y="3389448"/>
            <a:ext cx="1338036" cy="3493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1047 2">
            <a:extLst>
              <a:ext uri="{FF2B5EF4-FFF2-40B4-BE49-F238E27FC236}">
                <a16:creationId xmlns:a16="http://schemas.microsoft.com/office/drawing/2014/main" id="{02387D1E-B917-E73B-8074-2A85ECCAB786}"/>
              </a:ext>
            </a:extLst>
          </p:cNvPr>
          <p:cNvCxnSpPr>
            <a:cxnSpLocks noChangeShapeType="1"/>
            <a:stCxn id="6" idx="4"/>
          </p:cNvCxnSpPr>
          <p:nvPr/>
        </p:nvCxnSpPr>
        <p:spPr bwMode="auto">
          <a:xfrm>
            <a:off x="2258940" y="3821307"/>
            <a:ext cx="828440" cy="112829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Box 62">
            <a:extLst>
              <a:ext uri="{FF2B5EF4-FFF2-40B4-BE49-F238E27FC236}">
                <a16:creationId xmlns:a16="http://schemas.microsoft.com/office/drawing/2014/main" id="{6B13AB7B-91F2-65A0-0916-0EE64F79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35" y="2658090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0</a:t>
            </a:r>
          </a:p>
        </p:txBody>
      </p:sp>
      <p:sp>
        <p:nvSpPr>
          <p:cNvPr id="12" name="Text Box 62">
            <a:extLst>
              <a:ext uri="{FF2B5EF4-FFF2-40B4-BE49-F238E27FC236}">
                <a16:creationId xmlns:a16="http://schemas.microsoft.com/office/drawing/2014/main" id="{71A8EA1F-539B-6B3D-5FE1-AB67CA5F4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393" y="3135775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7</a:t>
            </a:r>
          </a:p>
        </p:txBody>
      </p:sp>
      <p:sp>
        <p:nvSpPr>
          <p:cNvPr id="13" name="Text Box 62">
            <a:extLst>
              <a:ext uri="{FF2B5EF4-FFF2-40B4-BE49-F238E27FC236}">
                <a16:creationId xmlns:a16="http://schemas.microsoft.com/office/drawing/2014/main" id="{93E66937-AF38-28ED-65EF-CB16BA499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765" y="3933948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9</a:t>
            </a:r>
          </a:p>
        </p:txBody>
      </p:sp>
      <p:cxnSp>
        <p:nvCxnSpPr>
          <p:cNvPr id="16" name="AutoShape 1045 2">
            <a:extLst>
              <a:ext uri="{FF2B5EF4-FFF2-40B4-BE49-F238E27FC236}">
                <a16:creationId xmlns:a16="http://schemas.microsoft.com/office/drawing/2014/main" id="{F1FC6ADF-2123-66E6-B7BF-F2E6B347740F}"/>
              </a:ext>
            </a:extLst>
          </p:cNvPr>
          <p:cNvCxnSpPr>
            <a:cxnSpLocks noChangeShapeType="1"/>
            <a:endCxn id="6" idx="1"/>
          </p:cNvCxnSpPr>
          <p:nvPr/>
        </p:nvCxnSpPr>
        <p:spPr bwMode="auto">
          <a:xfrm>
            <a:off x="492706" y="3011791"/>
            <a:ext cx="1485565" cy="13192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 Box 62">
            <a:extLst>
              <a:ext uri="{FF2B5EF4-FFF2-40B4-BE49-F238E27FC236}">
                <a16:creationId xmlns:a16="http://schemas.microsoft.com/office/drawing/2014/main" id="{64CF3EAF-B597-EC4D-1C73-6AC6883FB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557" y="3027454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3</a:t>
            </a:r>
          </a:p>
        </p:txBody>
      </p:sp>
      <p:cxnSp>
        <p:nvCxnSpPr>
          <p:cNvPr id="18" name="AutoShape 1045 2">
            <a:extLst>
              <a:ext uri="{FF2B5EF4-FFF2-40B4-BE49-F238E27FC236}">
                <a16:creationId xmlns:a16="http://schemas.microsoft.com/office/drawing/2014/main" id="{FC27320E-3ACE-1D3E-5DA1-F567639D4975}"/>
              </a:ext>
            </a:extLst>
          </p:cNvPr>
          <p:cNvCxnSpPr>
            <a:cxnSpLocks noChangeShapeType="1"/>
            <a:endCxn id="6" idx="3"/>
          </p:cNvCxnSpPr>
          <p:nvPr/>
        </p:nvCxnSpPr>
        <p:spPr bwMode="auto">
          <a:xfrm flipV="1">
            <a:off x="699921" y="3705050"/>
            <a:ext cx="1278350" cy="45973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Box 62">
            <a:extLst>
              <a:ext uri="{FF2B5EF4-FFF2-40B4-BE49-F238E27FC236}">
                <a16:creationId xmlns:a16="http://schemas.microsoft.com/office/drawing/2014/main" id="{93748A72-FAB0-0AEF-3606-17FFCA93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34" y="3498098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0</a:t>
            </a:r>
          </a:p>
        </p:txBody>
      </p:sp>
      <p:sp>
        <p:nvSpPr>
          <p:cNvPr id="20" name="Oval 1031 2">
            <a:extLst>
              <a:ext uri="{FF2B5EF4-FFF2-40B4-BE49-F238E27FC236}">
                <a16:creationId xmlns:a16="http://schemas.microsoft.com/office/drawing/2014/main" id="{F5CF8885-09BE-4A01-E932-1C905B324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5115" y="3138757"/>
            <a:ext cx="793851" cy="79385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 w</a:t>
            </a:r>
          </a:p>
        </p:txBody>
      </p:sp>
      <p:cxnSp>
        <p:nvCxnSpPr>
          <p:cNvPr id="21" name="AutoShape 1048 2">
            <a:extLst>
              <a:ext uri="{FF2B5EF4-FFF2-40B4-BE49-F238E27FC236}">
                <a16:creationId xmlns:a16="http://schemas.microsoft.com/office/drawing/2014/main" id="{7528A0AA-40FB-8EE9-E30B-285F6B648154}"/>
              </a:ext>
            </a:extLst>
          </p:cNvPr>
          <p:cNvCxnSpPr>
            <a:cxnSpLocks noChangeShapeType="1"/>
            <a:stCxn id="20" idx="6"/>
          </p:cNvCxnSpPr>
          <p:nvPr/>
        </p:nvCxnSpPr>
        <p:spPr bwMode="auto">
          <a:xfrm>
            <a:off x="6768966" y="3535684"/>
            <a:ext cx="2160288" cy="56431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AutoShape 1045 2">
            <a:extLst>
              <a:ext uri="{FF2B5EF4-FFF2-40B4-BE49-F238E27FC236}">
                <a16:creationId xmlns:a16="http://schemas.microsoft.com/office/drawing/2014/main" id="{718FA216-15DE-01A9-4A0A-26AD6D3B0524}"/>
              </a:ext>
            </a:extLst>
          </p:cNvPr>
          <p:cNvCxnSpPr>
            <a:cxnSpLocks noChangeShapeType="1"/>
            <a:endCxn id="20" idx="2"/>
          </p:cNvCxnSpPr>
          <p:nvPr/>
        </p:nvCxnSpPr>
        <p:spPr bwMode="auto">
          <a:xfrm>
            <a:off x="4637079" y="3500751"/>
            <a:ext cx="1338036" cy="3493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AutoShape 1047 2">
            <a:extLst>
              <a:ext uri="{FF2B5EF4-FFF2-40B4-BE49-F238E27FC236}">
                <a16:creationId xmlns:a16="http://schemas.microsoft.com/office/drawing/2014/main" id="{348D0510-5D93-F783-758D-ED5E744BFB9D}"/>
              </a:ext>
            </a:extLst>
          </p:cNvPr>
          <p:cNvCxnSpPr>
            <a:cxnSpLocks noChangeShapeType="1"/>
            <a:stCxn id="20" idx="4"/>
          </p:cNvCxnSpPr>
          <p:nvPr/>
        </p:nvCxnSpPr>
        <p:spPr bwMode="auto">
          <a:xfrm>
            <a:off x="6372041" y="3932610"/>
            <a:ext cx="828440" cy="112829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 Box 62">
            <a:extLst>
              <a:ext uri="{FF2B5EF4-FFF2-40B4-BE49-F238E27FC236}">
                <a16:creationId xmlns:a16="http://schemas.microsoft.com/office/drawing/2014/main" id="{BE2527B1-F488-CDC2-4B58-89F01C7C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36" y="2769393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  <p:sp>
        <p:nvSpPr>
          <p:cNvPr id="25" name="Text Box 62">
            <a:extLst>
              <a:ext uri="{FF2B5EF4-FFF2-40B4-BE49-F238E27FC236}">
                <a16:creationId xmlns:a16="http://schemas.microsoft.com/office/drawing/2014/main" id="{D89384CA-6D3E-C1BF-D827-E7374685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494" y="3247078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7</a:t>
            </a:r>
          </a:p>
        </p:txBody>
      </p:sp>
      <p:sp>
        <p:nvSpPr>
          <p:cNvPr id="26" name="Text Box 62">
            <a:extLst>
              <a:ext uri="{FF2B5EF4-FFF2-40B4-BE49-F238E27FC236}">
                <a16:creationId xmlns:a16="http://schemas.microsoft.com/office/drawing/2014/main" id="{10285F54-D5CD-4897-C805-BE431F037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866" y="4045251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9</a:t>
            </a:r>
          </a:p>
        </p:txBody>
      </p:sp>
      <p:cxnSp>
        <p:nvCxnSpPr>
          <p:cNvPr id="27" name="AutoShape 1045 2">
            <a:extLst>
              <a:ext uri="{FF2B5EF4-FFF2-40B4-BE49-F238E27FC236}">
                <a16:creationId xmlns:a16="http://schemas.microsoft.com/office/drawing/2014/main" id="{5ED24A26-8AE8-2D10-4778-ED947DA1516D}"/>
              </a:ext>
            </a:extLst>
          </p:cNvPr>
          <p:cNvCxnSpPr>
            <a:cxnSpLocks noChangeShapeType="1"/>
            <a:endCxn id="20" idx="1"/>
          </p:cNvCxnSpPr>
          <p:nvPr/>
        </p:nvCxnSpPr>
        <p:spPr bwMode="auto">
          <a:xfrm>
            <a:off x="4605807" y="3123094"/>
            <a:ext cx="1485565" cy="13192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 Box 62">
            <a:extLst>
              <a:ext uri="{FF2B5EF4-FFF2-40B4-BE49-F238E27FC236}">
                <a16:creationId xmlns:a16="http://schemas.microsoft.com/office/drawing/2014/main" id="{51009F20-6D07-6698-6393-578B5698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658" y="3138757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  <p:cxnSp>
        <p:nvCxnSpPr>
          <p:cNvPr id="29" name="AutoShape 1045 2">
            <a:extLst>
              <a:ext uri="{FF2B5EF4-FFF2-40B4-BE49-F238E27FC236}">
                <a16:creationId xmlns:a16="http://schemas.microsoft.com/office/drawing/2014/main" id="{ED0AFAA0-408D-AED5-0B5C-B18538F74226}"/>
              </a:ext>
            </a:extLst>
          </p:cNvPr>
          <p:cNvCxnSpPr>
            <a:cxnSpLocks noChangeShapeType="1"/>
            <a:endCxn id="20" idx="3"/>
          </p:cNvCxnSpPr>
          <p:nvPr/>
        </p:nvCxnSpPr>
        <p:spPr bwMode="auto">
          <a:xfrm flipV="1">
            <a:off x="4813022" y="3816353"/>
            <a:ext cx="1278350" cy="45973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 Box 62">
            <a:extLst>
              <a:ext uri="{FF2B5EF4-FFF2-40B4-BE49-F238E27FC236}">
                <a16:creationId xmlns:a16="http://schemas.microsoft.com/office/drawing/2014/main" id="{25BBCF0F-7A09-30B1-BF1C-A6113936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35" y="3609401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881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9EA835-2DFA-7A53-93FB-EED6DB93D58B}"/>
              </a:ext>
            </a:extLst>
          </p:cNvPr>
          <p:cNvSpPr/>
          <p:nvPr/>
        </p:nvSpPr>
        <p:spPr>
          <a:xfrm>
            <a:off x="534257" y="393234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Flow of a Network </a:t>
            </a:r>
            <a:r>
              <a:rPr lang="en-US" dirty="0">
                <a:solidFill>
                  <a:srgbClr val="3A3A82"/>
                </a:solidFill>
              </a:rPr>
              <a:t>(Recap)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Function 				from edges to non-negative integers so that for each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it holds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10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9801" y="3519626"/>
            <a:ext cx="1238205" cy="275365"/>
          </a:xfrm>
          <a:prstGeom prst="rect">
            <a:avLst/>
          </a:prstGeom>
        </p:spPr>
      </p:pic>
      <p:sp>
        <p:nvSpPr>
          <p:cNvPr id="2" name="Oval 1029">
            <a:extLst>
              <a:ext uri="{FF2B5EF4-FFF2-40B4-BE49-F238E27FC236}">
                <a16:creationId xmlns:a16="http://schemas.microsoft.com/office/drawing/2014/main" id="{80C0ECD1-BB62-4984-B682-EF6E0C11A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4834" y="504625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2" name="Oval 1030 1">
            <a:extLst>
              <a:ext uri="{FF2B5EF4-FFF2-40B4-BE49-F238E27FC236}">
                <a16:creationId xmlns:a16="http://schemas.microsoft.com/office/drawing/2014/main" id="{EC26EB40-3E6A-B404-5523-75580F56A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396" y="482082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7" name="Oval 1031 1">
            <a:extLst>
              <a:ext uri="{FF2B5EF4-FFF2-40B4-BE49-F238E27FC236}">
                <a16:creationId xmlns:a16="http://schemas.microsoft.com/office/drawing/2014/main" id="{AB573CC4-D964-4511-B365-8ECC9354B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8709" y="408740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8" name="Oval 1032 1">
            <a:extLst>
              <a:ext uri="{FF2B5EF4-FFF2-40B4-BE49-F238E27FC236}">
                <a16:creationId xmlns:a16="http://schemas.microsoft.com/office/drawing/2014/main" id="{A1B862DB-04AF-E4FF-5FEF-EA33A0444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2496" y="573999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B234814E-7C40-D4BA-6CD1-A5F71687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59" y="461762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69067395-78D3-1789-41DA-2DE53B047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0184" y="572887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31" name="Text Box 1035">
            <a:extLst>
              <a:ext uri="{FF2B5EF4-FFF2-40B4-BE49-F238E27FC236}">
                <a16:creationId xmlns:a16="http://schemas.microsoft.com/office/drawing/2014/main" id="{F82AE650-36AE-732C-5486-8FEA6267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021" y="4798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32" name="Text Box 1036">
            <a:extLst>
              <a:ext uri="{FF2B5EF4-FFF2-40B4-BE49-F238E27FC236}">
                <a16:creationId xmlns:a16="http://schemas.microsoft.com/office/drawing/2014/main" id="{6E350FC5-ADDF-E673-6D2C-241BF5F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33" name="Text Box 1037 1">
            <a:extLst>
              <a:ext uri="{FF2B5EF4-FFF2-40B4-BE49-F238E27FC236}">
                <a16:creationId xmlns:a16="http://schemas.microsoft.com/office/drawing/2014/main" id="{04167F38-CDD0-00D0-C980-51B2B94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96" y="45223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1" name="Text Box 1038 1">
            <a:extLst>
              <a:ext uri="{FF2B5EF4-FFF2-40B4-BE49-F238E27FC236}">
                <a16:creationId xmlns:a16="http://schemas.microsoft.com/office/drawing/2014/main" id="{7264BEAA-9260-7AB5-F50F-3553E66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646" y="41032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03" name="Text Box 1039">
            <a:extLst>
              <a:ext uri="{FF2B5EF4-FFF2-40B4-BE49-F238E27FC236}">
                <a16:creationId xmlns:a16="http://schemas.microsoft.com/office/drawing/2014/main" id="{FE1DAB8F-B588-B878-F8EE-80913E2D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71" y="465255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04" name="Text Box 1040 1">
            <a:extLst>
              <a:ext uri="{FF2B5EF4-FFF2-40B4-BE49-F238E27FC236}">
                <a16:creationId xmlns:a16="http://schemas.microsoft.com/office/drawing/2014/main" id="{FFFDA394-F657-6747-A189-043312B6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46" y="43160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06" name="Text Box 1041">
            <a:extLst>
              <a:ext uri="{FF2B5EF4-FFF2-40B4-BE49-F238E27FC236}">
                <a16:creationId xmlns:a16="http://schemas.microsoft.com/office/drawing/2014/main" id="{606F9F42-B807-EFC1-26CC-3EDC058F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6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7" name="Text Box 1042">
            <a:extLst>
              <a:ext uri="{FF2B5EF4-FFF2-40B4-BE49-F238E27FC236}">
                <a16:creationId xmlns:a16="http://schemas.microsoft.com/office/drawing/2014/main" id="{53373A33-EA0A-6024-131D-90A3FAF7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96" y="5306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8" name="Text Box 1043 1">
            <a:extLst>
              <a:ext uri="{FF2B5EF4-FFF2-40B4-BE49-F238E27FC236}">
                <a16:creationId xmlns:a16="http://schemas.microsoft.com/office/drawing/2014/main" id="{EBFC26F2-3877-B6E5-0046-46594D71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46" y="541614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9" name="Text Box 1044">
            <a:extLst>
              <a:ext uri="{FF2B5EF4-FFF2-40B4-BE49-F238E27FC236}">
                <a16:creationId xmlns:a16="http://schemas.microsoft.com/office/drawing/2014/main" id="{F98BD3ED-3856-206D-BAC1-DA681D2F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96" y="586381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0" name="AutoShape 1045 1">
            <a:extLst>
              <a:ext uri="{FF2B5EF4-FFF2-40B4-BE49-F238E27FC236}">
                <a16:creationId xmlns:a16="http://schemas.microsoft.com/office/drawing/2014/main" id="{7F2895AD-237E-395D-6E70-675112781765}"/>
              </a:ext>
            </a:extLst>
          </p:cNvPr>
          <p:cNvCxnSpPr>
            <a:cxnSpLocks noChangeShapeType="1"/>
            <a:stCxn id="22" idx="7"/>
            <a:endCxn id="27" idx="3"/>
          </p:cNvCxnSpPr>
          <p:nvPr/>
        </p:nvCxnSpPr>
        <p:spPr bwMode="auto">
          <a:xfrm flipV="1">
            <a:off x="1108134" y="440966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AutoShape 1046 1">
            <a:extLst>
              <a:ext uri="{FF2B5EF4-FFF2-40B4-BE49-F238E27FC236}">
                <a16:creationId xmlns:a16="http://schemas.microsoft.com/office/drawing/2014/main" id="{F0C2E519-7648-A5DF-21FF-C2B466D85753}"/>
              </a:ext>
            </a:extLst>
          </p:cNvPr>
          <p:cNvCxnSpPr>
            <a:cxnSpLocks noChangeShapeType="1"/>
            <a:stCxn id="22" idx="5"/>
            <a:endCxn id="28" idx="1"/>
          </p:cNvCxnSpPr>
          <p:nvPr/>
        </p:nvCxnSpPr>
        <p:spPr bwMode="auto">
          <a:xfrm>
            <a:off x="1108134" y="515261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AutoShape 1047 1">
            <a:extLst>
              <a:ext uri="{FF2B5EF4-FFF2-40B4-BE49-F238E27FC236}">
                <a16:creationId xmlns:a16="http://schemas.microsoft.com/office/drawing/2014/main" id="{C0A090AD-9E39-1093-6F66-9D555C67441A}"/>
              </a:ext>
            </a:extLst>
          </p:cNvPr>
          <p:cNvCxnSpPr>
            <a:cxnSpLocks noChangeShapeType="1"/>
            <a:stCxn id="27" idx="5"/>
            <a:endCxn id="2" idx="1"/>
          </p:cNvCxnSpPr>
          <p:nvPr/>
        </p:nvCxnSpPr>
        <p:spPr bwMode="auto">
          <a:xfrm>
            <a:off x="2211446" y="440966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AutoShape 1048 1">
            <a:extLst>
              <a:ext uri="{FF2B5EF4-FFF2-40B4-BE49-F238E27FC236}">
                <a16:creationId xmlns:a16="http://schemas.microsoft.com/office/drawing/2014/main" id="{AA707FFB-E9E4-274B-1486-469013F761ED}"/>
              </a:ext>
            </a:extLst>
          </p:cNvPr>
          <p:cNvCxnSpPr>
            <a:cxnSpLocks noChangeShapeType="1"/>
            <a:stCxn id="27" idx="6"/>
            <a:endCxn id="29" idx="1"/>
          </p:cNvCxnSpPr>
          <p:nvPr/>
        </p:nvCxnSpPr>
        <p:spPr bwMode="auto">
          <a:xfrm>
            <a:off x="2273359" y="426996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AutoShape 1049">
            <a:extLst>
              <a:ext uri="{FF2B5EF4-FFF2-40B4-BE49-F238E27FC236}">
                <a16:creationId xmlns:a16="http://schemas.microsoft.com/office/drawing/2014/main" id="{79980F0F-ED25-6237-8EF8-251CC493AE34}"/>
              </a:ext>
            </a:extLst>
          </p:cNvPr>
          <p:cNvCxnSpPr>
            <a:cxnSpLocks noChangeShapeType="1"/>
            <a:stCxn id="2" idx="7"/>
            <a:endCxn id="29" idx="2"/>
          </p:cNvCxnSpPr>
          <p:nvPr/>
        </p:nvCxnSpPr>
        <p:spPr bwMode="auto">
          <a:xfrm flipV="1">
            <a:off x="2957842" y="480098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AutoShape 1050">
            <a:extLst>
              <a:ext uri="{FF2B5EF4-FFF2-40B4-BE49-F238E27FC236}">
                <a16:creationId xmlns:a16="http://schemas.microsoft.com/office/drawing/2014/main" id="{179F4C0B-A15A-C59D-33C1-CF8344DB9832}"/>
              </a:ext>
            </a:extLst>
          </p:cNvPr>
          <p:cNvCxnSpPr>
            <a:cxnSpLocks noChangeShapeType="1"/>
            <a:stCxn id="2" idx="5"/>
            <a:endCxn id="30" idx="1"/>
          </p:cNvCxnSpPr>
          <p:nvPr/>
        </p:nvCxnSpPr>
        <p:spPr bwMode="auto">
          <a:xfrm>
            <a:off x="2957842" y="535926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1051">
            <a:extLst>
              <a:ext uri="{FF2B5EF4-FFF2-40B4-BE49-F238E27FC236}">
                <a16:creationId xmlns:a16="http://schemas.microsoft.com/office/drawing/2014/main" id="{9F66BD4E-3301-534D-F215-CBF8C42188A7}"/>
              </a:ext>
            </a:extLst>
          </p:cNvPr>
          <p:cNvCxnSpPr>
            <a:cxnSpLocks noChangeShapeType="1"/>
            <a:stCxn id="30" idx="0"/>
            <a:endCxn id="29" idx="3"/>
          </p:cNvCxnSpPr>
          <p:nvPr/>
        </p:nvCxnSpPr>
        <p:spPr bwMode="auto">
          <a:xfrm flipV="1">
            <a:off x="3723540" y="493063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AutoShape 1052">
            <a:extLst>
              <a:ext uri="{FF2B5EF4-FFF2-40B4-BE49-F238E27FC236}">
                <a16:creationId xmlns:a16="http://schemas.microsoft.com/office/drawing/2014/main" id="{D4D3E748-4DA9-1E30-FE3D-841D90C22E3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 flipV="1">
            <a:off x="2097146" y="591144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AutoShape 1053">
            <a:extLst>
              <a:ext uri="{FF2B5EF4-FFF2-40B4-BE49-F238E27FC236}">
                <a16:creationId xmlns:a16="http://schemas.microsoft.com/office/drawing/2014/main" id="{667F3BB7-8CF7-D9D0-BA77-08FCC406CCBA}"/>
              </a:ext>
            </a:extLst>
          </p:cNvPr>
          <p:cNvCxnSpPr>
            <a:cxnSpLocks noChangeShapeType="1"/>
            <a:stCxn id="28" idx="7"/>
            <a:endCxn id="2" idx="3"/>
          </p:cNvCxnSpPr>
          <p:nvPr/>
        </p:nvCxnSpPr>
        <p:spPr bwMode="auto">
          <a:xfrm flipV="1">
            <a:off x="2035505" y="535926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AutoShape 1054">
            <a:extLst>
              <a:ext uri="{FF2B5EF4-FFF2-40B4-BE49-F238E27FC236}">
                <a16:creationId xmlns:a16="http://schemas.microsoft.com/office/drawing/2014/main" id="{EAF31F89-20E1-D462-4B2E-9EEED3213E7D}"/>
              </a:ext>
            </a:extLst>
          </p:cNvPr>
          <p:cNvCxnSpPr>
            <a:cxnSpLocks noChangeShapeType="1"/>
            <a:stCxn id="22" idx="6"/>
            <a:endCxn id="2" idx="2"/>
          </p:cNvCxnSpPr>
          <p:nvPr/>
        </p:nvCxnSpPr>
        <p:spPr bwMode="auto">
          <a:xfrm>
            <a:off x="1179571" y="500339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1" name="Picture 120" descr="\documentclass{article}&#10;\usepackage{amsmath}&#10;\pagestyle{empty}&#10;\usepackage{amsfonts}&#10;\begin{document}&#10;&#10;$f:E\to \mathbb{N}$&#10;&#10;&#10;\end{document}" title="IguanaTex Bitmap Display">
            <a:extLst>
              <a:ext uri="{FF2B5EF4-FFF2-40B4-BE49-F238E27FC236}">
                <a16:creationId xmlns:a16="http://schemas.microsoft.com/office/drawing/2014/main" id="{003ABF8E-3619-4C8D-89AD-26A440E287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27813" y="1247920"/>
            <a:ext cx="1347657" cy="276114"/>
          </a:xfrm>
          <a:prstGeom prst="rect">
            <a:avLst/>
          </a:prstGeom>
        </p:spPr>
      </p:pic>
      <p:pic>
        <p:nvPicPr>
          <p:cNvPr id="123" name="Picture 122" descr="\documentclass{article}&#10;\usepackage{amsmath}&#10;\pagestyle{empty}&#10;\usepackage{xcolor}&#10;\begin{document}&#10;&#10;\textbf{$0 \leq f(e) \leq c(e)$} \;\;\textcolor{red}{Capacity constraint}&#10;&#10;&#10;\end{document}" title="IguanaTex Bitmap Display">
            <a:extLst>
              <a:ext uri="{FF2B5EF4-FFF2-40B4-BE49-F238E27FC236}">
                <a16:creationId xmlns:a16="http://schemas.microsoft.com/office/drawing/2014/main" id="{9685C080-AD37-1EF5-AE0F-5C32897FF9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37350" y="2141385"/>
            <a:ext cx="4880457" cy="305371"/>
          </a:xfrm>
          <a:prstGeom prst="rect">
            <a:avLst/>
          </a:prstGeom>
        </p:spPr>
      </p:pic>
      <p:pic>
        <p:nvPicPr>
          <p:cNvPr id="133" name="Picture 132" descr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 title="IguanaTex Bitmap Display">
            <a:extLst>
              <a:ext uri="{FF2B5EF4-FFF2-40B4-BE49-F238E27FC236}">
                <a16:creationId xmlns:a16="http://schemas.microsoft.com/office/drawing/2014/main" id="{6E055B07-7F39-8B6D-A6B3-C7444F8C9B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9801" y="2624239"/>
            <a:ext cx="8310857" cy="373028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pagestyle{empty}&#10;\usepackage{xcolor}&#10;\begin{document}&#10;&#10;for all $u \neq s,t$&#10;&#10;&#10;\end{document}" title="IguanaTex Bitmap Display">
            <a:extLst>
              <a:ext uri="{FF2B5EF4-FFF2-40B4-BE49-F238E27FC236}">
                <a16:creationId xmlns:a16="http://schemas.microsoft.com/office/drawing/2014/main" id="{13395084-DB31-156D-A24A-10CF230FC2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917936" y="3007577"/>
            <a:ext cx="1249416" cy="19308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\textcolor{red}{Capacity constraint}: &#10;&#10;\end{document}" title="IguanaTex Bitmap Display">
            <a:extLst>
              <a:ext uri="{FF2B5EF4-FFF2-40B4-BE49-F238E27FC236}">
                <a16:creationId xmlns:a16="http://schemas.microsoft.com/office/drawing/2014/main" id="{6CAE9237-E9F3-FED7-FEC8-71144AA36B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490951" y="3515879"/>
            <a:ext cx="2716185" cy="282858"/>
          </a:xfrm>
          <a:prstGeom prst="rect">
            <a:avLst/>
          </a:prstGeom>
        </p:spPr>
      </p:pic>
      <p:sp>
        <p:nvSpPr>
          <p:cNvPr id="10" name="Oval 1032 2">
            <a:extLst>
              <a:ext uri="{FF2B5EF4-FFF2-40B4-BE49-F238E27FC236}">
                <a16:creationId xmlns:a16="http://schemas.microsoft.com/office/drawing/2014/main" id="{FDBBAB5E-8C89-7BD9-D60C-E9736C0A4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58940" y="4341558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u</a:t>
            </a:r>
          </a:p>
        </p:txBody>
      </p:sp>
      <p:cxnSp>
        <p:nvCxnSpPr>
          <p:cNvPr id="12" name="AutoShape 1046 2">
            <a:extLst>
              <a:ext uri="{FF2B5EF4-FFF2-40B4-BE49-F238E27FC236}">
                <a16:creationId xmlns:a16="http://schemas.microsoft.com/office/drawing/2014/main" id="{618832CD-2489-A5A1-AB7B-6EA3A651B26B}"/>
              </a:ext>
            </a:extLst>
          </p:cNvPr>
          <p:cNvCxnSpPr>
            <a:cxnSpLocks noChangeShapeType="1"/>
            <a:endCxn id="10" idx="2"/>
          </p:cNvCxnSpPr>
          <p:nvPr/>
        </p:nvCxnSpPr>
        <p:spPr bwMode="auto">
          <a:xfrm>
            <a:off x="6283112" y="4667507"/>
            <a:ext cx="1175828" cy="819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Box 1043 2">
            <a:extLst>
              <a:ext uri="{FF2B5EF4-FFF2-40B4-BE49-F238E27FC236}">
                <a16:creationId xmlns:a16="http://schemas.microsoft.com/office/drawing/2014/main" id="{3896F646-7D21-855A-9E6B-49FDB9C9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342" y="4201399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400" dirty="0">
                <a:latin typeface="Times New Roman" charset="0"/>
              </a:rPr>
              <a:t>5</a:t>
            </a:r>
          </a:p>
        </p:txBody>
      </p:sp>
      <p:pic>
        <p:nvPicPr>
          <p:cNvPr id="25" name="Picture 24" descr="\documentclass{article}&#10;\usepackage{amsmath}&#10;\pagestyle{empty}&#10;\usepackage{xcolor}&#10;\begin{document}&#10;&#10;\textbf{$0 \leq 3 \leq 5$} &#10;&#10;&#10;\end{document}" title="IguanaTex Bitmap Display">
            <a:extLst>
              <a:ext uri="{FF2B5EF4-FFF2-40B4-BE49-F238E27FC236}">
                <a16:creationId xmlns:a16="http://schemas.microsoft.com/office/drawing/2014/main" id="{4AF49CD4-E419-11C1-DEC3-978318E5449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63096" y="5413275"/>
            <a:ext cx="1829986" cy="361678"/>
          </a:xfrm>
          <a:prstGeom prst="rect">
            <a:avLst/>
          </a:prstGeom>
        </p:spPr>
      </p:pic>
      <p:sp>
        <p:nvSpPr>
          <p:cNvPr id="26" name="Oval 1032 2">
            <a:extLst>
              <a:ext uri="{FF2B5EF4-FFF2-40B4-BE49-F238E27FC236}">
                <a16:creationId xmlns:a16="http://schemas.microsoft.com/office/drawing/2014/main" id="{75BB6F32-878E-5E77-5ACD-8EE842F79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4828" y="4328923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80380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847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9E25-CB04-63FC-4EB5-9241A7014838}"/>
              </a:ext>
            </a:extLst>
          </p:cNvPr>
          <p:cNvSpPr txBox="1"/>
          <p:nvPr/>
        </p:nvSpPr>
        <p:spPr>
          <a:xfrm>
            <a:off x="602322" y="1375290"/>
            <a:ext cx="80639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Main idea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Reduce</a:t>
            </a:r>
            <a:r>
              <a:rPr lang="en-US" sz="2000" dirty="0">
                <a:solidFill>
                  <a:srgbClr val="3A3A82"/>
                </a:solidFill>
                <a:latin typeface="Times New Roman" charset="0"/>
              </a:rPr>
              <a:t> it to classic Maxflow problem. To do that, we need to remove the capacity constraints on vertices. How?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1031 2">
            <a:extLst>
              <a:ext uri="{FF2B5EF4-FFF2-40B4-BE49-F238E27FC236}">
                <a16:creationId xmlns:a16="http://schemas.microsoft.com/office/drawing/2014/main" id="{DD67846C-AA72-AE7E-BACD-F7EC51AC93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9820" y="2901992"/>
            <a:ext cx="527007" cy="52700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i="1" dirty="0">
                <a:latin typeface="Times New Roman" charset="0"/>
              </a:rPr>
              <a:t>w</a:t>
            </a:r>
          </a:p>
        </p:txBody>
      </p:sp>
      <p:cxnSp>
        <p:nvCxnSpPr>
          <p:cNvPr id="5" name="AutoShape 1048 2">
            <a:extLst>
              <a:ext uri="{FF2B5EF4-FFF2-40B4-BE49-F238E27FC236}">
                <a16:creationId xmlns:a16="http://schemas.microsoft.com/office/drawing/2014/main" id="{0B0FDBBF-3DC5-6D28-4534-C697D667C2D0}"/>
              </a:ext>
            </a:extLst>
          </p:cNvPr>
          <p:cNvCxnSpPr>
            <a:cxnSpLocks noChangeShapeType="1"/>
            <a:stCxn id="3" idx="6"/>
          </p:cNvCxnSpPr>
          <p:nvPr/>
        </p:nvCxnSpPr>
        <p:spPr bwMode="auto">
          <a:xfrm>
            <a:off x="2306827" y="3165496"/>
            <a:ext cx="657267" cy="1811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AutoShape 1045 2">
            <a:extLst>
              <a:ext uri="{FF2B5EF4-FFF2-40B4-BE49-F238E27FC236}">
                <a16:creationId xmlns:a16="http://schemas.microsoft.com/office/drawing/2014/main" id="{B22FF8AC-AC55-990E-C4D4-E64D9BE9966A}"/>
              </a:ext>
            </a:extLst>
          </p:cNvPr>
          <p:cNvCxnSpPr>
            <a:cxnSpLocks noChangeShapeType="1"/>
            <a:endCxn id="3" idx="2"/>
          </p:cNvCxnSpPr>
          <p:nvPr/>
        </p:nvCxnSpPr>
        <p:spPr bwMode="auto">
          <a:xfrm flipV="1">
            <a:off x="785973" y="3165496"/>
            <a:ext cx="993847" cy="4057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47 2">
            <a:extLst>
              <a:ext uri="{FF2B5EF4-FFF2-40B4-BE49-F238E27FC236}">
                <a16:creationId xmlns:a16="http://schemas.microsoft.com/office/drawing/2014/main" id="{4CB5310E-15EA-25D4-B1AB-C4DC41DA6C14}"/>
              </a:ext>
            </a:extLst>
          </p:cNvPr>
          <p:cNvCxnSpPr>
            <a:cxnSpLocks noChangeShapeType="1"/>
            <a:stCxn id="3" idx="5"/>
          </p:cNvCxnSpPr>
          <p:nvPr/>
        </p:nvCxnSpPr>
        <p:spPr bwMode="auto">
          <a:xfrm>
            <a:off x="2229649" y="3351821"/>
            <a:ext cx="572900" cy="199834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Text Box 62">
            <a:extLst>
              <a:ext uri="{FF2B5EF4-FFF2-40B4-BE49-F238E27FC236}">
                <a16:creationId xmlns:a16="http://schemas.microsoft.com/office/drawing/2014/main" id="{DD74810B-DF07-B03C-5B7B-ABB05A4D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766" y="2652290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1</a:t>
            </a:r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444EF0D5-24E5-1625-037F-7DF80A06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915" y="2918819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7</a:t>
            </a:r>
          </a:p>
        </p:txBody>
      </p:sp>
      <p:sp>
        <p:nvSpPr>
          <p:cNvPr id="44" name="Text Box 62">
            <a:extLst>
              <a:ext uri="{FF2B5EF4-FFF2-40B4-BE49-F238E27FC236}">
                <a16:creationId xmlns:a16="http://schemas.microsoft.com/office/drawing/2014/main" id="{D3CDFAD1-1C7C-B28E-8605-37F6C5BBA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512" y="3433620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9</a:t>
            </a:r>
          </a:p>
        </p:txBody>
      </p:sp>
      <p:cxnSp>
        <p:nvCxnSpPr>
          <p:cNvPr id="48" name="AutoShape 1045 2">
            <a:extLst>
              <a:ext uri="{FF2B5EF4-FFF2-40B4-BE49-F238E27FC236}">
                <a16:creationId xmlns:a16="http://schemas.microsoft.com/office/drawing/2014/main" id="{0850D9E7-CBF0-F7D5-9F6E-E9AE0EF3FF5A}"/>
              </a:ext>
            </a:extLst>
          </p:cNvPr>
          <p:cNvCxnSpPr>
            <a:cxnSpLocks noChangeShapeType="1"/>
            <a:endCxn id="3" idx="1"/>
          </p:cNvCxnSpPr>
          <p:nvPr/>
        </p:nvCxnSpPr>
        <p:spPr bwMode="auto">
          <a:xfrm>
            <a:off x="1049041" y="2926905"/>
            <a:ext cx="807957" cy="522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 Box 62">
            <a:extLst>
              <a:ext uri="{FF2B5EF4-FFF2-40B4-BE49-F238E27FC236}">
                <a16:creationId xmlns:a16="http://schemas.microsoft.com/office/drawing/2014/main" id="{E0624C62-0947-5B82-97A9-3B5F2841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432" y="2929852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3</a:t>
            </a:r>
          </a:p>
        </p:txBody>
      </p:sp>
      <p:cxnSp>
        <p:nvCxnSpPr>
          <p:cNvPr id="51" name="AutoShape 1045 2">
            <a:extLst>
              <a:ext uri="{FF2B5EF4-FFF2-40B4-BE49-F238E27FC236}">
                <a16:creationId xmlns:a16="http://schemas.microsoft.com/office/drawing/2014/main" id="{4B4DA634-793D-49F2-3129-78F46AF6FE2A}"/>
              </a:ext>
            </a:extLst>
          </p:cNvPr>
          <p:cNvCxnSpPr>
            <a:cxnSpLocks noChangeShapeType="1"/>
            <a:endCxn id="3" idx="3"/>
          </p:cNvCxnSpPr>
          <p:nvPr/>
        </p:nvCxnSpPr>
        <p:spPr bwMode="auto">
          <a:xfrm flipV="1">
            <a:off x="957363" y="3351821"/>
            <a:ext cx="899635" cy="45666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 Box 62">
            <a:extLst>
              <a:ext uri="{FF2B5EF4-FFF2-40B4-BE49-F238E27FC236}">
                <a16:creationId xmlns:a16="http://schemas.microsoft.com/office/drawing/2014/main" id="{1C31E34C-4762-232E-3DEA-95985F29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250" y="3269205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E0A299-C1F7-BB91-4104-76DBE33375C0}"/>
                  </a:ext>
                </a:extLst>
              </p:cNvPr>
              <p:cNvSpPr txBox="1"/>
              <p:nvPr/>
            </p:nvSpPr>
            <p:spPr>
              <a:xfrm>
                <a:off x="602322" y="4355488"/>
                <a:ext cx="806393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Fast approach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Transform the capacity on vertices to capacities on edges.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two new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connect all incoming edges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all outgoing edges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 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E0A299-C1F7-BB91-4104-76DBE333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4355488"/>
                <a:ext cx="8063930" cy="1938992"/>
              </a:xfrm>
              <a:prstGeom prst="rect">
                <a:avLst/>
              </a:prstGeom>
              <a:blipFill>
                <a:blip r:embed="rId3"/>
                <a:stretch>
                  <a:fillRect l="-1209" t="-2508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D6315094-E9C8-5DB3-A325-C531DACE37CA}"/>
              </a:ext>
            </a:extLst>
          </p:cNvPr>
          <p:cNvSpPr/>
          <p:nvPr/>
        </p:nvSpPr>
        <p:spPr>
          <a:xfrm>
            <a:off x="3338185" y="3063242"/>
            <a:ext cx="704694" cy="5191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31 2">
            <a:extLst>
              <a:ext uri="{FF2B5EF4-FFF2-40B4-BE49-F238E27FC236}">
                <a16:creationId xmlns:a16="http://schemas.microsoft.com/office/drawing/2014/main" id="{896B8F73-86FD-A752-3F75-B72FD0152C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92793" y="3091278"/>
            <a:ext cx="527007" cy="52700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i="1" dirty="0">
                <a:latin typeface="Times New Roman" charset="0"/>
              </a:rPr>
              <a:t>w</a:t>
            </a:r>
            <a:r>
              <a:rPr lang="en-US" sz="1000" b="1" i="1" dirty="0">
                <a:latin typeface="Times New Roman" charset="0"/>
              </a:rPr>
              <a:t>in</a:t>
            </a:r>
            <a:r>
              <a:rPr lang="en-US" sz="2400" b="1" i="1" dirty="0">
                <a:latin typeface="Times New Roman" charset="0"/>
              </a:rPr>
              <a:t> </a:t>
            </a:r>
          </a:p>
        </p:txBody>
      </p:sp>
      <p:cxnSp>
        <p:nvCxnSpPr>
          <p:cNvPr id="17" name="AutoShape 1045 2">
            <a:extLst>
              <a:ext uri="{FF2B5EF4-FFF2-40B4-BE49-F238E27FC236}">
                <a16:creationId xmlns:a16="http://schemas.microsoft.com/office/drawing/2014/main" id="{9A797926-51F2-EF90-C8EC-9B26657C4219}"/>
              </a:ext>
            </a:extLst>
          </p:cNvPr>
          <p:cNvCxnSpPr>
            <a:cxnSpLocks noChangeShapeType="1"/>
            <a:endCxn id="16" idx="2"/>
          </p:cNvCxnSpPr>
          <p:nvPr/>
        </p:nvCxnSpPr>
        <p:spPr bwMode="auto">
          <a:xfrm flipV="1">
            <a:off x="4452139" y="3354782"/>
            <a:ext cx="1040654" cy="369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 Box 62">
            <a:extLst>
              <a:ext uri="{FF2B5EF4-FFF2-40B4-BE49-F238E27FC236}">
                <a16:creationId xmlns:a16="http://schemas.microsoft.com/office/drawing/2014/main" id="{E336C783-4C4E-CC1D-A73F-5C10192C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466" y="2661524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1</a:t>
            </a:r>
          </a:p>
        </p:txBody>
      </p:sp>
      <p:cxnSp>
        <p:nvCxnSpPr>
          <p:cNvPr id="19" name="AutoShape 1045 2">
            <a:extLst>
              <a:ext uri="{FF2B5EF4-FFF2-40B4-BE49-F238E27FC236}">
                <a16:creationId xmlns:a16="http://schemas.microsoft.com/office/drawing/2014/main" id="{E055C2D2-0D8C-7AC0-610E-998F7A616113}"/>
              </a:ext>
            </a:extLst>
          </p:cNvPr>
          <p:cNvCxnSpPr>
            <a:cxnSpLocks noChangeShapeType="1"/>
            <a:endCxn id="16" idx="1"/>
          </p:cNvCxnSpPr>
          <p:nvPr/>
        </p:nvCxnSpPr>
        <p:spPr bwMode="auto">
          <a:xfrm>
            <a:off x="4715207" y="2901992"/>
            <a:ext cx="854764" cy="26646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 Box 62">
            <a:extLst>
              <a:ext uri="{FF2B5EF4-FFF2-40B4-BE49-F238E27FC236}">
                <a16:creationId xmlns:a16="http://schemas.microsoft.com/office/drawing/2014/main" id="{CCF1AF13-8B6C-4409-9DC3-44B525F7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598" y="3030856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3</a:t>
            </a:r>
          </a:p>
        </p:txBody>
      </p:sp>
      <p:cxnSp>
        <p:nvCxnSpPr>
          <p:cNvPr id="21" name="AutoShape 1045 2">
            <a:extLst>
              <a:ext uri="{FF2B5EF4-FFF2-40B4-BE49-F238E27FC236}">
                <a16:creationId xmlns:a16="http://schemas.microsoft.com/office/drawing/2014/main" id="{F5DFA71C-16A2-27D6-2F2E-9612751B7F19}"/>
              </a:ext>
            </a:extLst>
          </p:cNvPr>
          <p:cNvCxnSpPr>
            <a:cxnSpLocks noChangeShapeType="1"/>
            <a:endCxn id="16" idx="3"/>
          </p:cNvCxnSpPr>
          <p:nvPr/>
        </p:nvCxnSpPr>
        <p:spPr bwMode="auto">
          <a:xfrm flipV="1">
            <a:off x="4623529" y="3541107"/>
            <a:ext cx="946442" cy="41977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 Box 62">
            <a:extLst>
              <a:ext uri="{FF2B5EF4-FFF2-40B4-BE49-F238E27FC236}">
                <a16:creationId xmlns:a16="http://schemas.microsoft.com/office/drawing/2014/main" id="{E7865A13-6E6B-3E05-3F0E-49E555E15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780" y="3418785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1</a:t>
            </a:r>
          </a:p>
        </p:txBody>
      </p:sp>
      <p:sp>
        <p:nvSpPr>
          <p:cNvPr id="36" name="Oval 1031 2">
            <a:extLst>
              <a:ext uri="{FF2B5EF4-FFF2-40B4-BE49-F238E27FC236}">
                <a16:creationId xmlns:a16="http://schemas.microsoft.com/office/drawing/2014/main" id="{FC964670-DF39-B902-58A9-DE644A3939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4351" y="3116541"/>
            <a:ext cx="527007" cy="52700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i="1" dirty="0" err="1">
                <a:latin typeface="Times New Roman" charset="0"/>
              </a:rPr>
              <a:t>w</a:t>
            </a:r>
            <a:r>
              <a:rPr lang="en-US" sz="1000" b="1" i="1" dirty="0" err="1">
                <a:latin typeface="Times New Roman" charset="0"/>
              </a:rPr>
              <a:t>out</a:t>
            </a:r>
            <a:endParaRPr lang="en-US" sz="2400" b="1" i="1" dirty="0">
              <a:latin typeface="Times New Roman" charset="0"/>
            </a:endParaRPr>
          </a:p>
        </p:txBody>
      </p:sp>
      <p:sp>
        <p:nvSpPr>
          <p:cNvPr id="37" name="Text Box 62">
            <a:extLst>
              <a:ext uri="{FF2B5EF4-FFF2-40B4-BE49-F238E27FC236}">
                <a16:creationId xmlns:a16="http://schemas.microsoft.com/office/drawing/2014/main" id="{93647533-9916-5751-C95D-C88E82B8A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669" y="2491590"/>
            <a:ext cx="606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cxnSp>
        <p:nvCxnSpPr>
          <p:cNvPr id="38" name="AutoShape 1045 2">
            <a:extLst>
              <a:ext uri="{FF2B5EF4-FFF2-40B4-BE49-F238E27FC236}">
                <a16:creationId xmlns:a16="http://schemas.microsoft.com/office/drawing/2014/main" id="{0DC3BA89-A3BD-E88E-D00B-06B119822536}"/>
              </a:ext>
            </a:extLst>
          </p:cNvPr>
          <p:cNvCxnSpPr>
            <a:cxnSpLocks noChangeShapeType="1"/>
            <a:endCxn id="36" idx="2"/>
          </p:cNvCxnSpPr>
          <p:nvPr/>
        </p:nvCxnSpPr>
        <p:spPr bwMode="auto">
          <a:xfrm>
            <a:off x="6019800" y="3356627"/>
            <a:ext cx="894551" cy="23418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 Box 62">
            <a:extLst>
              <a:ext uri="{FF2B5EF4-FFF2-40B4-BE49-F238E27FC236}">
                <a16:creationId xmlns:a16="http://schemas.microsoft.com/office/drawing/2014/main" id="{7547758B-E5E6-A536-F7D3-F600FF22F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541" y="2896005"/>
            <a:ext cx="606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3</a:t>
            </a:r>
          </a:p>
        </p:txBody>
      </p:sp>
      <p:cxnSp>
        <p:nvCxnSpPr>
          <p:cNvPr id="41" name="AutoShape 1047 2">
            <a:extLst>
              <a:ext uri="{FF2B5EF4-FFF2-40B4-BE49-F238E27FC236}">
                <a16:creationId xmlns:a16="http://schemas.microsoft.com/office/drawing/2014/main" id="{2959546E-79AC-5738-0C30-997E28DA5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11265" y="3504221"/>
            <a:ext cx="572900" cy="199834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Text Box 62">
            <a:extLst>
              <a:ext uri="{FF2B5EF4-FFF2-40B4-BE49-F238E27FC236}">
                <a16:creationId xmlns:a16="http://schemas.microsoft.com/office/drawing/2014/main" id="{F8A7A711-5116-A356-A806-D3C902243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531" y="3071219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7</a:t>
            </a:r>
          </a:p>
        </p:txBody>
      </p:sp>
      <p:sp>
        <p:nvSpPr>
          <p:cNvPr id="47" name="Text Box 62">
            <a:extLst>
              <a:ext uri="{FF2B5EF4-FFF2-40B4-BE49-F238E27FC236}">
                <a16:creationId xmlns:a16="http://schemas.microsoft.com/office/drawing/2014/main" id="{11EC7FC9-4E4E-DECD-9628-BC861A11E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128" y="3586020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9</a:t>
            </a:r>
          </a:p>
        </p:txBody>
      </p:sp>
      <p:cxnSp>
        <p:nvCxnSpPr>
          <p:cNvPr id="49" name="AutoShape 1048 2">
            <a:extLst>
              <a:ext uri="{FF2B5EF4-FFF2-40B4-BE49-F238E27FC236}">
                <a16:creationId xmlns:a16="http://schemas.microsoft.com/office/drawing/2014/main" id="{72A2972E-5833-2F4F-5970-9532667463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41358" y="3323046"/>
            <a:ext cx="657267" cy="1811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679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323DB-81FB-7E02-BBF8-463A60E51C45}"/>
              </a:ext>
            </a:extLst>
          </p:cNvPr>
          <p:cNvSpPr/>
          <p:nvPr/>
        </p:nvSpPr>
        <p:spPr>
          <a:xfrm>
            <a:off x="2238442" y="974659"/>
            <a:ext cx="4096734" cy="2472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7">
            <a:extLst>
              <a:ext uri="{FF2B5EF4-FFF2-40B4-BE49-F238E27FC236}">
                <a16:creationId xmlns:a16="http://schemas.microsoft.com/office/drawing/2014/main" id="{56479CC9-042D-F08A-7E9A-A687EA1D135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346417" y="2246246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8BE515D9-5F3E-DC0E-8AC9-48F7F2F86C6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496979" y="2020821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36" name="Oval 39">
            <a:extLst>
              <a:ext uri="{FF2B5EF4-FFF2-40B4-BE49-F238E27FC236}">
                <a16:creationId xmlns:a16="http://schemas.microsoft.com/office/drawing/2014/main" id="{0F662511-A794-2AF5-F43A-EE962FEA719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00292" y="1287396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9CB62A95-B52E-E5FE-3851-7E82983A58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424079" y="2939983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39" name="Oval 46">
            <a:extLst>
              <a:ext uri="{FF2B5EF4-FFF2-40B4-BE49-F238E27FC236}">
                <a16:creationId xmlns:a16="http://schemas.microsoft.com/office/drawing/2014/main" id="{11392D77-B39F-3C88-B07A-663A870C31B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689442" y="1817621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0" name="Oval 50">
            <a:extLst>
              <a:ext uri="{FF2B5EF4-FFF2-40B4-BE49-F238E27FC236}">
                <a16:creationId xmlns:a16="http://schemas.microsoft.com/office/drawing/2014/main" id="{8828C4CB-C569-560E-D166-0ECBF5A31DE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241767" y="2928871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41" name="Text Box 53">
            <a:extLst>
              <a:ext uri="{FF2B5EF4-FFF2-40B4-BE49-F238E27FC236}">
                <a16:creationId xmlns:a16="http://schemas.microsoft.com/office/drawing/2014/main" id="{618F10EF-50B8-0D2C-12F3-C6AE68F0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229" y="1976371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42" name="Text Box 55">
            <a:extLst>
              <a:ext uri="{FF2B5EF4-FFF2-40B4-BE49-F238E27FC236}">
                <a16:creationId xmlns:a16="http://schemas.microsoft.com/office/drawing/2014/main" id="{8D9D9CAA-9A10-8351-B6EC-FF083B359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354" y="243198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2182B8BA-FF05-8E23-DFA0-06D1E02DA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354" y="166839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44" name="Text Box 60 1">
            <a:extLst>
              <a:ext uri="{FF2B5EF4-FFF2-40B4-BE49-F238E27FC236}">
                <a16:creationId xmlns:a16="http://schemas.microsoft.com/office/drawing/2014/main" id="{A6EE1C58-408A-419A-CB97-72F90DD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129" y="1303271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45" name="Text Box 61">
            <a:extLst>
              <a:ext uri="{FF2B5EF4-FFF2-40B4-BE49-F238E27FC236}">
                <a16:creationId xmlns:a16="http://schemas.microsoft.com/office/drawing/2014/main" id="{E5DE5CFE-29A2-7BFF-CE05-FB3F1FB5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354" y="185254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46" name="Text Box 62">
            <a:extLst>
              <a:ext uri="{FF2B5EF4-FFF2-40B4-BE49-F238E27FC236}">
                <a16:creationId xmlns:a16="http://schemas.microsoft.com/office/drawing/2014/main" id="{1CB76541-1A4B-7B71-CD85-E8430071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529" y="151599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47" name="Text Box 63">
            <a:extLst>
              <a:ext uri="{FF2B5EF4-FFF2-40B4-BE49-F238E27FC236}">
                <a16:creationId xmlns:a16="http://schemas.microsoft.com/office/drawing/2014/main" id="{C2A01A6D-7176-E951-68E9-1B9A182B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104" y="243198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48" name="Text Box 64">
            <a:extLst>
              <a:ext uri="{FF2B5EF4-FFF2-40B4-BE49-F238E27FC236}">
                <a16:creationId xmlns:a16="http://schemas.microsoft.com/office/drawing/2014/main" id="{6C60AFFE-364F-E81D-B1AB-EA8285F6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179" y="250659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49" name="Text Box 65">
            <a:extLst>
              <a:ext uri="{FF2B5EF4-FFF2-40B4-BE49-F238E27FC236}">
                <a16:creationId xmlns:a16="http://schemas.microsoft.com/office/drawing/2014/main" id="{51D6CEA5-C72E-4CFA-1F52-8FBEE2D1E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692" y="261613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50" name="Text Box 66">
            <a:extLst>
              <a:ext uri="{FF2B5EF4-FFF2-40B4-BE49-F238E27FC236}">
                <a16:creationId xmlns:a16="http://schemas.microsoft.com/office/drawing/2014/main" id="{529C1BC5-66F8-BEB7-4D25-BCC60DF04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679" y="306380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51" name="AutoShape 68">
            <a:extLst>
              <a:ext uri="{FF2B5EF4-FFF2-40B4-BE49-F238E27FC236}">
                <a16:creationId xmlns:a16="http://schemas.microsoft.com/office/drawing/2014/main" id="{3AE24F6F-AE57-9AAE-FA62-4566B2AD6795}"/>
              </a:ext>
            </a:extLst>
          </p:cNvPr>
          <p:cNvCxnSpPr>
            <a:cxnSpLocks noChangeShapeType="1"/>
            <a:stCxn id="34" idx="7"/>
            <a:endCxn id="36" idx="3"/>
          </p:cNvCxnSpPr>
          <p:nvPr/>
        </p:nvCxnSpPr>
        <p:spPr bwMode="auto">
          <a:xfrm flipV="1">
            <a:off x="2809717" y="1609658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AutoShape 69">
            <a:extLst>
              <a:ext uri="{FF2B5EF4-FFF2-40B4-BE49-F238E27FC236}">
                <a16:creationId xmlns:a16="http://schemas.microsoft.com/office/drawing/2014/main" id="{55EE0508-EBA6-E862-5FE6-F133E27AE382}"/>
              </a:ext>
            </a:extLst>
          </p:cNvPr>
          <p:cNvCxnSpPr>
            <a:cxnSpLocks noChangeShapeType="1"/>
            <a:stCxn id="34" idx="5"/>
            <a:endCxn id="37" idx="1"/>
          </p:cNvCxnSpPr>
          <p:nvPr/>
        </p:nvCxnSpPr>
        <p:spPr bwMode="auto">
          <a:xfrm>
            <a:off x="2809717" y="2352608"/>
            <a:ext cx="66675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AutoShape 70">
            <a:extLst>
              <a:ext uri="{FF2B5EF4-FFF2-40B4-BE49-F238E27FC236}">
                <a16:creationId xmlns:a16="http://schemas.microsoft.com/office/drawing/2014/main" id="{D22646BB-1BD9-8ADF-3AB2-9E3FD146E589}"/>
              </a:ext>
            </a:extLst>
          </p:cNvPr>
          <p:cNvCxnSpPr>
            <a:cxnSpLocks noChangeShapeType="1"/>
            <a:stCxn id="36" idx="5"/>
            <a:endCxn id="15" idx="1"/>
          </p:cNvCxnSpPr>
          <p:nvPr/>
        </p:nvCxnSpPr>
        <p:spPr bwMode="auto">
          <a:xfrm>
            <a:off x="3913029" y="1609658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71">
            <a:extLst>
              <a:ext uri="{FF2B5EF4-FFF2-40B4-BE49-F238E27FC236}">
                <a16:creationId xmlns:a16="http://schemas.microsoft.com/office/drawing/2014/main" id="{14592A8A-FAC8-301C-FAC7-7A1E923CF9FB}"/>
              </a:ext>
            </a:extLst>
          </p:cNvPr>
          <p:cNvCxnSpPr>
            <a:cxnSpLocks noChangeShapeType="1"/>
            <a:stCxn id="36" idx="6"/>
            <a:endCxn id="39" idx="1"/>
          </p:cNvCxnSpPr>
          <p:nvPr/>
        </p:nvCxnSpPr>
        <p:spPr bwMode="auto">
          <a:xfrm>
            <a:off x="3974942" y="1469958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72">
            <a:extLst>
              <a:ext uri="{FF2B5EF4-FFF2-40B4-BE49-F238E27FC236}">
                <a16:creationId xmlns:a16="http://schemas.microsoft.com/office/drawing/2014/main" id="{78FB6E84-4D93-9923-BAB5-DAAFD98C3EAB}"/>
              </a:ext>
            </a:extLst>
          </p:cNvPr>
          <p:cNvCxnSpPr>
            <a:cxnSpLocks noChangeShapeType="1"/>
            <a:stCxn id="15" idx="7"/>
            <a:endCxn id="39" idx="2"/>
          </p:cNvCxnSpPr>
          <p:nvPr/>
        </p:nvCxnSpPr>
        <p:spPr bwMode="auto">
          <a:xfrm flipV="1">
            <a:off x="4659154" y="2000183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73">
            <a:extLst>
              <a:ext uri="{FF2B5EF4-FFF2-40B4-BE49-F238E27FC236}">
                <a16:creationId xmlns:a16="http://schemas.microsoft.com/office/drawing/2014/main" id="{31140A48-7BCD-24B4-B2A8-ED93C6862694}"/>
              </a:ext>
            </a:extLst>
          </p:cNvPr>
          <p:cNvCxnSpPr>
            <a:cxnSpLocks noChangeShapeType="1"/>
            <a:stCxn id="15" idx="5"/>
            <a:endCxn id="40" idx="1"/>
          </p:cNvCxnSpPr>
          <p:nvPr/>
        </p:nvCxnSpPr>
        <p:spPr bwMode="auto">
          <a:xfrm>
            <a:off x="4659154" y="2568508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74">
            <a:extLst>
              <a:ext uri="{FF2B5EF4-FFF2-40B4-BE49-F238E27FC236}">
                <a16:creationId xmlns:a16="http://schemas.microsoft.com/office/drawing/2014/main" id="{A80C7D45-6A0D-D250-A91C-3C71D1F57FEC}"/>
              </a:ext>
            </a:extLst>
          </p:cNvPr>
          <p:cNvCxnSpPr>
            <a:cxnSpLocks noChangeShapeType="1"/>
            <a:stCxn id="40" idx="0"/>
            <a:endCxn id="39" idx="3"/>
          </p:cNvCxnSpPr>
          <p:nvPr/>
        </p:nvCxnSpPr>
        <p:spPr bwMode="auto">
          <a:xfrm flipV="1">
            <a:off x="5424329" y="2149408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75">
            <a:extLst>
              <a:ext uri="{FF2B5EF4-FFF2-40B4-BE49-F238E27FC236}">
                <a16:creationId xmlns:a16="http://schemas.microsoft.com/office/drawing/2014/main" id="{DE1671B6-571C-ABDB-AC62-61718AD04A0B}"/>
              </a:ext>
            </a:extLst>
          </p:cNvPr>
          <p:cNvCxnSpPr>
            <a:cxnSpLocks noChangeShapeType="1"/>
            <a:stCxn id="37" idx="6"/>
            <a:endCxn id="40" idx="2"/>
          </p:cNvCxnSpPr>
          <p:nvPr/>
        </p:nvCxnSpPr>
        <p:spPr bwMode="auto">
          <a:xfrm flipV="1">
            <a:off x="3798729" y="3111433"/>
            <a:ext cx="1431925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AutoShape 76">
            <a:extLst>
              <a:ext uri="{FF2B5EF4-FFF2-40B4-BE49-F238E27FC236}">
                <a16:creationId xmlns:a16="http://schemas.microsoft.com/office/drawing/2014/main" id="{57F49E79-8308-F9A3-4C94-85AAA4353084}"/>
              </a:ext>
            </a:extLst>
          </p:cNvPr>
          <p:cNvCxnSpPr>
            <a:cxnSpLocks noChangeShapeType="1"/>
            <a:stCxn id="37" idx="7"/>
            <a:endCxn id="15" idx="3"/>
          </p:cNvCxnSpPr>
          <p:nvPr/>
        </p:nvCxnSpPr>
        <p:spPr bwMode="auto">
          <a:xfrm flipV="1">
            <a:off x="3736817" y="2568508"/>
            <a:ext cx="661987" cy="414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77">
            <a:extLst>
              <a:ext uri="{FF2B5EF4-FFF2-40B4-BE49-F238E27FC236}">
                <a16:creationId xmlns:a16="http://schemas.microsoft.com/office/drawing/2014/main" id="{200EE703-9962-2FEA-ADAD-750B32BB3E93}"/>
              </a:ext>
            </a:extLst>
          </p:cNvPr>
          <p:cNvCxnSpPr>
            <a:cxnSpLocks noChangeShapeType="1"/>
            <a:stCxn id="34" idx="6"/>
            <a:endCxn id="15" idx="2"/>
          </p:cNvCxnSpPr>
          <p:nvPr/>
        </p:nvCxnSpPr>
        <p:spPr bwMode="auto">
          <a:xfrm>
            <a:off x="2881154" y="2203383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Text Box 60 2">
            <a:extLst>
              <a:ext uri="{FF2B5EF4-FFF2-40B4-BE49-F238E27FC236}">
                <a16:creationId xmlns:a16="http://schemas.microsoft.com/office/drawing/2014/main" id="{7E94C11C-525A-A16B-CA03-0730EF08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523" y="97465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2</a:t>
            </a:r>
          </a:p>
        </p:txBody>
      </p:sp>
      <p:sp>
        <p:nvSpPr>
          <p:cNvPr id="62" name="Text Box 60 3">
            <a:extLst>
              <a:ext uri="{FF2B5EF4-FFF2-40B4-BE49-F238E27FC236}">
                <a16:creationId xmlns:a16="http://schemas.microsoft.com/office/drawing/2014/main" id="{E106BAAB-C5EA-FBE1-04B8-E39D7CEEE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904" y="188270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sp>
        <p:nvSpPr>
          <p:cNvPr id="63" name="Text Box 60 4">
            <a:extLst>
              <a:ext uri="{FF2B5EF4-FFF2-40B4-BE49-F238E27FC236}">
                <a16:creationId xmlns:a16="http://schemas.microsoft.com/office/drawing/2014/main" id="{292936D0-6214-6CD8-8331-646744A2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098" y="2575021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1</a:t>
            </a:r>
          </a:p>
        </p:txBody>
      </p:sp>
      <p:sp>
        <p:nvSpPr>
          <p:cNvPr id="64" name="Text Box 60 5">
            <a:extLst>
              <a:ext uri="{FF2B5EF4-FFF2-40B4-BE49-F238E27FC236}">
                <a16:creationId xmlns:a16="http://schemas.microsoft.com/office/drawing/2014/main" id="{CA211CDF-6AA5-5B29-29DF-CEEEF4B8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711" y="2603945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6</a:t>
            </a:r>
          </a:p>
        </p:txBody>
      </p:sp>
      <p:sp>
        <p:nvSpPr>
          <p:cNvPr id="67" name="Google Shape;54;p13">
            <a:extLst>
              <a:ext uri="{FF2B5EF4-FFF2-40B4-BE49-F238E27FC236}">
                <a16:creationId xmlns:a16="http://schemas.microsoft.com/office/drawing/2014/main" id="{5737AAC3-AC29-208E-5FE3-FE5A207571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004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F23F94-3FE9-E554-83AA-C13D10F60C95}"/>
              </a:ext>
            </a:extLst>
          </p:cNvPr>
          <p:cNvSpPr/>
          <p:nvPr/>
        </p:nvSpPr>
        <p:spPr>
          <a:xfrm>
            <a:off x="1284270" y="3841966"/>
            <a:ext cx="6210240" cy="2472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38">
            <a:extLst>
              <a:ext uri="{FF2B5EF4-FFF2-40B4-BE49-F238E27FC236}">
                <a16:creationId xmlns:a16="http://schemas.microsoft.com/office/drawing/2014/main" id="{53DCC4E6-26EF-6948-853A-19C770D68E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641621" y="4881630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0" name="Oval 46">
            <a:extLst>
              <a:ext uri="{FF2B5EF4-FFF2-40B4-BE49-F238E27FC236}">
                <a16:creationId xmlns:a16="http://schemas.microsoft.com/office/drawing/2014/main" id="{8231A6A0-C2F8-2196-A98C-EEDC3087B4A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6971294" y="4556341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71" name="Oval 40">
            <a:extLst>
              <a:ext uri="{FF2B5EF4-FFF2-40B4-BE49-F238E27FC236}">
                <a16:creationId xmlns:a16="http://schemas.microsoft.com/office/drawing/2014/main" id="{B181EEA7-BA34-0A64-5C10-CBF21EA0725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626360" y="5717428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i="1" dirty="0" err="1">
                <a:latin typeface="Times New Roman" charset="0"/>
              </a:rPr>
              <a:t>u</a:t>
            </a:r>
            <a:r>
              <a:rPr lang="en-US" sz="800" b="1" i="1" dirty="0" err="1">
                <a:latin typeface="Times New Roman" charset="0"/>
              </a:rPr>
              <a:t>in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72" name="Oval 40">
            <a:extLst>
              <a:ext uri="{FF2B5EF4-FFF2-40B4-BE49-F238E27FC236}">
                <a16:creationId xmlns:a16="http://schemas.microsoft.com/office/drawing/2014/main" id="{4C6C0A8A-188C-18DD-73F3-68E5EB34062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479742" y="5720963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 err="1">
                <a:latin typeface="Times New Roman" charset="0"/>
              </a:rPr>
              <a:t>u</a:t>
            </a:r>
            <a:r>
              <a:rPr lang="en-US" sz="800" b="1" i="1" dirty="0" err="1">
                <a:latin typeface="Times New Roman" charset="0"/>
              </a:rPr>
              <a:t>o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73" name="Oval 39">
            <a:extLst>
              <a:ext uri="{FF2B5EF4-FFF2-40B4-BE49-F238E27FC236}">
                <a16:creationId xmlns:a16="http://schemas.microsoft.com/office/drawing/2014/main" id="{874E8E2D-80B7-3978-CAB2-CE43B7493B8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646205" y="4143291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v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74" name="Oval 39">
            <a:extLst>
              <a:ext uri="{FF2B5EF4-FFF2-40B4-BE49-F238E27FC236}">
                <a16:creationId xmlns:a16="http://schemas.microsoft.com/office/drawing/2014/main" id="{66059419-0E93-7082-0466-7D197C7729E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512709" y="413851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 err="1">
                <a:latin typeface="Times New Roman" charset="0"/>
              </a:rPr>
              <a:t>v</a:t>
            </a:r>
            <a:r>
              <a:rPr lang="en-US" sz="800" b="1" i="1" dirty="0" err="1">
                <a:latin typeface="Times New Roman" charset="0"/>
              </a:rPr>
              <a:t>o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75" name="Oval 50">
            <a:extLst>
              <a:ext uri="{FF2B5EF4-FFF2-40B4-BE49-F238E27FC236}">
                <a16:creationId xmlns:a16="http://schemas.microsoft.com/office/drawing/2014/main" id="{E5E88374-109A-B985-474D-6F96FA69F0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361929" y="575873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z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76" name="Oval 50">
            <a:extLst>
              <a:ext uri="{FF2B5EF4-FFF2-40B4-BE49-F238E27FC236}">
                <a16:creationId xmlns:a16="http://schemas.microsoft.com/office/drawing/2014/main" id="{59CD95F3-62B2-F01C-87D0-97E34891893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6428219" y="5764252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z</a:t>
            </a:r>
            <a:r>
              <a:rPr lang="en-US" sz="800" b="1" i="1" dirty="0">
                <a:latin typeface="Times New Roman" charset="0"/>
              </a:rPr>
              <a:t>o</a:t>
            </a:r>
          </a:p>
        </p:txBody>
      </p:sp>
      <p:sp>
        <p:nvSpPr>
          <p:cNvPr id="77" name="Oval 37">
            <a:extLst>
              <a:ext uri="{FF2B5EF4-FFF2-40B4-BE49-F238E27FC236}">
                <a16:creationId xmlns:a16="http://schemas.microsoft.com/office/drawing/2014/main" id="{678C4C6D-CD2C-9A0E-03C6-9CD90ADDAE1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55878" y="4871835"/>
            <a:ext cx="421247" cy="42124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w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78" name="Oval 37">
            <a:extLst>
              <a:ext uri="{FF2B5EF4-FFF2-40B4-BE49-F238E27FC236}">
                <a16:creationId xmlns:a16="http://schemas.microsoft.com/office/drawing/2014/main" id="{CA0DB62A-434E-A825-028A-01574563987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784284" y="4455251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w</a:t>
            </a:r>
            <a:r>
              <a:rPr lang="en-US" sz="800" b="1" i="1" dirty="0">
                <a:latin typeface="Times New Roman" charset="0"/>
              </a:rPr>
              <a:t>o</a:t>
            </a:r>
          </a:p>
        </p:txBody>
      </p:sp>
      <p:sp>
        <p:nvSpPr>
          <p:cNvPr id="79" name="Text Box 62">
            <a:extLst>
              <a:ext uri="{FF2B5EF4-FFF2-40B4-BE49-F238E27FC236}">
                <a16:creationId xmlns:a16="http://schemas.microsoft.com/office/drawing/2014/main" id="{B9BBBE41-63E8-BE2F-F07E-5B3108304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097" y="432124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cxnSp>
        <p:nvCxnSpPr>
          <p:cNvPr id="80" name="AutoShape 68">
            <a:extLst>
              <a:ext uri="{FF2B5EF4-FFF2-40B4-BE49-F238E27FC236}">
                <a16:creationId xmlns:a16="http://schemas.microsoft.com/office/drawing/2014/main" id="{182EB34B-4A53-9F19-212E-8DD740845DCC}"/>
              </a:ext>
            </a:extLst>
          </p:cNvPr>
          <p:cNvCxnSpPr>
            <a:cxnSpLocks noChangeShapeType="1"/>
            <a:stCxn id="69" idx="0"/>
          </p:cNvCxnSpPr>
          <p:nvPr/>
        </p:nvCxnSpPr>
        <p:spPr bwMode="auto">
          <a:xfrm flipV="1">
            <a:off x="1824978" y="4414904"/>
            <a:ext cx="850269" cy="46672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Text Box 65">
            <a:extLst>
              <a:ext uri="{FF2B5EF4-FFF2-40B4-BE49-F238E27FC236}">
                <a16:creationId xmlns:a16="http://schemas.microsoft.com/office/drawing/2014/main" id="{BB9BAC73-022C-BEFD-6B03-5191D550E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893" y="546843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cxnSp>
        <p:nvCxnSpPr>
          <p:cNvPr id="83" name="AutoShape 69">
            <a:extLst>
              <a:ext uri="{FF2B5EF4-FFF2-40B4-BE49-F238E27FC236}">
                <a16:creationId xmlns:a16="http://schemas.microsoft.com/office/drawing/2014/main" id="{8BAC8DB5-4290-A05A-C9D3-05EEEDAF2C1A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1954630" y="5194638"/>
            <a:ext cx="725434" cy="576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AutoShape 69">
            <a:extLst>
              <a:ext uri="{FF2B5EF4-FFF2-40B4-BE49-F238E27FC236}">
                <a16:creationId xmlns:a16="http://schemas.microsoft.com/office/drawing/2014/main" id="{B1C780F2-B629-EF7B-50F6-DD81FCB10C38}"/>
              </a:ext>
            </a:extLst>
          </p:cNvPr>
          <p:cNvCxnSpPr>
            <a:cxnSpLocks noChangeShapeType="1"/>
            <a:stCxn id="71" idx="6"/>
            <a:endCxn id="72" idx="2"/>
          </p:cNvCxnSpPr>
          <p:nvPr/>
        </p:nvCxnSpPr>
        <p:spPr bwMode="auto">
          <a:xfrm>
            <a:off x="2993073" y="5900785"/>
            <a:ext cx="486669" cy="3535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9" name="Text Box 65">
            <a:extLst>
              <a:ext uri="{FF2B5EF4-FFF2-40B4-BE49-F238E27FC236}">
                <a16:creationId xmlns:a16="http://schemas.microsoft.com/office/drawing/2014/main" id="{8A1554E9-D032-8130-B784-2FA48159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465" y="544181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1</a:t>
            </a:r>
          </a:p>
        </p:txBody>
      </p:sp>
      <p:cxnSp>
        <p:nvCxnSpPr>
          <p:cNvPr id="90" name="AutoShape 69">
            <a:extLst>
              <a:ext uri="{FF2B5EF4-FFF2-40B4-BE49-F238E27FC236}">
                <a16:creationId xmlns:a16="http://schemas.microsoft.com/office/drawing/2014/main" id="{E8192D08-7ECC-A919-729D-87223614610F}"/>
              </a:ext>
            </a:extLst>
          </p:cNvPr>
          <p:cNvCxnSpPr>
            <a:cxnSpLocks noChangeShapeType="1"/>
            <a:stCxn id="73" idx="6"/>
            <a:endCxn id="74" idx="2"/>
          </p:cNvCxnSpPr>
          <p:nvPr/>
        </p:nvCxnSpPr>
        <p:spPr bwMode="auto">
          <a:xfrm flipV="1">
            <a:off x="3012917" y="4321875"/>
            <a:ext cx="499792" cy="4772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1" name="Text Box 65">
            <a:extLst>
              <a:ext uri="{FF2B5EF4-FFF2-40B4-BE49-F238E27FC236}">
                <a16:creationId xmlns:a16="http://schemas.microsoft.com/office/drawing/2014/main" id="{F617F0BF-D73A-D77D-7350-329E400A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973" y="397038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2</a:t>
            </a:r>
          </a:p>
        </p:txBody>
      </p:sp>
      <p:sp>
        <p:nvSpPr>
          <p:cNvPr id="94" name="Text Box 53">
            <a:extLst>
              <a:ext uri="{FF2B5EF4-FFF2-40B4-BE49-F238E27FC236}">
                <a16:creationId xmlns:a16="http://schemas.microsoft.com/office/drawing/2014/main" id="{688ED010-1D8B-9575-10C2-9A2D8A966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692" y="466831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cxnSp>
        <p:nvCxnSpPr>
          <p:cNvPr id="95" name="AutoShape 77">
            <a:extLst>
              <a:ext uri="{FF2B5EF4-FFF2-40B4-BE49-F238E27FC236}">
                <a16:creationId xmlns:a16="http://schemas.microsoft.com/office/drawing/2014/main" id="{BB9C8038-549A-E22D-8E2A-9C350E2B4F61}"/>
              </a:ext>
            </a:extLst>
          </p:cNvPr>
          <p:cNvCxnSpPr>
            <a:cxnSpLocks noChangeShapeType="1"/>
            <a:endCxn id="77" idx="2"/>
          </p:cNvCxnSpPr>
          <p:nvPr/>
        </p:nvCxnSpPr>
        <p:spPr bwMode="auto">
          <a:xfrm>
            <a:off x="1998639" y="5049317"/>
            <a:ext cx="1857239" cy="331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AutoShape 76">
            <a:extLst>
              <a:ext uri="{FF2B5EF4-FFF2-40B4-BE49-F238E27FC236}">
                <a16:creationId xmlns:a16="http://schemas.microsoft.com/office/drawing/2014/main" id="{F7CDAB2E-6336-471D-2ECA-E9ACBBA37EC6}"/>
              </a:ext>
            </a:extLst>
          </p:cNvPr>
          <p:cNvCxnSpPr>
            <a:cxnSpLocks noChangeShapeType="1"/>
            <a:stCxn id="72" idx="0"/>
            <a:endCxn id="77" idx="4"/>
          </p:cNvCxnSpPr>
          <p:nvPr/>
        </p:nvCxnSpPr>
        <p:spPr bwMode="auto">
          <a:xfrm flipV="1">
            <a:off x="3663099" y="5293082"/>
            <a:ext cx="403403" cy="4278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1" name="Text Box 64">
            <a:extLst>
              <a:ext uri="{FF2B5EF4-FFF2-40B4-BE49-F238E27FC236}">
                <a16:creationId xmlns:a16="http://schemas.microsoft.com/office/drawing/2014/main" id="{03BA5BBA-D80F-D361-DBB2-4B66E845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214" y="517707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cxnSp>
        <p:nvCxnSpPr>
          <p:cNvPr id="102" name="AutoShape 70">
            <a:extLst>
              <a:ext uri="{FF2B5EF4-FFF2-40B4-BE49-F238E27FC236}">
                <a16:creationId xmlns:a16="http://schemas.microsoft.com/office/drawing/2014/main" id="{14C664DA-B799-8E91-AE99-1E288193064D}"/>
              </a:ext>
            </a:extLst>
          </p:cNvPr>
          <p:cNvCxnSpPr>
            <a:cxnSpLocks noChangeShapeType="1"/>
            <a:stCxn id="74" idx="5"/>
            <a:endCxn id="77" idx="0"/>
          </p:cNvCxnSpPr>
          <p:nvPr/>
        </p:nvCxnSpPr>
        <p:spPr bwMode="auto">
          <a:xfrm>
            <a:off x="3825717" y="4451527"/>
            <a:ext cx="240785" cy="4203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5" name="Text Box 58">
            <a:extLst>
              <a:ext uri="{FF2B5EF4-FFF2-40B4-BE49-F238E27FC236}">
                <a16:creationId xmlns:a16="http://schemas.microsoft.com/office/drawing/2014/main" id="{97B450BC-FB45-5C5C-D2C1-40BC3BB3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879" y="437674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cxnSp>
        <p:nvCxnSpPr>
          <p:cNvPr id="106" name="AutoShape 69">
            <a:extLst>
              <a:ext uri="{FF2B5EF4-FFF2-40B4-BE49-F238E27FC236}">
                <a16:creationId xmlns:a16="http://schemas.microsoft.com/office/drawing/2014/main" id="{C2B4B090-3DDD-5350-788B-8FDC3D500E37}"/>
              </a:ext>
            </a:extLst>
          </p:cNvPr>
          <p:cNvCxnSpPr>
            <a:cxnSpLocks noChangeShapeType="1"/>
            <a:stCxn id="75" idx="6"/>
            <a:endCxn id="76" idx="2"/>
          </p:cNvCxnSpPr>
          <p:nvPr/>
        </p:nvCxnSpPr>
        <p:spPr bwMode="auto">
          <a:xfrm>
            <a:off x="5728641" y="5942094"/>
            <a:ext cx="699578" cy="5514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8" name="Text Box 65">
            <a:extLst>
              <a:ext uri="{FF2B5EF4-FFF2-40B4-BE49-F238E27FC236}">
                <a16:creationId xmlns:a16="http://schemas.microsoft.com/office/drawing/2014/main" id="{09892985-E0F4-5872-C197-9A9CA8AA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554" y="5492484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6</a:t>
            </a:r>
          </a:p>
        </p:txBody>
      </p:sp>
      <p:cxnSp>
        <p:nvCxnSpPr>
          <p:cNvPr id="109" name="AutoShape 74">
            <a:extLst>
              <a:ext uri="{FF2B5EF4-FFF2-40B4-BE49-F238E27FC236}">
                <a16:creationId xmlns:a16="http://schemas.microsoft.com/office/drawing/2014/main" id="{ED216756-0CB9-2D1E-6BD7-D484E426AB87}"/>
              </a:ext>
            </a:extLst>
          </p:cNvPr>
          <p:cNvCxnSpPr>
            <a:cxnSpLocks noChangeShapeType="1"/>
            <a:stCxn id="76" idx="7"/>
            <a:endCxn id="70" idx="3"/>
          </p:cNvCxnSpPr>
          <p:nvPr/>
        </p:nvCxnSpPr>
        <p:spPr bwMode="auto">
          <a:xfrm flipV="1">
            <a:off x="6741227" y="4869349"/>
            <a:ext cx="283771" cy="94860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1" name="Text Box 63">
            <a:extLst>
              <a:ext uri="{FF2B5EF4-FFF2-40B4-BE49-F238E27FC236}">
                <a16:creationId xmlns:a16="http://schemas.microsoft.com/office/drawing/2014/main" id="{C97377DE-3ADF-424E-6EEB-DBCD7D1DC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964" y="523598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12" name="Text Box 66">
            <a:extLst>
              <a:ext uri="{FF2B5EF4-FFF2-40B4-BE49-F238E27FC236}">
                <a16:creationId xmlns:a16="http://schemas.microsoft.com/office/drawing/2014/main" id="{05DA49EC-66C3-2C48-1F7A-47BD8F7B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147" y="589461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3" name="AutoShape 75">
            <a:extLst>
              <a:ext uri="{FF2B5EF4-FFF2-40B4-BE49-F238E27FC236}">
                <a16:creationId xmlns:a16="http://schemas.microsoft.com/office/drawing/2014/main" id="{514B1CD4-9BE0-5275-7353-78D11A8E7BB6}"/>
              </a:ext>
            </a:extLst>
          </p:cNvPr>
          <p:cNvCxnSpPr>
            <a:cxnSpLocks noChangeShapeType="1"/>
            <a:stCxn id="72" idx="6"/>
            <a:endCxn id="75" idx="2"/>
          </p:cNvCxnSpPr>
          <p:nvPr/>
        </p:nvCxnSpPr>
        <p:spPr bwMode="auto">
          <a:xfrm>
            <a:off x="3846455" y="5904320"/>
            <a:ext cx="1515474" cy="377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69">
            <a:extLst>
              <a:ext uri="{FF2B5EF4-FFF2-40B4-BE49-F238E27FC236}">
                <a16:creationId xmlns:a16="http://schemas.microsoft.com/office/drawing/2014/main" id="{7E2A4F8E-491D-6A2C-1E6D-F5FDBA5CB3D7}"/>
              </a:ext>
            </a:extLst>
          </p:cNvPr>
          <p:cNvCxnSpPr>
            <a:cxnSpLocks noChangeShapeType="1"/>
            <a:stCxn id="77" idx="7"/>
            <a:endCxn id="78" idx="3"/>
          </p:cNvCxnSpPr>
          <p:nvPr/>
        </p:nvCxnSpPr>
        <p:spPr bwMode="auto">
          <a:xfrm flipV="1">
            <a:off x="4215435" y="4768259"/>
            <a:ext cx="622553" cy="165266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9" name="Text Box 60 3">
            <a:extLst>
              <a:ext uri="{FF2B5EF4-FFF2-40B4-BE49-F238E27FC236}">
                <a16:creationId xmlns:a16="http://schemas.microsoft.com/office/drawing/2014/main" id="{37288C05-0886-8C50-AF3F-C23C59FC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921" y="485838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cxnSp>
        <p:nvCxnSpPr>
          <p:cNvPr id="120" name="AutoShape 73">
            <a:extLst>
              <a:ext uri="{FF2B5EF4-FFF2-40B4-BE49-F238E27FC236}">
                <a16:creationId xmlns:a16="http://schemas.microsoft.com/office/drawing/2014/main" id="{48A3E6C8-82E3-6815-BBF9-9D79CD474D90}"/>
              </a:ext>
            </a:extLst>
          </p:cNvPr>
          <p:cNvCxnSpPr>
            <a:cxnSpLocks noChangeShapeType="1"/>
            <a:stCxn id="78" idx="5"/>
            <a:endCxn id="75" idx="1"/>
          </p:cNvCxnSpPr>
          <p:nvPr/>
        </p:nvCxnSpPr>
        <p:spPr bwMode="auto">
          <a:xfrm>
            <a:off x="5097292" y="4768259"/>
            <a:ext cx="318341" cy="104418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2" name="Text Box 55">
            <a:extLst>
              <a:ext uri="{FF2B5EF4-FFF2-40B4-BE49-F238E27FC236}">
                <a16:creationId xmlns:a16="http://schemas.microsoft.com/office/drawing/2014/main" id="{BDAD941B-0B8B-1C7D-FE0C-34D37A72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769" y="496450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147" name="AutoShape 72">
            <a:extLst>
              <a:ext uri="{FF2B5EF4-FFF2-40B4-BE49-F238E27FC236}">
                <a16:creationId xmlns:a16="http://schemas.microsoft.com/office/drawing/2014/main" id="{BC61C5A4-FFB3-8D83-6791-AAE919E3AEFA}"/>
              </a:ext>
            </a:extLst>
          </p:cNvPr>
          <p:cNvCxnSpPr>
            <a:cxnSpLocks noChangeShapeType="1"/>
            <a:stCxn id="78" idx="6"/>
            <a:endCxn id="70" idx="1"/>
          </p:cNvCxnSpPr>
          <p:nvPr/>
        </p:nvCxnSpPr>
        <p:spPr bwMode="auto">
          <a:xfrm flipV="1">
            <a:off x="5150996" y="4610045"/>
            <a:ext cx="1874002" cy="285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0" name="Text Box 61">
            <a:extLst>
              <a:ext uri="{FF2B5EF4-FFF2-40B4-BE49-F238E27FC236}">
                <a16:creationId xmlns:a16="http://schemas.microsoft.com/office/drawing/2014/main" id="{7778588C-D0D1-272C-DABC-826EFE95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348" y="456525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7</a:t>
            </a:r>
          </a:p>
        </p:txBody>
      </p:sp>
      <p:cxnSp>
        <p:nvCxnSpPr>
          <p:cNvPr id="151" name="AutoShape 71">
            <a:extLst>
              <a:ext uri="{FF2B5EF4-FFF2-40B4-BE49-F238E27FC236}">
                <a16:creationId xmlns:a16="http://schemas.microsoft.com/office/drawing/2014/main" id="{8F1127B0-FF04-26D9-834B-118882F53C0E}"/>
              </a:ext>
            </a:extLst>
          </p:cNvPr>
          <p:cNvCxnSpPr>
            <a:cxnSpLocks noChangeShapeType="1"/>
            <a:endCxn id="70" idx="0"/>
          </p:cNvCxnSpPr>
          <p:nvPr/>
        </p:nvCxnSpPr>
        <p:spPr bwMode="auto">
          <a:xfrm>
            <a:off x="3876334" y="4278217"/>
            <a:ext cx="3278316" cy="2781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" name="Text Box 60 1">
            <a:extLst>
              <a:ext uri="{FF2B5EF4-FFF2-40B4-BE49-F238E27FC236}">
                <a16:creationId xmlns:a16="http://schemas.microsoft.com/office/drawing/2014/main" id="{333C1A77-ADC8-21C4-7A40-1B44E5F0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654" y="405479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963EED15-16FF-FE49-D47B-77BE1A3FE7B3}"/>
              </a:ext>
            </a:extLst>
          </p:cNvPr>
          <p:cNvSpPr/>
          <p:nvPr/>
        </p:nvSpPr>
        <p:spPr>
          <a:xfrm>
            <a:off x="6971293" y="1935407"/>
            <a:ext cx="1242895" cy="603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7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6" name="Google Shape;54;p13">
            <a:extLst>
              <a:ext uri="{FF2B5EF4-FFF2-40B4-BE49-F238E27FC236}">
                <a16:creationId xmlns:a16="http://schemas.microsoft.com/office/drawing/2014/main" id="{759D2BD5-9197-FDD4-1B98-D1BC839235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004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09A7D1-AE9E-AB57-E95D-EF5C551F68E7}"/>
                  </a:ext>
                </a:extLst>
              </p:cNvPr>
              <p:cNvSpPr txBox="1"/>
              <p:nvPr/>
            </p:nvSpPr>
            <p:spPr>
              <a:xfrm>
                <a:off x="224067" y="1186755"/>
                <a:ext cx="806393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Θ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to create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graph 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+ Ford-Fulkerson (or Edmonds-Karp).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 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09A7D1-AE9E-AB57-E95D-EF5C551F6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67" y="1186755"/>
                <a:ext cx="8063930" cy="1200329"/>
              </a:xfrm>
              <a:prstGeom prst="rect">
                <a:avLst/>
              </a:prstGeom>
              <a:blipFill>
                <a:blip r:embed="rId3"/>
                <a:stretch>
                  <a:fillRect l="-1209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EBE3BD95-D559-E033-CD37-414189AB4C62}"/>
              </a:ext>
            </a:extLst>
          </p:cNvPr>
          <p:cNvSpPr/>
          <p:nvPr/>
        </p:nvSpPr>
        <p:spPr>
          <a:xfrm>
            <a:off x="1381873" y="2737503"/>
            <a:ext cx="6210240" cy="2472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8">
            <a:extLst>
              <a:ext uri="{FF2B5EF4-FFF2-40B4-BE49-F238E27FC236}">
                <a16:creationId xmlns:a16="http://schemas.microsoft.com/office/drawing/2014/main" id="{88D214DB-3FE3-6A79-90F3-81FA927595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739224" y="3777167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41" name="Oval 46">
            <a:extLst>
              <a:ext uri="{FF2B5EF4-FFF2-40B4-BE49-F238E27FC236}">
                <a16:creationId xmlns:a16="http://schemas.microsoft.com/office/drawing/2014/main" id="{AE3F7361-3666-C976-C204-92ACB9BD99E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068897" y="3451878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2" name="Oval 40">
            <a:extLst>
              <a:ext uri="{FF2B5EF4-FFF2-40B4-BE49-F238E27FC236}">
                <a16:creationId xmlns:a16="http://schemas.microsoft.com/office/drawing/2014/main" id="{BEDE138A-9376-46C2-5F53-F5931AA4014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3963" y="4612965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i="1" dirty="0" err="1">
                <a:latin typeface="Times New Roman" charset="0"/>
              </a:rPr>
              <a:t>u</a:t>
            </a:r>
            <a:r>
              <a:rPr lang="en-US" sz="800" b="1" i="1" dirty="0" err="1">
                <a:latin typeface="Times New Roman" charset="0"/>
              </a:rPr>
              <a:t>in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43" name="Oval 40">
            <a:extLst>
              <a:ext uri="{FF2B5EF4-FFF2-40B4-BE49-F238E27FC236}">
                <a16:creationId xmlns:a16="http://schemas.microsoft.com/office/drawing/2014/main" id="{F81967D4-766B-E5C2-7791-B65B989139E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577345" y="46165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 err="1">
                <a:latin typeface="Times New Roman" charset="0"/>
              </a:rPr>
              <a:t>u</a:t>
            </a:r>
            <a:r>
              <a:rPr lang="en-US" sz="800" b="1" i="1" dirty="0" err="1">
                <a:latin typeface="Times New Roman" charset="0"/>
              </a:rPr>
              <a:t>o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44" name="Oval 39">
            <a:extLst>
              <a:ext uri="{FF2B5EF4-FFF2-40B4-BE49-F238E27FC236}">
                <a16:creationId xmlns:a16="http://schemas.microsoft.com/office/drawing/2014/main" id="{85928531-8715-0BE1-2B15-6834A8D20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43808" y="303882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v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45" name="Oval 39">
            <a:extLst>
              <a:ext uri="{FF2B5EF4-FFF2-40B4-BE49-F238E27FC236}">
                <a16:creationId xmlns:a16="http://schemas.microsoft.com/office/drawing/2014/main" id="{6E2B5379-FDAE-D522-4F7B-4ED7242B013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10312" y="3034056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 err="1">
                <a:latin typeface="Times New Roman" charset="0"/>
              </a:rPr>
              <a:t>v</a:t>
            </a:r>
            <a:r>
              <a:rPr lang="en-US" sz="800" b="1" i="1" dirty="0" err="1">
                <a:latin typeface="Times New Roman" charset="0"/>
              </a:rPr>
              <a:t>o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46" name="Oval 50">
            <a:extLst>
              <a:ext uri="{FF2B5EF4-FFF2-40B4-BE49-F238E27FC236}">
                <a16:creationId xmlns:a16="http://schemas.microsoft.com/office/drawing/2014/main" id="{4A334986-8C65-4A28-D355-97EA6A9EAC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59532" y="4654275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z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47" name="Oval 50">
            <a:extLst>
              <a:ext uri="{FF2B5EF4-FFF2-40B4-BE49-F238E27FC236}">
                <a16:creationId xmlns:a16="http://schemas.microsoft.com/office/drawing/2014/main" id="{9DDF0A4C-9460-91E1-E4F8-3AB9FEE0BEE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6525822" y="465978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z</a:t>
            </a:r>
            <a:r>
              <a:rPr lang="en-US" sz="800" b="1" i="1" dirty="0">
                <a:latin typeface="Times New Roman" charset="0"/>
              </a:rPr>
              <a:t>o</a:t>
            </a:r>
          </a:p>
        </p:txBody>
      </p:sp>
      <p:sp>
        <p:nvSpPr>
          <p:cNvPr id="48" name="Oval 37">
            <a:extLst>
              <a:ext uri="{FF2B5EF4-FFF2-40B4-BE49-F238E27FC236}">
                <a16:creationId xmlns:a16="http://schemas.microsoft.com/office/drawing/2014/main" id="{A78B8C15-E206-8284-A7C2-D3906F772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953481" y="3767372"/>
            <a:ext cx="421247" cy="42124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w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49" name="Oval 37">
            <a:extLst>
              <a:ext uri="{FF2B5EF4-FFF2-40B4-BE49-F238E27FC236}">
                <a16:creationId xmlns:a16="http://schemas.microsoft.com/office/drawing/2014/main" id="{9CDF87FC-7225-98B9-4DAA-63E8FA20BE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881887" y="33507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w</a:t>
            </a:r>
            <a:r>
              <a:rPr lang="en-US" sz="800" b="1" i="1" dirty="0">
                <a:latin typeface="Times New Roman" charset="0"/>
              </a:rPr>
              <a:t>o</a:t>
            </a:r>
          </a:p>
        </p:txBody>
      </p:sp>
      <p:sp>
        <p:nvSpPr>
          <p:cNvPr id="50" name="Text Box 62">
            <a:extLst>
              <a:ext uri="{FF2B5EF4-FFF2-40B4-BE49-F238E27FC236}">
                <a16:creationId xmlns:a16="http://schemas.microsoft.com/office/drawing/2014/main" id="{856F0E5A-BF52-1C97-A69F-DE4C3D45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700" y="321677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cxnSp>
        <p:nvCxnSpPr>
          <p:cNvPr id="51" name="AutoShape 68">
            <a:extLst>
              <a:ext uri="{FF2B5EF4-FFF2-40B4-BE49-F238E27FC236}">
                <a16:creationId xmlns:a16="http://schemas.microsoft.com/office/drawing/2014/main" id="{C4289121-FA1E-B143-7F6D-2F129DA3D542}"/>
              </a:ext>
            </a:extLst>
          </p:cNvPr>
          <p:cNvCxnSpPr>
            <a:cxnSpLocks noChangeShapeType="1"/>
            <a:stCxn id="40" idx="0"/>
          </p:cNvCxnSpPr>
          <p:nvPr/>
        </p:nvCxnSpPr>
        <p:spPr bwMode="auto">
          <a:xfrm flipV="1">
            <a:off x="1922581" y="3310441"/>
            <a:ext cx="850269" cy="46672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Text Box 65">
            <a:extLst>
              <a:ext uri="{FF2B5EF4-FFF2-40B4-BE49-F238E27FC236}">
                <a16:creationId xmlns:a16="http://schemas.microsoft.com/office/drawing/2014/main" id="{B3F5D676-E000-0E9E-1B2A-7AF78E146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496" y="436396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cxnSp>
        <p:nvCxnSpPr>
          <p:cNvPr id="53" name="AutoShape 69">
            <a:extLst>
              <a:ext uri="{FF2B5EF4-FFF2-40B4-BE49-F238E27FC236}">
                <a16:creationId xmlns:a16="http://schemas.microsoft.com/office/drawing/2014/main" id="{56A135BE-D660-D966-1C6F-C77B433038FB}"/>
              </a:ext>
            </a:extLst>
          </p:cNvPr>
          <p:cNvCxnSpPr>
            <a:cxnSpLocks noChangeShapeType="1"/>
            <a:stCxn id="40" idx="5"/>
            <a:endCxn id="42" idx="1"/>
          </p:cNvCxnSpPr>
          <p:nvPr/>
        </p:nvCxnSpPr>
        <p:spPr bwMode="auto">
          <a:xfrm>
            <a:off x="2052233" y="4090175"/>
            <a:ext cx="725434" cy="576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69">
            <a:extLst>
              <a:ext uri="{FF2B5EF4-FFF2-40B4-BE49-F238E27FC236}">
                <a16:creationId xmlns:a16="http://schemas.microsoft.com/office/drawing/2014/main" id="{D0A74EC7-B442-3BD3-13C1-7F3855BD1EB1}"/>
              </a:ext>
            </a:extLst>
          </p:cNvPr>
          <p:cNvCxnSpPr>
            <a:cxnSpLocks noChangeShapeType="1"/>
            <a:stCxn id="42" idx="6"/>
            <a:endCxn id="43" idx="2"/>
          </p:cNvCxnSpPr>
          <p:nvPr/>
        </p:nvCxnSpPr>
        <p:spPr bwMode="auto">
          <a:xfrm>
            <a:off x="3090676" y="4796322"/>
            <a:ext cx="486669" cy="3535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Text Box 65">
            <a:extLst>
              <a:ext uri="{FF2B5EF4-FFF2-40B4-BE49-F238E27FC236}">
                <a16:creationId xmlns:a16="http://schemas.microsoft.com/office/drawing/2014/main" id="{33F7DD7B-2589-D841-3429-BED5BADC5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068" y="433735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1</a:t>
            </a:r>
          </a:p>
        </p:txBody>
      </p:sp>
      <p:cxnSp>
        <p:nvCxnSpPr>
          <p:cNvPr id="56" name="AutoShape 69">
            <a:extLst>
              <a:ext uri="{FF2B5EF4-FFF2-40B4-BE49-F238E27FC236}">
                <a16:creationId xmlns:a16="http://schemas.microsoft.com/office/drawing/2014/main" id="{5ADE1733-581C-C88C-0A53-13AF932021F3}"/>
              </a:ext>
            </a:extLst>
          </p:cNvPr>
          <p:cNvCxnSpPr>
            <a:cxnSpLocks noChangeShapeType="1"/>
            <a:stCxn id="44" idx="6"/>
            <a:endCxn id="45" idx="2"/>
          </p:cNvCxnSpPr>
          <p:nvPr/>
        </p:nvCxnSpPr>
        <p:spPr bwMode="auto">
          <a:xfrm flipV="1">
            <a:off x="3110520" y="3217412"/>
            <a:ext cx="499792" cy="4772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Text Box 65">
            <a:extLst>
              <a:ext uri="{FF2B5EF4-FFF2-40B4-BE49-F238E27FC236}">
                <a16:creationId xmlns:a16="http://schemas.microsoft.com/office/drawing/2014/main" id="{E5189B36-C9B2-5254-933C-6497AE91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576" y="2865924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2</a:t>
            </a:r>
          </a:p>
        </p:txBody>
      </p:sp>
      <p:sp>
        <p:nvSpPr>
          <p:cNvPr id="58" name="Text Box 53">
            <a:extLst>
              <a:ext uri="{FF2B5EF4-FFF2-40B4-BE49-F238E27FC236}">
                <a16:creationId xmlns:a16="http://schemas.microsoft.com/office/drawing/2014/main" id="{89B1CB18-D3F1-1484-0437-B0617A4A0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95" y="356385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cxnSp>
        <p:nvCxnSpPr>
          <p:cNvPr id="59" name="AutoShape 77">
            <a:extLst>
              <a:ext uri="{FF2B5EF4-FFF2-40B4-BE49-F238E27FC236}">
                <a16:creationId xmlns:a16="http://schemas.microsoft.com/office/drawing/2014/main" id="{E89FEBB3-40C0-CE2C-B360-1F15665E12EC}"/>
              </a:ext>
            </a:extLst>
          </p:cNvPr>
          <p:cNvCxnSpPr>
            <a:cxnSpLocks noChangeShapeType="1"/>
            <a:endCxn id="48" idx="2"/>
          </p:cNvCxnSpPr>
          <p:nvPr/>
        </p:nvCxnSpPr>
        <p:spPr bwMode="auto">
          <a:xfrm>
            <a:off x="2096242" y="3944854"/>
            <a:ext cx="1857239" cy="331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76">
            <a:extLst>
              <a:ext uri="{FF2B5EF4-FFF2-40B4-BE49-F238E27FC236}">
                <a16:creationId xmlns:a16="http://schemas.microsoft.com/office/drawing/2014/main" id="{87CFC32A-4403-C8D4-7786-76308F980A53}"/>
              </a:ext>
            </a:extLst>
          </p:cNvPr>
          <p:cNvCxnSpPr>
            <a:cxnSpLocks noChangeShapeType="1"/>
            <a:stCxn id="43" idx="0"/>
            <a:endCxn id="48" idx="4"/>
          </p:cNvCxnSpPr>
          <p:nvPr/>
        </p:nvCxnSpPr>
        <p:spPr bwMode="auto">
          <a:xfrm flipV="1">
            <a:off x="3760702" y="4188619"/>
            <a:ext cx="403403" cy="4278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Text Box 64">
            <a:extLst>
              <a:ext uri="{FF2B5EF4-FFF2-40B4-BE49-F238E27FC236}">
                <a16:creationId xmlns:a16="http://schemas.microsoft.com/office/drawing/2014/main" id="{55D117EF-7F5E-0AB1-B0C1-8174FF393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817" y="407260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cxnSp>
        <p:nvCxnSpPr>
          <p:cNvPr id="62" name="AutoShape 70">
            <a:extLst>
              <a:ext uri="{FF2B5EF4-FFF2-40B4-BE49-F238E27FC236}">
                <a16:creationId xmlns:a16="http://schemas.microsoft.com/office/drawing/2014/main" id="{49D6930F-EDC2-E886-B234-0D14485F837D}"/>
              </a:ext>
            </a:extLst>
          </p:cNvPr>
          <p:cNvCxnSpPr>
            <a:cxnSpLocks noChangeShapeType="1"/>
            <a:stCxn id="45" idx="5"/>
            <a:endCxn id="48" idx="0"/>
          </p:cNvCxnSpPr>
          <p:nvPr/>
        </p:nvCxnSpPr>
        <p:spPr bwMode="auto">
          <a:xfrm>
            <a:off x="3923320" y="3347064"/>
            <a:ext cx="240785" cy="4203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" name="Text Box 58">
            <a:extLst>
              <a:ext uri="{FF2B5EF4-FFF2-40B4-BE49-F238E27FC236}">
                <a16:creationId xmlns:a16="http://schemas.microsoft.com/office/drawing/2014/main" id="{D75FDE6A-D569-87F2-526F-992649FA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482" y="327228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cxnSp>
        <p:nvCxnSpPr>
          <p:cNvPr id="64" name="AutoShape 69">
            <a:extLst>
              <a:ext uri="{FF2B5EF4-FFF2-40B4-BE49-F238E27FC236}">
                <a16:creationId xmlns:a16="http://schemas.microsoft.com/office/drawing/2014/main" id="{570BB25D-16CF-67AA-2849-4052582C53A9}"/>
              </a:ext>
            </a:extLst>
          </p:cNvPr>
          <p:cNvCxnSpPr>
            <a:cxnSpLocks noChangeShapeType="1"/>
            <a:stCxn id="46" idx="6"/>
            <a:endCxn id="47" idx="2"/>
          </p:cNvCxnSpPr>
          <p:nvPr/>
        </p:nvCxnSpPr>
        <p:spPr bwMode="auto">
          <a:xfrm>
            <a:off x="5826244" y="4837631"/>
            <a:ext cx="699578" cy="5514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Text Box 65">
            <a:extLst>
              <a:ext uri="{FF2B5EF4-FFF2-40B4-BE49-F238E27FC236}">
                <a16:creationId xmlns:a16="http://schemas.microsoft.com/office/drawing/2014/main" id="{205FBE8F-51A7-6E2D-03E9-608CF632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157" y="438802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6</a:t>
            </a:r>
          </a:p>
        </p:txBody>
      </p:sp>
      <p:cxnSp>
        <p:nvCxnSpPr>
          <p:cNvPr id="66" name="AutoShape 74">
            <a:extLst>
              <a:ext uri="{FF2B5EF4-FFF2-40B4-BE49-F238E27FC236}">
                <a16:creationId xmlns:a16="http://schemas.microsoft.com/office/drawing/2014/main" id="{098D02D8-C433-FD46-BAD2-59F850889787}"/>
              </a:ext>
            </a:extLst>
          </p:cNvPr>
          <p:cNvCxnSpPr>
            <a:cxnSpLocks noChangeShapeType="1"/>
            <a:stCxn id="47" idx="7"/>
            <a:endCxn id="41" idx="3"/>
          </p:cNvCxnSpPr>
          <p:nvPr/>
        </p:nvCxnSpPr>
        <p:spPr bwMode="auto">
          <a:xfrm flipV="1">
            <a:off x="6838830" y="3764886"/>
            <a:ext cx="283771" cy="94860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7" name="Text Box 63">
            <a:extLst>
              <a:ext uri="{FF2B5EF4-FFF2-40B4-BE49-F238E27FC236}">
                <a16:creationId xmlns:a16="http://schemas.microsoft.com/office/drawing/2014/main" id="{0F1EC805-6987-F723-8981-66622A8B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567" y="413152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68" name="Text Box 66">
            <a:extLst>
              <a:ext uri="{FF2B5EF4-FFF2-40B4-BE49-F238E27FC236}">
                <a16:creationId xmlns:a16="http://schemas.microsoft.com/office/drawing/2014/main" id="{D9E21BAB-BB02-AA08-E8F5-579161CED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750" y="47901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69" name="AutoShape 75">
            <a:extLst>
              <a:ext uri="{FF2B5EF4-FFF2-40B4-BE49-F238E27FC236}">
                <a16:creationId xmlns:a16="http://schemas.microsoft.com/office/drawing/2014/main" id="{B0C809EA-77DE-BD65-D824-362C2F753B4A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>
            <a:off x="3944058" y="4799857"/>
            <a:ext cx="1515474" cy="377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" name="AutoShape 69">
            <a:extLst>
              <a:ext uri="{FF2B5EF4-FFF2-40B4-BE49-F238E27FC236}">
                <a16:creationId xmlns:a16="http://schemas.microsoft.com/office/drawing/2014/main" id="{19BA19DD-D0F9-3E07-F677-A6B7033F0755}"/>
              </a:ext>
            </a:extLst>
          </p:cNvPr>
          <p:cNvCxnSpPr>
            <a:cxnSpLocks noChangeShapeType="1"/>
            <a:stCxn id="48" idx="7"/>
            <a:endCxn id="49" idx="3"/>
          </p:cNvCxnSpPr>
          <p:nvPr/>
        </p:nvCxnSpPr>
        <p:spPr bwMode="auto">
          <a:xfrm flipV="1">
            <a:off x="4313038" y="3663796"/>
            <a:ext cx="622553" cy="165266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" name="Text Box 60 3">
            <a:extLst>
              <a:ext uri="{FF2B5EF4-FFF2-40B4-BE49-F238E27FC236}">
                <a16:creationId xmlns:a16="http://schemas.microsoft.com/office/drawing/2014/main" id="{87E8AB2D-52DB-11FF-27BE-CB7461C4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524" y="375391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cxnSp>
        <p:nvCxnSpPr>
          <p:cNvPr id="72" name="AutoShape 73">
            <a:extLst>
              <a:ext uri="{FF2B5EF4-FFF2-40B4-BE49-F238E27FC236}">
                <a16:creationId xmlns:a16="http://schemas.microsoft.com/office/drawing/2014/main" id="{732D5457-CDAB-03E1-06B2-285756ADB274}"/>
              </a:ext>
            </a:extLst>
          </p:cNvPr>
          <p:cNvCxnSpPr>
            <a:cxnSpLocks noChangeShapeType="1"/>
            <a:stCxn id="49" idx="5"/>
            <a:endCxn id="46" idx="1"/>
          </p:cNvCxnSpPr>
          <p:nvPr/>
        </p:nvCxnSpPr>
        <p:spPr bwMode="auto">
          <a:xfrm>
            <a:off x="5194895" y="3663796"/>
            <a:ext cx="318341" cy="104418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Text Box 55">
            <a:extLst>
              <a:ext uri="{FF2B5EF4-FFF2-40B4-BE49-F238E27FC236}">
                <a16:creationId xmlns:a16="http://schemas.microsoft.com/office/drawing/2014/main" id="{0DC767B8-A074-951C-4B39-65EEBBA7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372" y="3860044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74" name="AutoShape 72">
            <a:extLst>
              <a:ext uri="{FF2B5EF4-FFF2-40B4-BE49-F238E27FC236}">
                <a16:creationId xmlns:a16="http://schemas.microsoft.com/office/drawing/2014/main" id="{C77F1CDB-24DD-9EED-C37F-8F4137AF7F8A}"/>
              </a:ext>
            </a:extLst>
          </p:cNvPr>
          <p:cNvCxnSpPr>
            <a:cxnSpLocks noChangeShapeType="1"/>
            <a:stCxn id="49" idx="6"/>
            <a:endCxn id="41" idx="1"/>
          </p:cNvCxnSpPr>
          <p:nvPr/>
        </p:nvCxnSpPr>
        <p:spPr bwMode="auto">
          <a:xfrm flipV="1">
            <a:off x="5248599" y="3505582"/>
            <a:ext cx="1874002" cy="285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" name="Text Box 61">
            <a:extLst>
              <a:ext uri="{FF2B5EF4-FFF2-40B4-BE49-F238E27FC236}">
                <a16:creationId xmlns:a16="http://schemas.microsoft.com/office/drawing/2014/main" id="{6FB39F6E-F071-A08D-46A4-E159273A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951" y="346078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7</a:t>
            </a:r>
          </a:p>
        </p:txBody>
      </p:sp>
      <p:cxnSp>
        <p:nvCxnSpPr>
          <p:cNvPr id="76" name="AutoShape 71">
            <a:extLst>
              <a:ext uri="{FF2B5EF4-FFF2-40B4-BE49-F238E27FC236}">
                <a16:creationId xmlns:a16="http://schemas.microsoft.com/office/drawing/2014/main" id="{0036FB75-677D-342D-C58F-FD1930168B95}"/>
              </a:ext>
            </a:extLst>
          </p:cNvPr>
          <p:cNvCxnSpPr>
            <a:cxnSpLocks noChangeShapeType="1"/>
            <a:endCxn id="41" idx="0"/>
          </p:cNvCxnSpPr>
          <p:nvPr/>
        </p:nvCxnSpPr>
        <p:spPr bwMode="auto">
          <a:xfrm>
            <a:off x="3973937" y="3173754"/>
            <a:ext cx="3278316" cy="2781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7" name="Text Box 60 1">
            <a:extLst>
              <a:ext uri="{FF2B5EF4-FFF2-40B4-BE49-F238E27FC236}">
                <a16:creationId xmlns:a16="http://schemas.microsoft.com/office/drawing/2014/main" id="{7517F7AF-E8D8-E0A4-C44D-4B067CA8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257" y="2950335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252F9-4C64-4808-605A-6D035842AB41}"/>
              </a:ext>
            </a:extLst>
          </p:cNvPr>
          <p:cNvSpPr txBox="1"/>
          <p:nvPr/>
        </p:nvSpPr>
        <p:spPr>
          <a:xfrm>
            <a:off x="224067" y="5447366"/>
            <a:ext cx="8063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Another Question: </a:t>
            </a:r>
            <a:r>
              <a:rPr lang="en-US" sz="2400" dirty="0">
                <a:solidFill>
                  <a:srgbClr val="3A3A82"/>
                </a:solidFill>
              </a:rPr>
              <a:t>What if you have </a:t>
            </a:r>
            <a:r>
              <a:rPr lang="en-US" sz="2400" dirty="0">
                <a:solidFill>
                  <a:srgbClr val="FF0000"/>
                </a:solidFill>
              </a:rPr>
              <a:t>multiple</a:t>
            </a:r>
            <a:r>
              <a:rPr lang="en-US" sz="2400" dirty="0">
                <a:solidFill>
                  <a:srgbClr val="3A3A82"/>
                </a:solidFill>
              </a:rPr>
              <a:t> sources and/or sinks?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r>
              <a:rPr lang="en-US" sz="2400" dirty="0">
                <a:solidFill>
                  <a:srgbClr val="3A3A82"/>
                </a:solidFill>
                <a:latin typeface="Times New Roman" charset="0"/>
              </a:rPr>
              <a:t> 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6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4"/>
                <a:ext cx="8622816" cy="418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 set of teams in baseball league. At any point during the season, each team,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wins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and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games left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play. The task is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determine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whether it is possible for team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finish the season in first place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given the games it has already won and the games it has left to play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Note that this depends on the games left for team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but also depends on the respective schedules of the other teams.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4"/>
                <a:ext cx="8622816" cy="4185253"/>
              </a:xfrm>
              <a:prstGeom prst="rect">
                <a:avLst/>
              </a:prstGeom>
              <a:blipFill>
                <a:blip r:embed="rId3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0894551-36E7-C0FE-5D64-0FA5446C0D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0109" y="4069944"/>
            <a:ext cx="1238205" cy="275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382C74-6BBB-89A1-6C53-9EC61455F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14" y="4069944"/>
            <a:ext cx="6506077" cy="1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5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4"/>
                <a:ext cx="8622816" cy="418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 set of teams in baseball league. At any point during the season, each team,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wins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and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games left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play. The task is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determine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whether it is possible for team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finish the season in first place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given the games it has already won and the games it has left to play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Note that this depends on the games left for team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but also depends on the respective schedules of the other teams.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4"/>
                <a:ext cx="8622816" cy="4185253"/>
              </a:xfrm>
              <a:prstGeom prst="rect">
                <a:avLst/>
              </a:prstGeom>
              <a:blipFill>
                <a:blip r:embed="rId3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0894551-36E7-C0FE-5D64-0FA5446C0D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0109" y="4069944"/>
            <a:ext cx="1238205" cy="275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382C74-6BBB-89A1-6C53-9EC61455F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14" y="4069944"/>
            <a:ext cx="6506077" cy="19369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7888-BBCF-C3A7-D915-88E787F8425F}"/>
              </a:ext>
            </a:extLst>
          </p:cNvPr>
          <p:cNvSpPr txBox="1">
            <a:spLocks/>
          </p:cNvSpPr>
          <p:nvPr/>
        </p:nvSpPr>
        <p:spPr>
          <a:xfrm>
            <a:off x="299620" y="5809801"/>
            <a:ext cx="8622816" cy="9406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Question</a:t>
            </a:r>
            <a:r>
              <a:rPr lang="en-US" sz="2400" dirty="0">
                <a:solidFill>
                  <a:srgbClr val="3A3A82"/>
                </a:solidFill>
              </a:rPr>
              <a:t>: Can Texas finish first? What about Oakland?</a:t>
            </a:r>
          </a:p>
        </p:txBody>
      </p:sp>
    </p:spTree>
    <p:extLst>
      <p:ext uri="{BB962C8B-B14F-4D97-AF65-F5344CB8AC3E}">
        <p14:creationId xmlns:p14="http://schemas.microsoft.com/office/powerpoint/2010/main" val="2389984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028070-5E0E-AC19-96AF-ED291DB39259}"/>
              </a:ext>
            </a:extLst>
          </p:cNvPr>
          <p:cNvSpPr txBox="1">
            <a:spLocks/>
          </p:cNvSpPr>
          <p:nvPr/>
        </p:nvSpPr>
        <p:spPr>
          <a:xfrm>
            <a:off x="299620" y="3165120"/>
            <a:ext cx="8622816" cy="9406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Question</a:t>
            </a:r>
            <a:r>
              <a:rPr lang="en-US" sz="2400" dirty="0">
                <a:solidFill>
                  <a:srgbClr val="3A3A82"/>
                </a:solidFill>
              </a:rPr>
              <a:t>: Can Texas finish first? What about Oakland?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3DFD6F-1DA1-81C6-E438-85C37B75E5E9}"/>
              </a:ext>
            </a:extLst>
          </p:cNvPr>
          <p:cNvSpPr txBox="1">
            <a:spLocks/>
          </p:cNvSpPr>
          <p:nvPr/>
        </p:nvSpPr>
        <p:spPr>
          <a:xfrm>
            <a:off x="299620" y="4070506"/>
            <a:ext cx="8622816" cy="9406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r>
              <a:rPr lang="en-US" sz="2400" dirty="0">
                <a:solidFill>
                  <a:srgbClr val="3A3A82"/>
                </a:solidFill>
              </a:rPr>
              <a:t>: For Texas the answer is NO. It can win at most 79 wins.</a:t>
            </a:r>
          </a:p>
          <a:p>
            <a:pPr marL="76200" indent="0">
              <a:buNone/>
            </a:pPr>
            <a:r>
              <a:rPr lang="en-US" sz="2400" dirty="0">
                <a:solidFill>
                  <a:srgbClr val="3A3A82"/>
                </a:solidFill>
              </a:rPr>
              <a:t>For Oakland is also NO. Either LA or Seattle will definitely reach 82 wins.</a:t>
            </a:r>
          </a:p>
        </p:txBody>
      </p:sp>
    </p:spTree>
    <p:extLst>
      <p:ext uri="{BB962C8B-B14F-4D97-AF65-F5344CB8AC3E}">
        <p14:creationId xmlns:p14="http://schemas.microsoft.com/office/powerpoint/2010/main" val="1990673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88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2B1A11AD-02CA-1A90-FD61-78883E26709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pic>
        <p:nvPicPr>
          <p:cNvPr id="62" name="Picture 61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AA323961-8A41-ED0E-4B2A-81C9A4B187A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3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E43CB8-1C11-686D-29FE-47CA37971BC1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3837398" y="5283223"/>
            <a:ext cx="2021012" cy="47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A21C00-7887-E4E9-EC61-66459E4ACC46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3837398" y="5464627"/>
            <a:ext cx="2062828" cy="294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5B3710-C768-08C7-CB89-6D0C38E3104C}"/>
              </a:ext>
            </a:extLst>
          </p:cNvPr>
          <p:cNvCxnSpPr>
            <a:cxnSpLocks/>
            <a:stCxn id="10" idx="5"/>
            <a:endCxn id="23" idx="2"/>
          </p:cNvCxnSpPr>
          <p:nvPr/>
        </p:nvCxnSpPr>
        <p:spPr>
          <a:xfrm flipV="1">
            <a:off x="3710948" y="5745665"/>
            <a:ext cx="2147462" cy="120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DD8209-2EB8-4EDA-5594-42486FF9A8FB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3710948" y="5390986"/>
            <a:ext cx="2189278" cy="623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1E1E39-7DFB-3EB7-BCC6-E6DBF05C405C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3837398" y="6148867"/>
            <a:ext cx="2021012" cy="45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1BFD4-64D0-E485-9263-D6C149AAEEDF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3710948" y="5873474"/>
            <a:ext cx="2147462" cy="212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D261773F-A367-67E8-6863-92B826CC58D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7B61B01B-12DA-BFDF-536B-0F4B4352E9D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36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AF20BAFC-5A5D-3E8C-39F8-DB576212FD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1" name="Picture 50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46B7E6C7-A16B-DEBE-F2F8-D15ED2400B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E43CB8-1C11-686D-29FE-47CA37971BC1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3837398" y="5283223"/>
            <a:ext cx="2021012" cy="47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A21C00-7887-E4E9-EC61-66459E4ACC46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3837398" y="5464627"/>
            <a:ext cx="2062828" cy="294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5B3710-C768-08C7-CB89-6D0C38E3104C}"/>
              </a:ext>
            </a:extLst>
          </p:cNvPr>
          <p:cNvCxnSpPr>
            <a:cxnSpLocks/>
            <a:stCxn id="10" idx="5"/>
            <a:endCxn id="23" idx="2"/>
          </p:cNvCxnSpPr>
          <p:nvPr/>
        </p:nvCxnSpPr>
        <p:spPr>
          <a:xfrm flipV="1">
            <a:off x="3710948" y="5745665"/>
            <a:ext cx="2147462" cy="120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DD8209-2EB8-4EDA-5594-42486FF9A8FB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3710948" y="5390986"/>
            <a:ext cx="2189278" cy="623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1E1E39-7DFB-3EB7-BCC6-E6DBF05C405C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3837398" y="6148867"/>
            <a:ext cx="2021012" cy="45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1BFD4-64D0-E485-9263-D6C149AAEEDF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3710948" y="5873474"/>
            <a:ext cx="2147462" cy="212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\documentclass{article}&#10;\usepackage{amsmath}&#10;\pagestyle{empty}&#10;\usepackage{xcolor}&#10;\begin{document}&#10;&#10;\textcolor{red}{$6$}&#10;&#10;\end{document}" title="IguanaTex Bitmap Display">
            <a:extLst>
              <a:ext uri="{FF2B5EF4-FFF2-40B4-BE49-F238E27FC236}">
                <a16:creationId xmlns:a16="http://schemas.microsoft.com/office/drawing/2014/main" id="{F2A8C677-3F2D-8DA9-1E94-8CCCFC169C5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584658" y="5212156"/>
            <a:ext cx="97965" cy="159543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019DE195-6CD8-C06B-41F1-66F971614E9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660785" y="5533767"/>
            <a:ext cx="78372" cy="153945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usepackage{xcolor}&#10;\begin{document}&#10;&#10;\textcolor{red}{$k = $} Oakland. &#10;&#10;\end{document}" title="IguanaTex Bitmap Display">
            <a:extLst>
              <a:ext uri="{FF2B5EF4-FFF2-40B4-BE49-F238E27FC236}">
                <a16:creationId xmlns:a16="http://schemas.microsoft.com/office/drawing/2014/main" id="{35DBDB6A-B9D1-DCE8-8456-CAB9E003A23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438442" y="5163727"/>
            <a:ext cx="1361729" cy="171993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\textcolor{red}{$W = 81$}. &#10;&#10;\end{document}" title="IguanaTex Bitmap Display">
            <a:extLst>
              <a:ext uri="{FF2B5EF4-FFF2-40B4-BE49-F238E27FC236}">
                <a16:creationId xmlns:a16="http://schemas.microsoft.com/office/drawing/2014/main" id="{BD75D6A2-D883-8111-55D4-546B836A997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427441" y="5547978"/>
            <a:ext cx="838643" cy="166307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4D0391DA-499A-96F8-DE39-BCA3345B863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672931" y="5844426"/>
            <a:ext cx="78372" cy="1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6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9EA835-2DFA-7A53-93FB-EED6DB93D58B}"/>
              </a:ext>
            </a:extLst>
          </p:cNvPr>
          <p:cNvSpPr/>
          <p:nvPr/>
        </p:nvSpPr>
        <p:spPr>
          <a:xfrm>
            <a:off x="534257" y="393234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Flow of a Network </a:t>
            </a:r>
            <a:r>
              <a:rPr lang="en-US" dirty="0">
                <a:solidFill>
                  <a:srgbClr val="3A3A82"/>
                </a:solidFill>
              </a:rPr>
              <a:t>(Recap)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Function 				from edges to non-negative integers so that for each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it holds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10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9801" y="3519626"/>
            <a:ext cx="1238205" cy="275365"/>
          </a:xfrm>
          <a:prstGeom prst="rect">
            <a:avLst/>
          </a:prstGeom>
        </p:spPr>
      </p:pic>
      <p:sp>
        <p:nvSpPr>
          <p:cNvPr id="2" name="Oval 1029">
            <a:extLst>
              <a:ext uri="{FF2B5EF4-FFF2-40B4-BE49-F238E27FC236}">
                <a16:creationId xmlns:a16="http://schemas.microsoft.com/office/drawing/2014/main" id="{80C0ECD1-BB62-4984-B682-EF6E0C11A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4834" y="504625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2" name="Oval 1030">
            <a:extLst>
              <a:ext uri="{FF2B5EF4-FFF2-40B4-BE49-F238E27FC236}">
                <a16:creationId xmlns:a16="http://schemas.microsoft.com/office/drawing/2014/main" id="{EC26EB40-3E6A-B404-5523-75580F56A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396" y="482082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7" name="Oval 1031 1">
            <a:extLst>
              <a:ext uri="{FF2B5EF4-FFF2-40B4-BE49-F238E27FC236}">
                <a16:creationId xmlns:a16="http://schemas.microsoft.com/office/drawing/2014/main" id="{AB573CC4-D964-4511-B365-8ECC9354B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8709" y="408740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A1B862DB-04AF-E4FF-5FEF-EA33A0444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2496" y="573999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B234814E-7C40-D4BA-6CD1-A5F71687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59" y="461762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69067395-78D3-1789-41DA-2DE53B047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0184" y="572887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31" name="Text Box 1035">
            <a:extLst>
              <a:ext uri="{FF2B5EF4-FFF2-40B4-BE49-F238E27FC236}">
                <a16:creationId xmlns:a16="http://schemas.microsoft.com/office/drawing/2014/main" id="{F82AE650-36AE-732C-5486-8FEA6267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021" y="4798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32" name="Text Box 1036">
            <a:extLst>
              <a:ext uri="{FF2B5EF4-FFF2-40B4-BE49-F238E27FC236}">
                <a16:creationId xmlns:a16="http://schemas.microsoft.com/office/drawing/2014/main" id="{6E350FC5-ADDF-E673-6D2C-241BF5F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33" name="Text Box 1037 1">
            <a:extLst>
              <a:ext uri="{FF2B5EF4-FFF2-40B4-BE49-F238E27FC236}">
                <a16:creationId xmlns:a16="http://schemas.microsoft.com/office/drawing/2014/main" id="{04167F38-CDD0-00D0-C980-51B2B94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96" y="45223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1" name="Text Box 1038 1">
            <a:extLst>
              <a:ext uri="{FF2B5EF4-FFF2-40B4-BE49-F238E27FC236}">
                <a16:creationId xmlns:a16="http://schemas.microsoft.com/office/drawing/2014/main" id="{7264BEAA-9260-7AB5-F50F-3553E66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646" y="41032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03" name="Text Box 1039">
            <a:extLst>
              <a:ext uri="{FF2B5EF4-FFF2-40B4-BE49-F238E27FC236}">
                <a16:creationId xmlns:a16="http://schemas.microsoft.com/office/drawing/2014/main" id="{FE1DAB8F-B588-B878-F8EE-80913E2D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71" y="465255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04" name="Text Box 1040 1">
            <a:extLst>
              <a:ext uri="{FF2B5EF4-FFF2-40B4-BE49-F238E27FC236}">
                <a16:creationId xmlns:a16="http://schemas.microsoft.com/office/drawing/2014/main" id="{FFFDA394-F657-6747-A189-043312B6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46" y="43160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06" name="Text Box 1041">
            <a:extLst>
              <a:ext uri="{FF2B5EF4-FFF2-40B4-BE49-F238E27FC236}">
                <a16:creationId xmlns:a16="http://schemas.microsoft.com/office/drawing/2014/main" id="{606F9F42-B807-EFC1-26CC-3EDC058F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6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7" name="Text Box 1042">
            <a:extLst>
              <a:ext uri="{FF2B5EF4-FFF2-40B4-BE49-F238E27FC236}">
                <a16:creationId xmlns:a16="http://schemas.microsoft.com/office/drawing/2014/main" id="{53373A33-EA0A-6024-131D-90A3FAF7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96" y="5306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8" name="Text Box 1043">
            <a:extLst>
              <a:ext uri="{FF2B5EF4-FFF2-40B4-BE49-F238E27FC236}">
                <a16:creationId xmlns:a16="http://schemas.microsoft.com/office/drawing/2014/main" id="{EBFC26F2-3877-B6E5-0046-46594D71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46" y="541614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9" name="Text Box 1044">
            <a:extLst>
              <a:ext uri="{FF2B5EF4-FFF2-40B4-BE49-F238E27FC236}">
                <a16:creationId xmlns:a16="http://schemas.microsoft.com/office/drawing/2014/main" id="{F98BD3ED-3856-206D-BAC1-DA681D2F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96" y="586381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0" name="AutoShape 1045 1">
            <a:extLst>
              <a:ext uri="{FF2B5EF4-FFF2-40B4-BE49-F238E27FC236}">
                <a16:creationId xmlns:a16="http://schemas.microsoft.com/office/drawing/2014/main" id="{7F2895AD-237E-395D-6E70-675112781765}"/>
              </a:ext>
            </a:extLst>
          </p:cNvPr>
          <p:cNvCxnSpPr>
            <a:cxnSpLocks noChangeShapeType="1"/>
            <a:stCxn id="22" idx="7"/>
            <a:endCxn id="27" idx="3"/>
          </p:cNvCxnSpPr>
          <p:nvPr/>
        </p:nvCxnSpPr>
        <p:spPr bwMode="auto">
          <a:xfrm flipV="1">
            <a:off x="1108134" y="440966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AutoShape 1046">
            <a:extLst>
              <a:ext uri="{FF2B5EF4-FFF2-40B4-BE49-F238E27FC236}">
                <a16:creationId xmlns:a16="http://schemas.microsoft.com/office/drawing/2014/main" id="{F0C2E519-7648-A5DF-21FF-C2B466D85753}"/>
              </a:ext>
            </a:extLst>
          </p:cNvPr>
          <p:cNvCxnSpPr>
            <a:cxnSpLocks noChangeShapeType="1"/>
            <a:stCxn id="22" idx="5"/>
            <a:endCxn id="28" idx="1"/>
          </p:cNvCxnSpPr>
          <p:nvPr/>
        </p:nvCxnSpPr>
        <p:spPr bwMode="auto">
          <a:xfrm>
            <a:off x="1108134" y="515261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AutoShape 1047 1">
            <a:extLst>
              <a:ext uri="{FF2B5EF4-FFF2-40B4-BE49-F238E27FC236}">
                <a16:creationId xmlns:a16="http://schemas.microsoft.com/office/drawing/2014/main" id="{C0A090AD-9E39-1093-6F66-9D555C67441A}"/>
              </a:ext>
            </a:extLst>
          </p:cNvPr>
          <p:cNvCxnSpPr>
            <a:cxnSpLocks noChangeShapeType="1"/>
            <a:stCxn id="27" idx="5"/>
            <a:endCxn id="2" idx="1"/>
          </p:cNvCxnSpPr>
          <p:nvPr/>
        </p:nvCxnSpPr>
        <p:spPr bwMode="auto">
          <a:xfrm>
            <a:off x="2211446" y="440966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AutoShape 1048 1">
            <a:extLst>
              <a:ext uri="{FF2B5EF4-FFF2-40B4-BE49-F238E27FC236}">
                <a16:creationId xmlns:a16="http://schemas.microsoft.com/office/drawing/2014/main" id="{AA707FFB-E9E4-274B-1486-469013F761ED}"/>
              </a:ext>
            </a:extLst>
          </p:cNvPr>
          <p:cNvCxnSpPr>
            <a:cxnSpLocks noChangeShapeType="1"/>
            <a:stCxn id="27" idx="6"/>
            <a:endCxn id="29" idx="1"/>
          </p:cNvCxnSpPr>
          <p:nvPr/>
        </p:nvCxnSpPr>
        <p:spPr bwMode="auto">
          <a:xfrm>
            <a:off x="2273359" y="426996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AutoShape 1049">
            <a:extLst>
              <a:ext uri="{FF2B5EF4-FFF2-40B4-BE49-F238E27FC236}">
                <a16:creationId xmlns:a16="http://schemas.microsoft.com/office/drawing/2014/main" id="{79980F0F-ED25-6237-8EF8-251CC493AE34}"/>
              </a:ext>
            </a:extLst>
          </p:cNvPr>
          <p:cNvCxnSpPr>
            <a:cxnSpLocks noChangeShapeType="1"/>
            <a:stCxn id="2" idx="7"/>
            <a:endCxn id="29" idx="2"/>
          </p:cNvCxnSpPr>
          <p:nvPr/>
        </p:nvCxnSpPr>
        <p:spPr bwMode="auto">
          <a:xfrm flipV="1">
            <a:off x="2957842" y="480098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AutoShape 1050">
            <a:extLst>
              <a:ext uri="{FF2B5EF4-FFF2-40B4-BE49-F238E27FC236}">
                <a16:creationId xmlns:a16="http://schemas.microsoft.com/office/drawing/2014/main" id="{179F4C0B-A15A-C59D-33C1-CF8344DB9832}"/>
              </a:ext>
            </a:extLst>
          </p:cNvPr>
          <p:cNvCxnSpPr>
            <a:cxnSpLocks noChangeShapeType="1"/>
            <a:stCxn id="2" idx="5"/>
            <a:endCxn id="30" idx="1"/>
          </p:cNvCxnSpPr>
          <p:nvPr/>
        </p:nvCxnSpPr>
        <p:spPr bwMode="auto">
          <a:xfrm>
            <a:off x="2957842" y="535926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1051">
            <a:extLst>
              <a:ext uri="{FF2B5EF4-FFF2-40B4-BE49-F238E27FC236}">
                <a16:creationId xmlns:a16="http://schemas.microsoft.com/office/drawing/2014/main" id="{9F66BD4E-3301-534D-F215-CBF8C42188A7}"/>
              </a:ext>
            </a:extLst>
          </p:cNvPr>
          <p:cNvCxnSpPr>
            <a:cxnSpLocks noChangeShapeType="1"/>
            <a:stCxn id="30" idx="0"/>
            <a:endCxn id="29" idx="3"/>
          </p:cNvCxnSpPr>
          <p:nvPr/>
        </p:nvCxnSpPr>
        <p:spPr bwMode="auto">
          <a:xfrm flipV="1">
            <a:off x="3723540" y="493063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AutoShape 1052">
            <a:extLst>
              <a:ext uri="{FF2B5EF4-FFF2-40B4-BE49-F238E27FC236}">
                <a16:creationId xmlns:a16="http://schemas.microsoft.com/office/drawing/2014/main" id="{D4D3E748-4DA9-1E30-FE3D-841D90C22E3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 flipV="1">
            <a:off x="2097146" y="591144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AutoShape 1053">
            <a:extLst>
              <a:ext uri="{FF2B5EF4-FFF2-40B4-BE49-F238E27FC236}">
                <a16:creationId xmlns:a16="http://schemas.microsoft.com/office/drawing/2014/main" id="{667F3BB7-8CF7-D9D0-BA77-08FCC406CCBA}"/>
              </a:ext>
            </a:extLst>
          </p:cNvPr>
          <p:cNvCxnSpPr>
            <a:cxnSpLocks noChangeShapeType="1"/>
            <a:stCxn id="28" idx="7"/>
            <a:endCxn id="2" idx="3"/>
          </p:cNvCxnSpPr>
          <p:nvPr/>
        </p:nvCxnSpPr>
        <p:spPr bwMode="auto">
          <a:xfrm flipV="1">
            <a:off x="2035505" y="535926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AutoShape 1054">
            <a:extLst>
              <a:ext uri="{FF2B5EF4-FFF2-40B4-BE49-F238E27FC236}">
                <a16:creationId xmlns:a16="http://schemas.microsoft.com/office/drawing/2014/main" id="{EAF31F89-20E1-D462-4B2E-9EEED3213E7D}"/>
              </a:ext>
            </a:extLst>
          </p:cNvPr>
          <p:cNvCxnSpPr>
            <a:cxnSpLocks noChangeShapeType="1"/>
            <a:stCxn id="22" idx="6"/>
            <a:endCxn id="2" idx="2"/>
          </p:cNvCxnSpPr>
          <p:nvPr/>
        </p:nvCxnSpPr>
        <p:spPr bwMode="auto">
          <a:xfrm>
            <a:off x="1179571" y="500339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1" name="Picture 120" descr="\documentclass{article}&#10;\usepackage{amsmath}&#10;\pagestyle{empty}&#10;\usepackage{amsfonts}&#10;\begin{document}&#10;&#10;$f:E\to \mathbb{N}$&#10;&#10;&#10;\end{document}" title="IguanaTex Bitmap Display">
            <a:extLst>
              <a:ext uri="{FF2B5EF4-FFF2-40B4-BE49-F238E27FC236}">
                <a16:creationId xmlns:a16="http://schemas.microsoft.com/office/drawing/2014/main" id="{003ABF8E-3619-4C8D-89AD-26A440E287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27813" y="1247920"/>
            <a:ext cx="1347657" cy="276114"/>
          </a:xfrm>
          <a:prstGeom prst="rect">
            <a:avLst/>
          </a:prstGeom>
        </p:spPr>
      </p:pic>
      <p:pic>
        <p:nvPicPr>
          <p:cNvPr id="123" name="Picture 122" descr="\documentclass{article}&#10;\usepackage{amsmath}&#10;\pagestyle{empty}&#10;\usepackage{xcolor}&#10;\begin{document}&#10;&#10;\textbf{$0 \leq f(e) \leq c(e)$} \;\;\textcolor{red}{Capacity constraint}&#10;&#10;&#10;\end{document}" title="IguanaTex Bitmap Display">
            <a:extLst>
              <a:ext uri="{FF2B5EF4-FFF2-40B4-BE49-F238E27FC236}">
                <a16:creationId xmlns:a16="http://schemas.microsoft.com/office/drawing/2014/main" id="{9685C080-AD37-1EF5-AE0F-5C32897FF9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37350" y="2141385"/>
            <a:ext cx="4880457" cy="305371"/>
          </a:xfrm>
          <a:prstGeom prst="rect">
            <a:avLst/>
          </a:prstGeom>
        </p:spPr>
      </p:pic>
      <p:pic>
        <p:nvPicPr>
          <p:cNvPr id="133" name="Picture 132" descr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 title="IguanaTex Bitmap Display">
            <a:extLst>
              <a:ext uri="{FF2B5EF4-FFF2-40B4-BE49-F238E27FC236}">
                <a16:creationId xmlns:a16="http://schemas.microsoft.com/office/drawing/2014/main" id="{6E055B07-7F39-8B6D-A6B3-C7444F8C9B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9801" y="2624239"/>
            <a:ext cx="8310857" cy="373028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pagestyle{empty}&#10;\usepackage{xcolor}&#10;\begin{document}&#10;&#10;for all $u \neq s,t$&#10;&#10;&#10;\end{document}" title="IguanaTex Bitmap Display">
            <a:extLst>
              <a:ext uri="{FF2B5EF4-FFF2-40B4-BE49-F238E27FC236}">
                <a16:creationId xmlns:a16="http://schemas.microsoft.com/office/drawing/2014/main" id="{13395084-DB31-156D-A24A-10CF230FC2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917936" y="3007577"/>
            <a:ext cx="1249416" cy="193080"/>
          </a:xfrm>
          <a:prstGeom prst="rect">
            <a:avLst/>
          </a:prstGeom>
        </p:spPr>
      </p:pic>
      <p:sp>
        <p:nvSpPr>
          <p:cNvPr id="136" name="Oval 1031 2">
            <a:extLst>
              <a:ext uri="{FF2B5EF4-FFF2-40B4-BE49-F238E27FC236}">
                <a16:creationId xmlns:a16="http://schemas.microsoft.com/office/drawing/2014/main" id="{B0ECB764-36EA-2CF1-3473-7F5CDDF58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7791" y="3988090"/>
            <a:ext cx="649286" cy="6492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v</a:t>
            </a:r>
          </a:p>
        </p:txBody>
      </p:sp>
      <p:cxnSp>
        <p:nvCxnSpPr>
          <p:cNvPr id="137" name="AutoShape 1048 2">
            <a:extLst>
              <a:ext uri="{FF2B5EF4-FFF2-40B4-BE49-F238E27FC236}">
                <a16:creationId xmlns:a16="http://schemas.microsoft.com/office/drawing/2014/main" id="{3776270C-52A5-0D61-E257-B51EEDAB50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6093" y="4349882"/>
            <a:ext cx="1766887" cy="3810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" name="Text Box 1038 2">
            <a:extLst>
              <a:ext uri="{FF2B5EF4-FFF2-40B4-BE49-F238E27FC236}">
                <a16:creationId xmlns:a16="http://schemas.microsoft.com/office/drawing/2014/main" id="{3FEE3262-DB7C-B448-C013-9030CDA0E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700" y="41035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39" name="Text Box 1040 2">
            <a:extLst>
              <a:ext uri="{FF2B5EF4-FFF2-40B4-BE49-F238E27FC236}">
                <a16:creationId xmlns:a16="http://schemas.microsoft.com/office/drawing/2014/main" id="{7F3C69AB-C6A5-5BB4-23F1-D13D72C7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688" y="41030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cxnSp>
        <p:nvCxnSpPr>
          <p:cNvPr id="140" name="AutoShape 1045 2">
            <a:extLst>
              <a:ext uri="{FF2B5EF4-FFF2-40B4-BE49-F238E27FC236}">
                <a16:creationId xmlns:a16="http://schemas.microsoft.com/office/drawing/2014/main" id="{991C568C-B595-205F-3DCB-0CC772A78049}"/>
              </a:ext>
            </a:extLst>
          </p:cNvPr>
          <p:cNvCxnSpPr>
            <a:cxnSpLocks noChangeShapeType="1"/>
            <a:endCxn id="136" idx="2"/>
          </p:cNvCxnSpPr>
          <p:nvPr/>
        </p:nvCxnSpPr>
        <p:spPr bwMode="auto">
          <a:xfrm flipV="1">
            <a:off x="5112834" y="4312734"/>
            <a:ext cx="1274957" cy="41840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" name="Text Box 1037 2">
            <a:extLst>
              <a:ext uri="{FF2B5EF4-FFF2-40B4-BE49-F238E27FC236}">
                <a16:creationId xmlns:a16="http://schemas.microsoft.com/office/drawing/2014/main" id="{205BB2C2-DFE0-1CCD-2896-ADFCEFAB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596" y="476210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cxnSp>
        <p:nvCxnSpPr>
          <p:cNvPr id="144" name="AutoShape 1047 2">
            <a:extLst>
              <a:ext uri="{FF2B5EF4-FFF2-40B4-BE49-F238E27FC236}">
                <a16:creationId xmlns:a16="http://schemas.microsoft.com/office/drawing/2014/main" id="{00D90958-53EF-D16F-A831-EE7098D1BE07}"/>
              </a:ext>
            </a:extLst>
          </p:cNvPr>
          <p:cNvCxnSpPr>
            <a:cxnSpLocks noChangeShapeType="1"/>
            <a:stCxn id="136" idx="4"/>
          </p:cNvCxnSpPr>
          <p:nvPr/>
        </p:nvCxnSpPr>
        <p:spPr bwMode="auto">
          <a:xfrm>
            <a:off x="6712434" y="4637378"/>
            <a:ext cx="618332" cy="85814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9" name="Picture 148" descr="\documentclass{article}&#10;\usepackage{amsmath}&#10;\pagestyle{empty}&#10;\usepackage{xcolor}&#10;\begin{document}&#10;&#10;$1+1=2$&#10;&#10;\end{document}" title="IguanaTex Bitmap Display">
            <a:extLst>
              <a:ext uri="{FF2B5EF4-FFF2-40B4-BE49-F238E27FC236}">
                <a16:creationId xmlns:a16="http://schemas.microsoft.com/office/drawing/2014/main" id="{4FB2E8D6-093B-37CB-74BA-892A8BC64EF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33483" y="5726858"/>
            <a:ext cx="1899179" cy="3617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EC4A0A9-CE9F-7518-1544-AB8A0169F965}"/>
                  </a:ext>
                </a:extLst>
              </p14:cNvPr>
              <p14:cNvContentPartPr/>
              <p14:nvPr/>
            </p14:nvContentPartPr>
            <p14:xfrm>
              <a:off x="5736839" y="4507058"/>
              <a:ext cx="2081880" cy="11502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EC4A0A9-CE9F-7518-1544-AB8A0169F9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9199" y="4489058"/>
                <a:ext cx="2117520" cy="11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D5472C8-998D-3238-E5E2-470DCF80EDE3}"/>
                  </a:ext>
                </a:extLst>
              </p14:cNvPr>
              <p14:cNvContentPartPr/>
              <p14:nvPr/>
            </p14:nvContentPartPr>
            <p14:xfrm>
              <a:off x="6133559" y="5029778"/>
              <a:ext cx="781920" cy="6105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D5472C8-998D-3238-E5E2-470DCF80EDE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15919" y="5012138"/>
                <a:ext cx="8175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A0B0CDA-C82F-0624-166A-2470AAEB7E2D}"/>
                  </a:ext>
                </a:extLst>
              </p14:cNvPr>
              <p14:cNvContentPartPr/>
              <p14:nvPr/>
            </p14:nvContentPartPr>
            <p14:xfrm>
              <a:off x="7011959" y="4599578"/>
              <a:ext cx="766800" cy="1102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A0B0CDA-C82F-0624-166A-2470AAEB7E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94319" y="4581938"/>
                <a:ext cx="802440" cy="11383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\documentclass{article}&#10;\usepackage{amsmath}&#10;\pagestyle{empty}&#10;\usepackage{xcolor}&#10;\begin{document}&#10;&#10;\textcolor{red}{Conservation rule}: &#10;&#10;\end{document}" title="IguanaTex Bitmap Display">
            <a:extLst>
              <a:ext uri="{FF2B5EF4-FFF2-40B4-BE49-F238E27FC236}">
                <a16:creationId xmlns:a16="http://schemas.microsoft.com/office/drawing/2014/main" id="{B3A1DD60-F387-6903-E4A4-851FCD457BA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498334" y="3566277"/>
            <a:ext cx="2438946" cy="2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09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AF20BAFC-5A5D-3E8C-39F8-DB576212FD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1" name="Picture 50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46B7E6C7-A16B-DEBE-F2F8-D15ED2400B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E43CB8-1C11-686D-29FE-47CA37971BC1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3837398" y="5283223"/>
            <a:ext cx="2021012" cy="47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A21C00-7887-E4E9-EC61-66459E4ACC46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3837398" y="5464627"/>
            <a:ext cx="2062828" cy="294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5B3710-C768-08C7-CB89-6D0C38E3104C}"/>
              </a:ext>
            </a:extLst>
          </p:cNvPr>
          <p:cNvCxnSpPr>
            <a:cxnSpLocks/>
            <a:stCxn id="10" idx="5"/>
            <a:endCxn id="23" idx="2"/>
          </p:cNvCxnSpPr>
          <p:nvPr/>
        </p:nvCxnSpPr>
        <p:spPr>
          <a:xfrm flipV="1">
            <a:off x="3710948" y="5745665"/>
            <a:ext cx="2147462" cy="120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DD8209-2EB8-4EDA-5594-42486FF9A8FB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3710948" y="5390986"/>
            <a:ext cx="2189278" cy="623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1E1E39-7DFB-3EB7-BCC6-E6DBF05C405C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3837398" y="6148867"/>
            <a:ext cx="2021012" cy="45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1BFD4-64D0-E485-9263-D6C149AAEEDF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3710948" y="5873474"/>
            <a:ext cx="2147462" cy="212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\documentclass{article}&#10;\usepackage{amsmath}&#10;\pagestyle{empty}&#10;\usepackage{xcolor}&#10;\begin{document}&#10;&#10;\textcolor{red}{$6$}&#10;&#10;\end{document}" title="IguanaTex Bitmap Display">
            <a:extLst>
              <a:ext uri="{FF2B5EF4-FFF2-40B4-BE49-F238E27FC236}">
                <a16:creationId xmlns:a16="http://schemas.microsoft.com/office/drawing/2014/main" id="{F2A8C677-3F2D-8DA9-1E94-8CCCFC169C5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2584658" y="5212156"/>
            <a:ext cx="97965" cy="159543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019DE195-6CD8-C06B-41F1-66F971614E9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660785" y="5533767"/>
            <a:ext cx="78372" cy="153945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usepackage{xcolor}&#10;\begin{document}&#10;&#10;\textcolor{red}{$k = $} Oakland. &#10;&#10;\end{document}" title="IguanaTex Bitmap Display">
            <a:extLst>
              <a:ext uri="{FF2B5EF4-FFF2-40B4-BE49-F238E27FC236}">
                <a16:creationId xmlns:a16="http://schemas.microsoft.com/office/drawing/2014/main" id="{35DBDB6A-B9D1-DCE8-8456-CAB9E003A23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38442" y="5163727"/>
            <a:ext cx="1361729" cy="171993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\textcolor{red}{$W = 81$}. &#10;&#10;\end{document}" title="IguanaTex Bitmap Display">
            <a:extLst>
              <a:ext uri="{FF2B5EF4-FFF2-40B4-BE49-F238E27FC236}">
                <a16:creationId xmlns:a16="http://schemas.microsoft.com/office/drawing/2014/main" id="{BD75D6A2-D883-8111-55D4-546B836A997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27441" y="5547978"/>
            <a:ext cx="838643" cy="166307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4D0391DA-499A-96F8-DE39-BCA3345B863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672931" y="5844426"/>
            <a:ext cx="78372" cy="153945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B58B9098-0FA6-C0E7-6F63-4FEDF649446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749939" y="5107942"/>
            <a:ext cx="207126" cy="10496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2C1B1F62-3329-2A56-CFF1-00BE9A5760FC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765249" y="6286412"/>
            <a:ext cx="207126" cy="104963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C9575740-0B9D-4C42-7D01-8F197B0DB3CE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3986520" y="5604862"/>
            <a:ext cx="207126" cy="104963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222B0996-AE92-FEF4-8AE1-26FB7574B1B5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287001" y="5388943"/>
            <a:ext cx="207126" cy="104963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4CBAF790-6E02-05FA-5AE8-99DC440F1E92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5236261" y="5597836"/>
            <a:ext cx="207126" cy="104963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E98C8078-5F46-F2A3-A962-8261C67EB059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422675" y="5881425"/>
            <a:ext cx="207126" cy="104963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$0$}&#10;&#10;\end{document}" title="IguanaTex Bitmap Display">
            <a:extLst>
              <a:ext uri="{FF2B5EF4-FFF2-40B4-BE49-F238E27FC236}">
                <a16:creationId xmlns:a16="http://schemas.microsoft.com/office/drawing/2014/main" id="{9C8CC6AD-1322-1EF3-1501-8BF16670904A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6755712" y="5250812"/>
            <a:ext cx="99364" cy="159543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usepackage{xcolor}&#10;\begin{document}&#10;&#10;\textcolor{red}{$7$}&#10;&#10;\end{document}" title="IguanaTex Bitmap Display">
            <a:extLst>
              <a:ext uri="{FF2B5EF4-FFF2-40B4-BE49-F238E27FC236}">
                <a16:creationId xmlns:a16="http://schemas.microsoft.com/office/drawing/2014/main" id="{BFB7BC67-C565-D220-D640-53E764FA05CC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6594841" y="5538460"/>
            <a:ext cx="100764" cy="163742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\textcolor{red}{$5$}&#10;&#10;\end{document}" title="IguanaTex Bitmap Display">
            <a:extLst>
              <a:ext uri="{FF2B5EF4-FFF2-40B4-BE49-F238E27FC236}">
                <a16:creationId xmlns:a16="http://schemas.microsoft.com/office/drawing/2014/main" id="{BBD80885-DDB6-7C07-D3C1-E7CCF331F781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6494077" y="5862295"/>
            <a:ext cx="93766" cy="1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24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AF20BAFC-5A5D-3E8C-39F8-DB576212FD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1" name="Picture 50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46B7E6C7-A16B-DEBE-F2F8-D15ED2400B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E43CB8-1C11-686D-29FE-47CA37971BC1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3837398" y="5283223"/>
            <a:ext cx="2021012" cy="47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A21C00-7887-E4E9-EC61-66459E4ACC46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3837398" y="5464627"/>
            <a:ext cx="2062828" cy="294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5B3710-C768-08C7-CB89-6D0C38E3104C}"/>
              </a:ext>
            </a:extLst>
          </p:cNvPr>
          <p:cNvCxnSpPr>
            <a:cxnSpLocks/>
            <a:stCxn id="10" idx="5"/>
            <a:endCxn id="23" idx="2"/>
          </p:cNvCxnSpPr>
          <p:nvPr/>
        </p:nvCxnSpPr>
        <p:spPr>
          <a:xfrm flipV="1">
            <a:off x="3710948" y="5745665"/>
            <a:ext cx="2147462" cy="120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DD8209-2EB8-4EDA-5594-42486FF9A8FB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3710948" y="5390986"/>
            <a:ext cx="2189278" cy="623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1E1E39-7DFB-3EB7-BCC6-E6DBF05C405C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3837398" y="6148867"/>
            <a:ext cx="2021012" cy="45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1BFD4-64D0-E485-9263-D6C149AAEEDF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3710948" y="5873474"/>
            <a:ext cx="2147462" cy="212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\documentclass{article}&#10;\usepackage{amsmath}&#10;\pagestyle{empty}&#10;\usepackage{xcolor}&#10;\begin{document}&#10;&#10;\textcolor{red}{$6$}&#10;&#10;\end{document}" title="IguanaTex Bitmap Display">
            <a:extLst>
              <a:ext uri="{FF2B5EF4-FFF2-40B4-BE49-F238E27FC236}">
                <a16:creationId xmlns:a16="http://schemas.microsoft.com/office/drawing/2014/main" id="{F2A8C677-3F2D-8DA9-1E94-8CCCFC169C5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2584658" y="5212156"/>
            <a:ext cx="97965" cy="159543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019DE195-6CD8-C06B-41F1-66F971614E9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660785" y="5533767"/>
            <a:ext cx="78372" cy="153945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usepackage{xcolor}&#10;\begin{document}&#10;&#10;\textcolor{red}{$k = $} Oakland. &#10;&#10;\end{document}" title="IguanaTex Bitmap Display">
            <a:extLst>
              <a:ext uri="{FF2B5EF4-FFF2-40B4-BE49-F238E27FC236}">
                <a16:creationId xmlns:a16="http://schemas.microsoft.com/office/drawing/2014/main" id="{35DBDB6A-B9D1-DCE8-8456-CAB9E003A23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38442" y="5163727"/>
            <a:ext cx="1361729" cy="171993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\textcolor{red}{$W = 81$}. &#10;&#10;\end{document}" title="IguanaTex Bitmap Display">
            <a:extLst>
              <a:ext uri="{FF2B5EF4-FFF2-40B4-BE49-F238E27FC236}">
                <a16:creationId xmlns:a16="http://schemas.microsoft.com/office/drawing/2014/main" id="{BD75D6A2-D883-8111-55D4-546B836A997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27441" y="5547978"/>
            <a:ext cx="838643" cy="166307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4D0391DA-499A-96F8-DE39-BCA3345B863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672931" y="5844426"/>
            <a:ext cx="78372" cy="153945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B58B9098-0FA6-C0E7-6F63-4FEDF649446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749939" y="5107942"/>
            <a:ext cx="207126" cy="10496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2C1B1F62-3329-2A56-CFF1-00BE9A5760FC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765249" y="6286412"/>
            <a:ext cx="207126" cy="104963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C9575740-0B9D-4C42-7D01-8F197B0DB3CE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3986520" y="5604862"/>
            <a:ext cx="207126" cy="104963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222B0996-AE92-FEF4-8AE1-26FB7574B1B5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287001" y="5388943"/>
            <a:ext cx="207126" cy="104963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4CBAF790-6E02-05FA-5AE8-99DC440F1E92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5236261" y="5597836"/>
            <a:ext cx="207126" cy="104963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E98C8078-5F46-F2A3-A962-8261C67EB059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422675" y="5881425"/>
            <a:ext cx="207126" cy="104963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$0$}&#10;&#10;\end{document}" title="IguanaTex Bitmap Display">
            <a:extLst>
              <a:ext uri="{FF2B5EF4-FFF2-40B4-BE49-F238E27FC236}">
                <a16:creationId xmlns:a16="http://schemas.microsoft.com/office/drawing/2014/main" id="{9C8CC6AD-1322-1EF3-1501-8BF16670904A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6755712" y="5250812"/>
            <a:ext cx="99364" cy="159543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usepackage{xcolor}&#10;\begin{document}&#10;&#10;\textcolor{red}{$7$}&#10;&#10;\end{document}" title="IguanaTex Bitmap Display">
            <a:extLst>
              <a:ext uri="{FF2B5EF4-FFF2-40B4-BE49-F238E27FC236}">
                <a16:creationId xmlns:a16="http://schemas.microsoft.com/office/drawing/2014/main" id="{BFB7BC67-C565-D220-D640-53E764FA05CC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6594841" y="5538460"/>
            <a:ext cx="100764" cy="163742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\textcolor{red}{$5$}&#10;&#10;\end{document}" title="IguanaTex Bitmap Display">
            <a:extLst>
              <a:ext uri="{FF2B5EF4-FFF2-40B4-BE49-F238E27FC236}">
                <a16:creationId xmlns:a16="http://schemas.microsoft.com/office/drawing/2014/main" id="{BBD80885-DDB6-7C07-D3C1-E7CCF331F781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6494077" y="5862295"/>
            <a:ext cx="93766" cy="1609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361BCD-43C9-3A06-0307-F9D70D4A0346}"/>
              </a:ext>
            </a:extLst>
          </p:cNvPr>
          <p:cNvSpPr txBox="1"/>
          <p:nvPr/>
        </p:nvSpPr>
        <p:spPr>
          <a:xfrm>
            <a:off x="4371650" y="3422659"/>
            <a:ext cx="452063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308FDD-9F88-65BC-AA90-46C1135278D5}"/>
                  </a:ext>
                </a:extLst>
              </p:cNvPr>
              <p:cNvSpPr txBox="1"/>
              <p:nvPr/>
            </p:nvSpPr>
            <p:spPr>
              <a:xfrm>
                <a:off x="4629801" y="3348286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For team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, capacity is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308FDD-9F88-65BC-AA90-46C113527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01" y="3348286"/>
                <a:ext cx="4633644" cy="461665"/>
              </a:xfrm>
              <a:prstGeom prst="rect">
                <a:avLst/>
              </a:prstGeom>
              <a:blipFill>
                <a:blip r:embed="rId49"/>
                <a:stretch>
                  <a:fillRect l="-19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370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534042" y="1434116"/>
                <a:ext cx="7771116" cy="142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Intuition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Suppose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wins all its games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wins in total). All possible flows show how the rest of the games will proceed. Need to check if all games can be played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without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any other team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exceeding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wins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2" y="1434116"/>
                <a:ext cx="7771116" cy="1421928"/>
              </a:xfrm>
              <a:prstGeom prst="rect">
                <a:avLst/>
              </a:prstGeom>
              <a:blipFill>
                <a:blip r:embed="rId9"/>
                <a:stretch>
                  <a:fillRect l="-1256" t="-5983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54;p13">
            <a:extLst>
              <a:ext uri="{FF2B5EF4-FFF2-40B4-BE49-F238E27FC236}">
                <a16:creationId xmlns:a16="http://schemas.microsoft.com/office/drawing/2014/main" id="{D22AFA81-123A-578D-FDB9-8D9A987B1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DD04BF-6DFA-5202-9FBE-E226DDF07BCC}"/>
                  </a:ext>
                </a:extLst>
              </p:cNvPr>
              <p:cNvSpPr txBox="1"/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𝐌𝐚𝐱𝐟𝐥𝐨𝐰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new graph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			</a:t>
                </a:r>
              </a:p>
              <a:p>
                <a:r>
                  <a:rPr lang="en-US" sz="2200" b="1" dirty="0">
                    <a:solidFill>
                      <a:schemeClr val="bg1"/>
                    </a:solidFill>
                  </a:rPr>
                  <a:t>Maximum Matching </a:t>
                </a:r>
                <a:r>
                  <a:rPr lang="en-US" sz="2200" dirty="0">
                    <a:solidFill>
                      <a:schemeClr val="bg1"/>
                    </a:solidFill>
                  </a:rPr>
                  <a:t>in old graph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DD04BF-6DFA-5202-9FBE-E226DDF0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blipFill>
                <a:blip r:embed="rId10"/>
                <a:stretch>
                  <a:fillRect l="-1711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234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534042" y="1434116"/>
                <a:ext cx="7771116" cy="142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Intuition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Suppose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wins all its games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wins in total). All possible flows show how the rest of the games will proceed. Need to check if all games can be played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without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any other team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exceeding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wins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2" y="1434116"/>
                <a:ext cx="7771116" cy="1421928"/>
              </a:xfrm>
              <a:prstGeom prst="rect">
                <a:avLst/>
              </a:prstGeom>
              <a:blipFill>
                <a:blip r:embed="rId9"/>
                <a:stretch>
                  <a:fillRect l="-1256" t="-5983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54;p13">
            <a:extLst>
              <a:ext uri="{FF2B5EF4-FFF2-40B4-BE49-F238E27FC236}">
                <a16:creationId xmlns:a16="http://schemas.microsoft.com/office/drawing/2014/main" id="{D22AFA81-123A-578D-FDB9-8D9A987B1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AC5AF3-910F-EE38-524C-B6A891583F79}"/>
              </a:ext>
            </a:extLst>
          </p:cNvPr>
          <p:cNvSpPr txBox="1"/>
          <p:nvPr/>
        </p:nvSpPr>
        <p:spPr>
          <a:xfrm>
            <a:off x="2747185" y="3930910"/>
            <a:ext cx="4280339" cy="12595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DD04BF-6DFA-5202-9FBE-E226DDF07BCC}"/>
                  </a:ext>
                </a:extLst>
              </p:cNvPr>
              <p:cNvSpPr txBox="1"/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𝐌𝐚𝐱𝐟𝐥𝐨𝐰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graph 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= # of remaining games (without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can finish first.			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DD04BF-6DFA-5202-9FBE-E226DDF0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blipFill>
                <a:blip r:embed="rId10"/>
                <a:stretch>
                  <a:fillRect l="-1711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308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1568275"/>
                <a:ext cx="8622816" cy="418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spcBef>
                    <a:spcPct val="50000"/>
                  </a:spcBef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(Practice)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 We use the term line of a matrix to mean either a row or a column. Given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matrix of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0</a:t>
                </a:r>
                <a:r>
                  <a:rPr lang="en-US" sz="2400" dirty="0">
                    <a:solidFill>
                      <a:srgbClr val="3A3A82"/>
                    </a:solidFill>
                  </a:rPr>
                  <a:t>’s and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3A3A82"/>
                    </a:solidFill>
                  </a:rPr>
                  <a:t>'s, your task is to find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smallest number of lines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such that every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3A3A82"/>
                    </a:solidFill>
                  </a:rPr>
                  <a:t> entry of the matrix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contained in one of the selected lines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76200" indent="0">
                  <a:spcBef>
                    <a:spcPct val="50000"/>
                  </a:spcBef>
                  <a:buNone/>
                </a:pPr>
                <a:r>
                  <a:rPr lang="en-US" altLang="en-US" sz="2400" dirty="0">
                    <a:solidFill>
                      <a:srgbClr val="3A3A82"/>
                    </a:solidFill>
                  </a:rPr>
                  <a:t>				</a:t>
                </a:r>
              </a:p>
              <a:p>
                <a:pPr marL="76200" indent="0">
                  <a:spcBef>
                    <a:spcPct val="50000"/>
                  </a:spcBef>
                  <a:buNone/>
                </a:pPr>
                <a:endParaRPr lang="en-US" altLang="en-US" sz="1800" dirty="0"/>
              </a:p>
              <a:p>
                <a:pPr marL="7620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1568275"/>
                <a:ext cx="8622816" cy="4185253"/>
              </a:xfrm>
              <a:prstGeom prst="rect">
                <a:avLst/>
              </a:prstGeom>
              <a:blipFill>
                <a:blip r:embed="rId4"/>
                <a:stretch>
                  <a:fillRect l="-21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0894551-36E7-C0FE-5D64-0FA5446C0D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0382" y="3723723"/>
            <a:ext cx="1238205" cy="27536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4152086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982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1568275"/>
                <a:ext cx="8622816" cy="418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spcBef>
                    <a:spcPct val="50000"/>
                  </a:spcBef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(Practice)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 We use the term line of a matrix to mean either a row or a column. Given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matrix of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0</a:t>
                </a:r>
                <a:r>
                  <a:rPr lang="en-US" sz="2400" dirty="0">
                    <a:solidFill>
                      <a:srgbClr val="3A3A82"/>
                    </a:solidFill>
                  </a:rPr>
                  <a:t>’s and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3A3A82"/>
                    </a:solidFill>
                  </a:rPr>
                  <a:t>'s, your task is to find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smallest number of lines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such that every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3A3A82"/>
                    </a:solidFill>
                  </a:rPr>
                  <a:t> entry of the matrix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contained in one of the selected lines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76200" indent="0">
                  <a:spcBef>
                    <a:spcPct val="50000"/>
                  </a:spcBef>
                  <a:buNone/>
                </a:pPr>
                <a:r>
                  <a:rPr lang="en-US" altLang="en-US" sz="2400" dirty="0">
                    <a:solidFill>
                      <a:srgbClr val="3A3A82"/>
                    </a:solidFill>
                  </a:rPr>
                  <a:t>				</a:t>
                </a:r>
              </a:p>
              <a:p>
                <a:pPr marL="76200" indent="0">
                  <a:spcBef>
                    <a:spcPct val="50000"/>
                  </a:spcBef>
                  <a:buNone/>
                </a:pPr>
                <a:endParaRPr lang="en-US" altLang="en-US" sz="1800" dirty="0"/>
              </a:p>
              <a:p>
                <a:pPr marL="7620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1568275"/>
                <a:ext cx="8622816" cy="4185253"/>
              </a:xfrm>
              <a:prstGeom prst="rect">
                <a:avLst/>
              </a:prstGeom>
              <a:blipFill>
                <a:blip r:embed="rId4"/>
                <a:stretch>
                  <a:fillRect l="-21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0894551-36E7-C0FE-5D64-0FA5446C0D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0382" y="3723723"/>
            <a:ext cx="1238205" cy="27536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4152086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8DBF30-B371-B9D9-CA9F-8885D2C310D5}"/>
              </a:ext>
            </a:extLst>
          </p:cNvPr>
          <p:cNvCxnSpPr>
            <a:cxnSpLocks/>
          </p:cNvCxnSpPr>
          <p:nvPr/>
        </p:nvCxnSpPr>
        <p:spPr>
          <a:xfrm>
            <a:off x="2774022" y="4335694"/>
            <a:ext cx="3678148" cy="3596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6F5E80-F8EF-3BC9-8A7D-0529F066335E}"/>
              </a:ext>
            </a:extLst>
          </p:cNvPr>
          <p:cNvCxnSpPr>
            <a:cxnSpLocks/>
          </p:cNvCxnSpPr>
          <p:nvPr/>
        </p:nvCxnSpPr>
        <p:spPr>
          <a:xfrm flipV="1">
            <a:off x="4150760" y="3943597"/>
            <a:ext cx="0" cy="195376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563D57-4F8C-02D5-F565-24262483A0D6}"/>
              </a:ext>
            </a:extLst>
          </p:cNvPr>
          <p:cNvCxnSpPr>
            <a:cxnSpLocks/>
          </p:cNvCxnSpPr>
          <p:nvPr/>
        </p:nvCxnSpPr>
        <p:spPr>
          <a:xfrm flipV="1">
            <a:off x="5063448" y="3943597"/>
            <a:ext cx="0" cy="195376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16B9DF-9ECA-9F7A-8244-27FEB6E43064}"/>
              </a:ext>
            </a:extLst>
          </p:cNvPr>
          <p:cNvSpPr txBox="1"/>
          <p:nvPr/>
        </p:nvSpPr>
        <p:spPr>
          <a:xfrm>
            <a:off x="2585865" y="5807014"/>
            <a:ext cx="4280338" cy="572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B5736-88F1-1E7B-C3D9-7A00EEB3FD19}"/>
              </a:ext>
            </a:extLst>
          </p:cNvPr>
          <p:cNvSpPr txBox="1"/>
          <p:nvPr/>
        </p:nvSpPr>
        <p:spPr>
          <a:xfrm>
            <a:off x="2639834" y="5865658"/>
            <a:ext cx="46336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Three lines. Can you do it with two?</a:t>
            </a:r>
          </a:p>
        </p:txBody>
      </p:sp>
    </p:spTree>
    <p:extLst>
      <p:ext uri="{BB962C8B-B14F-4D97-AF65-F5344CB8AC3E}">
        <p14:creationId xmlns:p14="http://schemas.microsoft.com/office/powerpoint/2010/main" val="348457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56827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 Create a bipartite graph.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6910"/>
              </p:ext>
            </p:extLst>
          </p:nvPr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56827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 Create a bipartite graph.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90386"/>
              </p:ext>
            </p:extLst>
          </p:nvPr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110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56827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 Create a bipartite graph.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59104"/>
              </p:ext>
            </p:extLst>
          </p:nvPr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5"/>
            <a:endCxn id="25" idx="2"/>
          </p:cNvCxnSpPr>
          <p:nvPr/>
        </p:nvCxnSpPr>
        <p:spPr>
          <a:xfrm>
            <a:off x="3011097" y="4445384"/>
            <a:ext cx="2908973" cy="1007014"/>
          </a:xfrm>
          <a:prstGeom prst="straightConnector1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0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56827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 Create a bipartite graph.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43471"/>
              </p:ext>
            </p:extLst>
          </p:nvPr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5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 </a:t>
            </a:r>
            <a:r>
              <a:rPr lang="en-US" dirty="0">
                <a:solidFill>
                  <a:srgbClr val="3A3A82"/>
                </a:solidFill>
              </a:rPr>
              <a:t>(Recap)</a:t>
            </a: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network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and capacities on the edges, compute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possible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flow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385"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24A47F-2E36-557A-0982-311700E1049C}"/>
              </a:ext>
            </a:extLst>
          </p:cNvPr>
          <p:cNvSpPr/>
          <p:nvPr/>
        </p:nvSpPr>
        <p:spPr>
          <a:xfrm>
            <a:off x="2450384" y="251452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29">
            <a:extLst>
              <a:ext uri="{FF2B5EF4-FFF2-40B4-BE49-F238E27FC236}">
                <a16:creationId xmlns:a16="http://schemas.microsoft.com/office/drawing/2014/main" id="{23F9B109-B140-D65A-5419-EE7975281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0961" y="362843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1030 1">
            <a:extLst>
              <a:ext uri="{FF2B5EF4-FFF2-40B4-BE49-F238E27FC236}">
                <a16:creationId xmlns:a16="http://schemas.microsoft.com/office/drawing/2014/main" id="{F47D1716-A6FF-DA0B-9FD7-E9E121D4F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11523" y="340300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1031 1">
            <a:extLst>
              <a:ext uri="{FF2B5EF4-FFF2-40B4-BE49-F238E27FC236}">
                <a16:creationId xmlns:a16="http://schemas.microsoft.com/office/drawing/2014/main" id="{6009777A-4D43-7124-D40F-60F924960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4836" y="266958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1032 1">
            <a:extLst>
              <a:ext uri="{FF2B5EF4-FFF2-40B4-BE49-F238E27FC236}">
                <a16:creationId xmlns:a16="http://schemas.microsoft.com/office/drawing/2014/main" id="{5AE03F48-EFFF-FA03-0F56-4E26E5164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8623" y="432217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2" name="Oval 1033">
            <a:extLst>
              <a:ext uri="{FF2B5EF4-FFF2-40B4-BE49-F238E27FC236}">
                <a16:creationId xmlns:a16="http://schemas.microsoft.com/office/drawing/2014/main" id="{09091222-F046-216E-1E00-E06E2515A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3986" y="319980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3" name="Oval 1034">
            <a:extLst>
              <a:ext uri="{FF2B5EF4-FFF2-40B4-BE49-F238E27FC236}">
                <a16:creationId xmlns:a16="http://schemas.microsoft.com/office/drawing/2014/main" id="{05EE8E2A-6013-E533-D1D2-1211E7507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6311" y="431105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6" name="Text Box 1035">
            <a:extLst>
              <a:ext uri="{FF2B5EF4-FFF2-40B4-BE49-F238E27FC236}">
                <a16:creationId xmlns:a16="http://schemas.microsoft.com/office/drawing/2014/main" id="{C3EF0662-0E21-CD03-5022-8E18E269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148" y="33807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E407649B-E38C-2A38-A1B8-F251ED0B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48" y="381417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8" name="Text Box 1037 1">
            <a:extLst>
              <a:ext uri="{FF2B5EF4-FFF2-40B4-BE49-F238E27FC236}">
                <a16:creationId xmlns:a16="http://schemas.microsoft.com/office/drawing/2014/main" id="{467C01B2-AFCF-A1EC-BFF6-2796490F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523" y="310455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9" name="Text Box 1038 1">
            <a:extLst>
              <a:ext uri="{FF2B5EF4-FFF2-40B4-BE49-F238E27FC236}">
                <a16:creationId xmlns:a16="http://schemas.microsoft.com/office/drawing/2014/main" id="{965104E8-9702-19B2-F59F-0C460B4B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73" y="268545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767B597B-BAD1-D42E-277A-173CF3D5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98" y="3234734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1" name="Text Box 1040 1">
            <a:extLst>
              <a:ext uri="{FF2B5EF4-FFF2-40B4-BE49-F238E27FC236}">
                <a16:creationId xmlns:a16="http://schemas.microsoft.com/office/drawing/2014/main" id="{21B6749C-ED55-8A76-154C-01A3EBD1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73" y="28981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FC1E905C-914C-9A11-B998-85D03BA4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748" y="381417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6B5EB527-120D-05D6-28EE-B9D4CE06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823" y="38887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4" name="Text Box 1043 1">
            <a:extLst>
              <a:ext uri="{FF2B5EF4-FFF2-40B4-BE49-F238E27FC236}">
                <a16:creationId xmlns:a16="http://schemas.microsoft.com/office/drawing/2014/main" id="{420CB221-7D7B-83CA-5972-C06D2460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73" y="399832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180F251D-3026-978D-2935-B6EC87C2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23" y="44459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6" name="AutoShape 1045 1">
            <a:extLst>
              <a:ext uri="{FF2B5EF4-FFF2-40B4-BE49-F238E27FC236}">
                <a16:creationId xmlns:a16="http://schemas.microsoft.com/office/drawing/2014/main" id="{1DBC8DFB-2668-7051-60E5-85DCF0D1FDC2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3024261" y="299184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1046 1">
            <a:extLst>
              <a:ext uri="{FF2B5EF4-FFF2-40B4-BE49-F238E27FC236}">
                <a16:creationId xmlns:a16="http://schemas.microsoft.com/office/drawing/2014/main" id="{5B4B8EA5-03CF-FFB9-EC9C-30A98B32E8CD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3024261" y="373479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047 1">
            <a:extLst>
              <a:ext uri="{FF2B5EF4-FFF2-40B4-BE49-F238E27FC236}">
                <a16:creationId xmlns:a16="http://schemas.microsoft.com/office/drawing/2014/main" id="{57CDFC17-8098-DFDE-152F-E7B15EBF848E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4127573" y="299184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8 1">
            <a:extLst>
              <a:ext uri="{FF2B5EF4-FFF2-40B4-BE49-F238E27FC236}">
                <a16:creationId xmlns:a16="http://schemas.microsoft.com/office/drawing/2014/main" id="{0EDF4E39-98AF-86A7-EFC3-EB03AFF6C481}"/>
              </a:ext>
            </a:extLst>
          </p:cNvPr>
          <p:cNvCxnSpPr>
            <a:cxnSpLocks noChangeShapeType="1"/>
            <a:stCxn id="9" idx="6"/>
            <a:endCxn id="12" idx="1"/>
          </p:cNvCxnSpPr>
          <p:nvPr/>
        </p:nvCxnSpPr>
        <p:spPr bwMode="auto">
          <a:xfrm>
            <a:off x="4189486" y="285214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9">
            <a:extLst>
              <a:ext uri="{FF2B5EF4-FFF2-40B4-BE49-F238E27FC236}">
                <a16:creationId xmlns:a16="http://schemas.microsoft.com/office/drawing/2014/main" id="{73BF4730-B477-9E53-44F6-C593CDD59C69}"/>
              </a:ext>
            </a:extLst>
          </p:cNvPr>
          <p:cNvCxnSpPr>
            <a:cxnSpLocks noChangeShapeType="1"/>
            <a:stCxn id="7" idx="7"/>
            <a:endCxn id="12" idx="2"/>
          </p:cNvCxnSpPr>
          <p:nvPr/>
        </p:nvCxnSpPr>
        <p:spPr bwMode="auto">
          <a:xfrm flipV="1">
            <a:off x="4873969" y="338316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50">
            <a:extLst>
              <a:ext uri="{FF2B5EF4-FFF2-40B4-BE49-F238E27FC236}">
                <a16:creationId xmlns:a16="http://schemas.microsoft.com/office/drawing/2014/main" id="{F3DCA92A-3B05-EA04-08B7-C65BD2EE4F2C}"/>
              </a:ext>
            </a:extLst>
          </p:cNvPr>
          <p:cNvCxnSpPr>
            <a:cxnSpLocks noChangeShapeType="1"/>
            <a:stCxn id="7" idx="5"/>
            <a:endCxn id="13" idx="1"/>
          </p:cNvCxnSpPr>
          <p:nvPr/>
        </p:nvCxnSpPr>
        <p:spPr bwMode="auto">
          <a:xfrm>
            <a:off x="4873969" y="394144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51">
            <a:extLst>
              <a:ext uri="{FF2B5EF4-FFF2-40B4-BE49-F238E27FC236}">
                <a16:creationId xmlns:a16="http://schemas.microsoft.com/office/drawing/2014/main" id="{DCC1E6AF-8C46-B02D-1028-673650ABF55D}"/>
              </a:ext>
            </a:extLst>
          </p:cNvPr>
          <p:cNvCxnSpPr>
            <a:cxnSpLocks noChangeShapeType="1"/>
            <a:stCxn id="13" idx="0"/>
            <a:endCxn id="12" idx="3"/>
          </p:cNvCxnSpPr>
          <p:nvPr/>
        </p:nvCxnSpPr>
        <p:spPr bwMode="auto">
          <a:xfrm flipV="1">
            <a:off x="5639667" y="351281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2">
            <a:extLst>
              <a:ext uri="{FF2B5EF4-FFF2-40B4-BE49-F238E27FC236}">
                <a16:creationId xmlns:a16="http://schemas.microsoft.com/office/drawing/2014/main" id="{5EB65A13-861B-1CB5-F257-7EDF75DED961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 flipV="1">
            <a:off x="4013273" y="449362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3">
            <a:extLst>
              <a:ext uri="{FF2B5EF4-FFF2-40B4-BE49-F238E27FC236}">
                <a16:creationId xmlns:a16="http://schemas.microsoft.com/office/drawing/2014/main" id="{5D1C583C-9EFE-51AF-DF07-94D29835C4D5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3951632" y="394144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4 1">
            <a:extLst>
              <a:ext uri="{FF2B5EF4-FFF2-40B4-BE49-F238E27FC236}">
                <a16:creationId xmlns:a16="http://schemas.microsoft.com/office/drawing/2014/main" id="{B56A8DB9-B023-14C2-5B51-4C08372671D6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3095698" y="358557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6" name="Picture 35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71B3B51-4533-204C-E27D-359757BCEA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1205" y="2174362"/>
            <a:ext cx="1238205" cy="2753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96C2FC-7952-6250-090D-4E21B309A3F0}"/>
              </a:ext>
            </a:extLst>
          </p:cNvPr>
          <p:cNvSpPr txBox="1"/>
          <p:nvPr/>
        </p:nvSpPr>
        <p:spPr>
          <a:xfrm>
            <a:off x="2595306" y="5362766"/>
            <a:ext cx="3953387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BED695-266C-682A-0669-CCB28D725332}"/>
                  </a:ext>
                </a:extLst>
              </p:cNvPr>
              <p:cNvSpPr txBox="1"/>
              <p:nvPr/>
            </p:nvSpPr>
            <p:spPr>
              <a:xfrm>
                <a:off x="2247980" y="5314814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     Find the $ to get maxflow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BED695-266C-682A-0669-CCB28D725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80" y="5314814"/>
                <a:ext cx="4633644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01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41954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 2</a:t>
            </a:r>
            <a:r>
              <a:rPr lang="en-US" sz="2400" dirty="0">
                <a:solidFill>
                  <a:srgbClr val="3A3A82"/>
                </a:solidFill>
              </a:rPr>
              <a:t>:  Choose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srgbClr val="3A3A82"/>
                </a:solidFill>
              </a:rPr>
              <a:t> number of </a:t>
            </a:r>
            <a:r>
              <a:rPr lang="en-US" sz="2400" dirty="0">
                <a:solidFill>
                  <a:srgbClr val="FF0000"/>
                </a:solidFill>
              </a:rPr>
              <a:t>vertices</a:t>
            </a:r>
            <a:r>
              <a:rPr lang="en-US" sz="2400" dirty="0">
                <a:solidFill>
                  <a:srgbClr val="3A3A82"/>
                </a:solidFill>
              </a:rPr>
              <a:t> to </a:t>
            </a:r>
            <a:r>
              <a:rPr lang="en-US" sz="2400" dirty="0">
                <a:solidFill>
                  <a:srgbClr val="FF0000"/>
                </a:solidFill>
              </a:rPr>
              <a:t>cover</a:t>
            </a:r>
            <a:r>
              <a:rPr lang="en-US" sz="2400" dirty="0">
                <a:solidFill>
                  <a:srgbClr val="3A3A8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rgbClr val="3A3A82"/>
                </a:solidFill>
              </a:rPr>
              <a:t> the </a:t>
            </a:r>
            <a:r>
              <a:rPr lang="en-US" sz="2400" dirty="0">
                <a:solidFill>
                  <a:srgbClr val="FF0000"/>
                </a:solidFill>
              </a:rPr>
              <a:t>edges</a:t>
            </a:r>
            <a:r>
              <a:rPr lang="en-US" sz="2400" dirty="0">
                <a:solidFill>
                  <a:srgbClr val="3A3A82"/>
                </a:solidFill>
              </a:rPr>
              <a:t> (minimum </a:t>
            </a:r>
            <a:r>
              <a:rPr lang="en-US" sz="2400" dirty="0">
                <a:solidFill>
                  <a:srgbClr val="FF0000"/>
                </a:solidFill>
              </a:rPr>
              <a:t>vertex cover</a:t>
            </a:r>
            <a:r>
              <a:rPr lang="en-US" sz="2400" dirty="0">
                <a:solidFill>
                  <a:srgbClr val="3A3A82"/>
                </a:solidFill>
              </a:rPr>
              <a:t>)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92950"/>
              </p:ext>
            </p:extLst>
          </p:nvPr>
        </p:nvGraphicFramePr>
        <p:xfrm>
          <a:off x="2779159" y="2539045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57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424439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 2</a:t>
            </a:r>
            <a:r>
              <a:rPr lang="en-US" sz="2400" dirty="0">
                <a:solidFill>
                  <a:srgbClr val="3A3A82"/>
                </a:solidFill>
              </a:rPr>
              <a:t>: Choose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srgbClr val="3A3A82"/>
                </a:solidFill>
              </a:rPr>
              <a:t> number of </a:t>
            </a:r>
            <a:r>
              <a:rPr lang="en-US" sz="2400" dirty="0">
                <a:solidFill>
                  <a:srgbClr val="FF0000"/>
                </a:solidFill>
              </a:rPr>
              <a:t>vertices</a:t>
            </a:r>
            <a:r>
              <a:rPr lang="en-US" sz="2400" dirty="0">
                <a:solidFill>
                  <a:srgbClr val="3A3A82"/>
                </a:solidFill>
              </a:rPr>
              <a:t> to </a:t>
            </a:r>
            <a:r>
              <a:rPr lang="en-US" sz="2400" dirty="0">
                <a:solidFill>
                  <a:srgbClr val="FF0000"/>
                </a:solidFill>
              </a:rPr>
              <a:t>cover</a:t>
            </a:r>
            <a:r>
              <a:rPr lang="en-US" sz="2400" dirty="0">
                <a:solidFill>
                  <a:srgbClr val="3A3A8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rgbClr val="3A3A82"/>
                </a:solidFill>
              </a:rPr>
              <a:t> the </a:t>
            </a:r>
            <a:r>
              <a:rPr lang="en-US" sz="2400" dirty="0">
                <a:solidFill>
                  <a:srgbClr val="FF0000"/>
                </a:solidFill>
              </a:rPr>
              <a:t>edges</a:t>
            </a:r>
            <a:r>
              <a:rPr lang="en-US" sz="2400" dirty="0">
                <a:solidFill>
                  <a:srgbClr val="3A3A82"/>
                </a:solidFill>
              </a:rPr>
              <a:t> (minimum </a:t>
            </a:r>
            <a:r>
              <a:rPr lang="en-US" sz="2400" dirty="0">
                <a:solidFill>
                  <a:srgbClr val="FF0000"/>
                </a:solidFill>
              </a:rPr>
              <a:t>vertex cover</a:t>
            </a:r>
            <a:r>
              <a:rPr lang="en-US" sz="2400" dirty="0">
                <a:solidFill>
                  <a:srgbClr val="3A3A82"/>
                </a:solidFill>
              </a:rPr>
              <a:t>) </a:t>
            </a:r>
            <a:r>
              <a:rPr lang="en-US" altLang="en-US" sz="2400" dirty="0">
                <a:solidFill>
                  <a:srgbClr val="3A3A82"/>
                </a:solidFill>
              </a:rPr>
              <a:t>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F9586A-6370-731A-1863-4A681AD37021}"/>
                  </a:ext>
                </a:extLst>
              </p14:cNvPr>
              <p14:cNvContentPartPr/>
              <p14:nvPr/>
            </p14:nvContentPartPr>
            <p14:xfrm>
              <a:off x="2716435" y="3944018"/>
              <a:ext cx="496080" cy="721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F9586A-6370-731A-1863-4A681AD370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8435" y="3926018"/>
                <a:ext cx="53172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9A6F7EA-1DA4-250C-81FE-FCF8C5B5D288}"/>
                  </a:ext>
                </a:extLst>
              </p14:cNvPr>
              <p14:cNvContentPartPr/>
              <p14:nvPr/>
            </p14:nvContentPartPr>
            <p14:xfrm>
              <a:off x="5824315" y="4678778"/>
              <a:ext cx="397440" cy="505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9A6F7EA-1DA4-250C-81FE-FCF8C5B5D2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06675" y="4661138"/>
                <a:ext cx="433080" cy="5410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46CCC92-E559-6A8C-6B06-F6348B267738}"/>
              </a:ext>
            </a:extLst>
          </p:cNvPr>
          <p:cNvSpPr txBox="1"/>
          <p:nvPr/>
        </p:nvSpPr>
        <p:spPr>
          <a:xfrm>
            <a:off x="610684" y="3259017"/>
            <a:ext cx="2052921" cy="572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FEC3AF-108B-6733-1C32-AB6B6226D77D}"/>
              </a:ext>
            </a:extLst>
          </p:cNvPr>
          <p:cNvSpPr txBox="1"/>
          <p:nvPr/>
        </p:nvSpPr>
        <p:spPr>
          <a:xfrm>
            <a:off x="610684" y="3317661"/>
            <a:ext cx="22223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Not Vertex Cover</a:t>
            </a:r>
          </a:p>
        </p:txBody>
      </p:sp>
    </p:spTree>
    <p:extLst>
      <p:ext uri="{BB962C8B-B14F-4D97-AF65-F5344CB8AC3E}">
        <p14:creationId xmlns:p14="http://schemas.microsoft.com/office/powerpoint/2010/main" val="3472616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19050"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F9586A-6370-731A-1863-4A681AD37021}"/>
                  </a:ext>
                </a:extLst>
              </p14:cNvPr>
              <p14:cNvContentPartPr/>
              <p14:nvPr/>
            </p14:nvContentPartPr>
            <p14:xfrm>
              <a:off x="2716435" y="3944018"/>
              <a:ext cx="496080" cy="721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F9586A-6370-731A-1863-4A681AD370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8435" y="3926018"/>
                <a:ext cx="53172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9A6F7EA-1DA4-250C-81FE-FCF8C5B5D288}"/>
                  </a:ext>
                </a:extLst>
              </p14:cNvPr>
              <p14:cNvContentPartPr/>
              <p14:nvPr/>
            </p14:nvContentPartPr>
            <p14:xfrm>
              <a:off x="5824315" y="4678778"/>
              <a:ext cx="397440" cy="505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9A6F7EA-1DA4-250C-81FE-FCF8C5B5D2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06675" y="4661138"/>
                <a:ext cx="43308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AB4C7B-B577-34DF-496D-59327366287E}"/>
                  </a:ext>
                </a:extLst>
              </p14:cNvPr>
              <p14:cNvContentPartPr/>
              <p14:nvPr/>
            </p14:nvContentPartPr>
            <p14:xfrm>
              <a:off x="2794195" y="5182418"/>
              <a:ext cx="556920" cy="515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AB4C7B-B577-34DF-496D-59327366287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76195" y="5164418"/>
                <a:ext cx="592560" cy="5515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AEE976A-3EE8-789B-62DA-42ECD622387F}"/>
              </a:ext>
            </a:extLst>
          </p:cNvPr>
          <p:cNvSpPr txBox="1">
            <a:spLocks/>
          </p:cNvSpPr>
          <p:nvPr/>
        </p:nvSpPr>
        <p:spPr>
          <a:xfrm>
            <a:off x="260592" y="1424439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 2</a:t>
            </a:r>
            <a:r>
              <a:rPr lang="en-US" sz="2400" dirty="0">
                <a:solidFill>
                  <a:srgbClr val="3A3A82"/>
                </a:solidFill>
              </a:rPr>
              <a:t>: Choose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srgbClr val="3A3A82"/>
                </a:solidFill>
              </a:rPr>
              <a:t> number of </a:t>
            </a:r>
            <a:r>
              <a:rPr lang="en-US" sz="2400" dirty="0">
                <a:solidFill>
                  <a:srgbClr val="FF0000"/>
                </a:solidFill>
              </a:rPr>
              <a:t>vertices</a:t>
            </a:r>
            <a:r>
              <a:rPr lang="en-US" sz="2400" dirty="0">
                <a:solidFill>
                  <a:srgbClr val="3A3A82"/>
                </a:solidFill>
              </a:rPr>
              <a:t> to </a:t>
            </a:r>
            <a:r>
              <a:rPr lang="en-US" sz="2400" dirty="0">
                <a:solidFill>
                  <a:srgbClr val="FF0000"/>
                </a:solidFill>
              </a:rPr>
              <a:t>cover</a:t>
            </a:r>
            <a:r>
              <a:rPr lang="en-US" sz="2400" dirty="0">
                <a:solidFill>
                  <a:srgbClr val="3A3A8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rgbClr val="3A3A82"/>
                </a:solidFill>
              </a:rPr>
              <a:t> the </a:t>
            </a:r>
            <a:r>
              <a:rPr lang="en-US" sz="2400" dirty="0">
                <a:solidFill>
                  <a:srgbClr val="FF0000"/>
                </a:solidFill>
              </a:rPr>
              <a:t>edges</a:t>
            </a:r>
            <a:r>
              <a:rPr lang="en-US" sz="2400" dirty="0">
                <a:solidFill>
                  <a:srgbClr val="3A3A82"/>
                </a:solidFill>
              </a:rPr>
              <a:t> (minimum </a:t>
            </a:r>
            <a:r>
              <a:rPr lang="en-US" sz="2400" dirty="0">
                <a:solidFill>
                  <a:srgbClr val="FF0000"/>
                </a:solidFill>
              </a:rPr>
              <a:t>vertex cover</a:t>
            </a:r>
            <a:r>
              <a:rPr lang="en-US" sz="2400" dirty="0">
                <a:solidFill>
                  <a:srgbClr val="3A3A82"/>
                </a:solidFill>
              </a:rPr>
              <a:t>) </a:t>
            </a:r>
            <a:r>
              <a:rPr lang="en-US" altLang="en-US" sz="2400" dirty="0">
                <a:solidFill>
                  <a:srgbClr val="3A3A82"/>
                </a:solidFill>
              </a:rPr>
              <a:t>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3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66675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66675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66675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284C43-BDFB-3DA7-E627-7C0C926967BC}"/>
              </a:ext>
            </a:extLst>
          </p:cNvPr>
          <p:cNvSpPr txBox="1">
            <a:spLocks/>
          </p:cNvSpPr>
          <p:nvPr/>
        </p:nvSpPr>
        <p:spPr>
          <a:xfrm>
            <a:off x="260592" y="136279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 3</a:t>
            </a:r>
            <a:r>
              <a:rPr lang="en-US" sz="2400" dirty="0">
                <a:solidFill>
                  <a:srgbClr val="3A3A82"/>
                </a:solidFill>
              </a:rPr>
              <a:t>: Find a maximum Matching. Theorem (</a:t>
            </a:r>
            <a:r>
              <a:rPr lang="en-US" sz="2400" dirty="0" err="1">
                <a:solidFill>
                  <a:srgbClr val="3A3A82"/>
                </a:solidFill>
              </a:rPr>
              <a:t>Konig</a:t>
            </a:r>
            <a:r>
              <a:rPr lang="en-US" sz="2400" dirty="0">
                <a:solidFill>
                  <a:srgbClr val="3A3A82"/>
                </a:solidFill>
              </a:rPr>
              <a:t>): This is equal to min VC in bipartite graphs. </a:t>
            </a:r>
            <a:r>
              <a:rPr lang="en-US" altLang="en-US" sz="2400" dirty="0">
                <a:solidFill>
                  <a:srgbClr val="3A3A82"/>
                </a:solidFill>
              </a:rPr>
              <a:t>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3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 </a:t>
            </a:r>
            <a:r>
              <a:rPr lang="en-US" dirty="0">
                <a:solidFill>
                  <a:srgbClr val="3A3A82"/>
                </a:solidFill>
              </a:rPr>
              <a:t>(Recap)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804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Imply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residual graph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804870"/>
              </a:xfrm>
              <a:prstGeom prst="rect">
                <a:avLst/>
              </a:prstGeom>
              <a:blipFill>
                <a:blip r:embed="rId3"/>
                <a:stretch>
                  <a:fillRect l="-1200" t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452065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642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204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517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304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667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7992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29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29" y="5206311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04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54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79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4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429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04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54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004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025942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025942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129254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191167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2875650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2875650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641348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014954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1953313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097379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/>
              <p:nvPr/>
            </p:nvSpPr>
            <p:spPr>
              <a:xfrm>
                <a:off x="4607341" y="3803427"/>
                <a:ext cx="4976022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Augmenting path: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Path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positive residual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capacities.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:endParaRPr lang="en-US" sz="2200" b="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is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not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41" y="3803427"/>
                <a:ext cx="4976022" cy="2554545"/>
              </a:xfrm>
              <a:prstGeom prst="rect">
                <a:avLst/>
              </a:prstGeom>
              <a:blipFill>
                <a:blip r:embed="rId4"/>
                <a:stretch>
                  <a:fillRect l="-1961" t="-1909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2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terminate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Remark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You can use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) to search for an augmenting path.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blipFill>
                <a:blip r:embed="rId9"/>
                <a:stretch>
                  <a:fillRect l="-1209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/>
              <p:nvPr/>
            </p:nvSpPr>
            <p:spPr>
              <a:xfrm>
                <a:off x="602322" y="4190419"/>
                <a:ext cx="8063930" cy="1922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endParaRPr lang="en-US" sz="2200" dirty="0">
                  <a:solidFill>
                    <a:srgbClr val="3A3A82"/>
                  </a:solidFill>
                </a:endParaRP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Time to search for an augmenting path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number of updates.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⋅|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200" dirty="0">
                  <a:solidFill>
                    <a:srgbClr val="3A3A8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4190419"/>
                <a:ext cx="8063930" cy="1922193"/>
              </a:xfrm>
              <a:prstGeom prst="rect">
                <a:avLst/>
              </a:prstGeom>
              <a:blipFill>
                <a:blip r:embed="rId10"/>
                <a:stretch>
                  <a:fillRect l="-1209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7CB1D1-6FD0-F739-0CD6-714B6D0ACB01}"/>
              </a:ext>
            </a:extLst>
          </p:cNvPr>
          <p:cNvSpPr txBox="1"/>
          <p:nvPr/>
        </p:nvSpPr>
        <p:spPr>
          <a:xfrm>
            <a:off x="5241104" y="5879624"/>
            <a:ext cx="470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charset="0"/>
              </a:rPr>
              <a:t>Updates increase flow by 1 unit only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A0D2DD-3916-7B36-74AB-36A9A6C9AE2E}"/>
              </a:ext>
            </a:extLst>
          </p:cNvPr>
          <p:cNvCxnSpPr/>
          <p:nvPr/>
        </p:nvCxnSpPr>
        <p:spPr>
          <a:xfrm flipH="1" flipV="1">
            <a:off x="5419618" y="5676472"/>
            <a:ext cx="205483" cy="3236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4FED47-57EC-8EBF-CF03-7E595E576516}"/>
              </a:ext>
            </a:extLst>
          </p:cNvPr>
          <p:cNvCxnSpPr>
            <a:cxnSpLocks/>
          </p:cNvCxnSpPr>
          <p:nvPr/>
        </p:nvCxnSpPr>
        <p:spPr>
          <a:xfrm flipV="1">
            <a:off x="2318106" y="5676472"/>
            <a:ext cx="1370316" cy="20315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150621-3711-1149-2558-DDC7E9720D08}"/>
              </a:ext>
            </a:extLst>
          </p:cNvPr>
          <p:cNvSpPr txBox="1"/>
          <p:nvPr/>
        </p:nvSpPr>
        <p:spPr>
          <a:xfrm>
            <a:off x="685372" y="5879624"/>
            <a:ext cx="470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charset="0"/>
              </a:rPr>
              <a:t>Running time of DFS or BFS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8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38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800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52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622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1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814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910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800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905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67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42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733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9" name="Picture 48" descr="\documentclass{article}&#10;\usepackage{amsmath}&#10;\pagestyle{empty}&#10;\begin{document}&#10;&#10;&#10;$A$&#10;&#10;\end{document}" title="IguanaTex Bitmap Display">
            <a:extLst>
              <a:ext uri="{FF2B5EF4-FFF2-40B4-BE49-F238E27FC236}">
                <a16:creationId xmlns:a16="http://schemas.microsoft.com/office/drawing/2014/main" id="{A9FC87B1-76AD-B17F-4DA7-606E0AEAE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59213" y="3022600"/>
            <a:ext cx="490925" cy="5080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B$&#10;&#10;\end{document}" title="IguanaTex Bitmap Display">
            <a:extLst>
              <a:ext uri="{FF2B5EF4-FFF2-40B4-BE49-F238E27FC236}">
                <a16:creationId xmlns:a16="http://schemas.microsoft.com/office/drawing/2014/main" id="{126EAA76-0FD4-62E9-0BB3-9802C3797E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25652" y="3051710"/>
            <a:ext cx="512270" cy="4823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5A4DDA-AEE9-F6C9-C20C-94E220460E0F}"/>
              </a:ext>
            </a:extLst>
          </p:cNvPr>
          <p:cNvSpPr txBox="1"/>
          <p:nvPr/>
        </p:nvSpPr>
        <p:spPr>
          <a:xfrm>
            <a:off x="534042" y="5369130"/>
            <a:ext cx="77711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Definition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graph, a </a:t>
            </a:r>
            <a:r>
              <a:rPr lang="en-US" sz="2400" b="1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 is just a collection of edges that do </a:t>
            </a:r>
            <a:r>
              <a:rPr lang="en-US" sz="2400" dirty="0">
                <a:solidFill>
                  <a:srgbClr val="FF0000"/>
                </a:solidFill>
              </a:rPr>
              <a:t>not share a vertex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5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38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800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52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622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1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814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910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800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6096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905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67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4200"/>
            <a:ext cx="1295400" cy="762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733800"/>
            <a:ext cx="1295400" cy="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3000"/>
            <a:ext cx="1295400" cy="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9" name="Picture 48" descr="\documentclass{article}&#10;\usepackage{amsmath}&#10;\pagestyle{empty}&#10;\begin{document}&#10;&#10;&#10;$A$&#10;&#10;\end{document}" title="IguanaTex Bitmap Display">
            <a:extLst>
              <a:ext uri="{FF2B5EF4-FFF2-40B4-BE49-F238E27FC236}">
                <a16:creationId xmlns:a16="http://schemas.microsoft.com/office/drawing/2014/main" id="{A9FC87B1-76AD-B17F-4DA7-606E0AEAE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59213" y="3022600"/>
            <a:ext cx="490925" cy="5080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B$&#10;&#10;\end{document}" title="IguanaTex Bitmap Display">
            <a:extLst>
              <a:ext uri="{FF2B5EF4-FFF2-40B4-BE49-F238E27FC236}">
                <a16:creationId xmlns:a16="http://schemas.microsoft.com/office/drawing/2014/main" id="{126EAA76-0FD4-62E9-0BB3-9802C3797E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25652" y="3051710"/>
            <a:ext cx="512270" cy="482386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usepackage{xcolor}&#10;\begin{document}&#10;&#10;\textbf{\textcolor{red}{Matching}}&#10;&#10;&#10;\end{document}" title="IguanaTex Bitmap Display">
            <a:extLst>
              <a:ext uri="{FF2B5EF4-FFF2-40B4-BE49-F238E27FC236}">
                <a16:creationId xmlns:a16="http://schemas.microsoft.com/office/drawing/2014/main" id="{A560E555-ED21-F998-0101-B9DF8B2F19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91300" y="2279339"/>
            <a:ext cx="1188572" cy="22552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5A4DDA-AEE9-F6C9-C20C-94E220460E0F}"/>
              </a:ext>
            </a:extLst>
          </p:cNvPr>
          <p:cNvSpPr txBox="1"/>
          <p:nvPr/>
        </p:nvSpPr>
        <p:spPr>
          <a:xfrm>
            <a:off x="534042" y="5369130"/>
            <a:ext cx="77711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Definition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graph, a </a:t>
            </a:r>
            <a:r>
              <a:rPr lang="en-US" sz="2400" b="1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 is just a collection of edges that do </a:t>
            </a:r>
            <a:r>
              <a:rPr lang="en-US" sz="2400" dirty="0">
                <a:solidFill>
                  <a:srgbClr val="FF0000"/>
                </a:solidFill>
              </a:rPr>
              <a:t>not share a vertex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1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0: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38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800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52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622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1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814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910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800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6096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905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67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18288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4200"/>
            <a:ext cx="1295400" cy="762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733800"/>
            <a:ext cx="1295400" cy="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3000"/>
            <a:ext cx="1295400" cy="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9" name="Picture 48" descr="\documentclass{article}&#10;\usepackage{amsmath}&#10;\pagestyle{empty}&#10;\begin{document}&#10;&#10;&#10;$A$&#10;&#10;\end{document}" title="IguanaTex Bitmap Display">
            <a:extLst>
              <a:ext uri="{FF2B5EF4-FFF2-40B4-BE49-F238E27FC236}">
                <a16:creationId xmlns:a16="http://schemas.microsoft.com/office/drawing/2014/main" id="{A9FC87B1-76AD-B17F-4DA7-606E0AEAE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59213" y="3022600"/>
            <a:ext cx="490925" cy="5080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B$&#10;&#10;\end{document}" title="IguanaTex Bitmap Display">
            <a:extLst>
              <a:ext uri="{FF2B5EF4-FFF2-40B4-BE49-F238E27FC236}">
                <a16:creationId xmlns:a16="http://schemas.microsoft.com/office/drawing/2014/main" id="{126EAA76-0FD4-62E9-0BB3-9802C3797E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25652" y="3051710"/>
            <a:ext cx="512270" cy="4823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493A8D-F73A-1A0F-1F4D-FFB8F325A899}"/>
              </a:ext>
            </a:extLst>
          </p:cNvPr>
          <p:cNvSpPr txBox="1"/>
          <p:nvPr/>
        </p:nvSpPr>
        <p:spPr>
          <a:xfrm>
            <a:off x="534042" y="5369130"/>
            <a:ext cx="77711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Definition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graph, a </a:t>
            </a:r>
            <a:r>
              <a:rPr lang="en-US" sz="2400" b="1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 is just a collection of edges that do </a:t>
            </a:r>
            <a:r>
              <a:rPr lang="en-US" sz="2400" dirty="0">
                <a:solidFill>
                  <a:srgbClr val="FF0000"/>
                </a:solidFill>
              </a:rPr>
              <a:t>not share a vertex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32" name="Picture 31" descr="\documentclass{article}&#10;\usepackage{amsmath}&#10;\pagestyle{empty}&#10;\usepackage{xcolor}&#10;\begin{document}&#10;&#10;\textbf{\textcolor{red}{Not a Matching}}&#10;&#10;&#10;\end{document}" title="IguanaTex Bitmap Display">
            <a:extLst>
              <a:ext uri="{FF2B5EF4-FFF2-40B4-BE49-F238E27FC236}">
                <a16:creationId xmlns:a16="http://schemas.microsoft.com/office/drawing/2014/main" id="{C6183DB9-612E-E39B-23D0-9245C38582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591300" y="2279339"/>
            <a:ext cx="2009906" cy="2255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B4D2F9-F34F-EA2B-FD87-AFFD0A2CB0FC}"/>
                  </a:ext>
                </a:extLst>
              </p14:cNvPr>
              <p14:cNvContentPartPr/>
              <p14:nvPr/>
            </p14:nvContentPartPr>
            <p14:xfrm>
              <a:off x="3230875" y="1482698"/>
              <a:ext cx="616680" cy="762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B4D2F9-F34F-EA2B-FD87-AFFD0A2CB0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24755" y="1476578"/>
                <a:ext cx="628920" cy="77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1444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usepackage{xcolor}&#10;\begin{document}&#10;&#10;\textbf{$0 \leq f(e) \leq c(e)$} \;\;\textcolor{red}{Capacity constraint}&#10;&#10;&#10;\end{document}"/>
  <p:tag name="IGUANATEXSIZE" val="24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08.324"/>
  <p:tag name="LATEXADDIN" val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/>
  <p:tag name="IGUANATEXSIZE" val="24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52.156"/>
  <p:tag name="LATEXADDIN" val="\documentclass{article}&#10;\usepackage{amsmath}&#10;\pagestyle{empty}&#10;\usepackage{xcolor}&#10;\begin{document}&#10;&#10;for all $u \neq s,t$&#10;&#10;&#10;\end{document}"/>
  <p:tag name="IGUANATEXSIZE" val="24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488.189"/>
  <p:tag name="LATEXADDIN" val="\documentclass{article}&#10;\usepackage{amsmath}&#10;\pagestyle{empty}&#10;\usepackage{xcolor}&#10;\begin{document}&#10;&#10;$1+1=2$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usepackage{xcolor}&#10;\begin{document}&#10;&#10;\textcolor{red}{$6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18.4102"/>
  <p:tag name="LATEXADDIN" val="\documentclass{article}&#10;\usepackage{amsmath}&#10;\pagestyle{empty}&#10;\usepackage{xcolor}&#10;\begin{document}&#10;&#10;\textcolor{red}{$k = $} Oakland. 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42.4447"/>
  <p:tag name="LATEXADDIN" val="\documentclass{article}&#10;\usepackage{amsmath}&#10;\pagestyle{empty}&#10;\usepackage{xcolor}&#10;\begin{document}&#10;&#10;\textcolor{red}{$W = 81$}. 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976.3779"/>
  <p:tag name="LATEXADDIN" val="\documentclass{article}&#10;\usepackage{amsmath}&#10;\pagestyle{empty}&#10;\usepackage{xcolor}&#10;\begin{document}&#10;&#10;\textcolor{red}{Conservation rule}: &#10;&#10;\end{document}"/>
  <p:tag name="IGUANATEXSIZE" val="28"/>
  <p:tag name="IGUANATEXCURSOR" val="1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usepackage{xcolor}&#10;\begin{document}&#10;&#10;\textcolor{red}{$6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18.4102"/>
  <p:tag name="LATEXADDIN" val="\documentclass{article}&#10;\usepackage{amsmath}&#10;\pagestyle{empty}&#10;\usepackage{xcolor}&#10;\begin{document}&#10;&#10;\textcolor{red}{$k = $} Oakland. 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42.4447"/>
  <p:tag name="LATEXADDIN" val="\documentclass{article}&#10;\usepackage{amsmath}&#10;\pagestyle{empty}&#10;\usepackage{xcolor}&#10;\begin{document}&#10;&#10;\textcolor{red}{$W = 81$}. 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$A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usepackage{xcolor}&#10;\begin{document}&#10;&#10;\textcolor{red}{$0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.99323"/>
  <p:tag name="LATEXADDIN" val="\documentclass{article}&#10;\usepackage{amsmath}&#10;\pagestyle{empty}&#10;\usepackage{xcolor}&#10;\begin{document}&#10;&#10;\textcolor{red}{$7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usepackage{xcolor}&#10;\begin{document}&#10;&#10;\textcolor{red}{$5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usepackage{xcolor}&#10;\begin{document}&#10;&#10;\textcolor{red}{$6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$A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18.4102"/>
  <p:tag name="LATEXADDIN" val="\documentclass{article}&#10;\usepackage{amsmath}&#10;\pagestyle{empty}&#10;\usepackage{xcolor}&#10;\begin{document}&#10;&#10;\textcolor{red}{$k = $} Oakland. 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42.4447"/>
  <p:tag name="LATEXADDIN" val="\documentclass{article}&#10;\usepackage{amsmath}&#10;\pagestyle{empty}&#10;\usepackage{xcolor}&#10;\begin{document}&#10;&#10;\textcolor{red}{$W = 81$}. 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usepackage{xcolor}&#10;\begin{document}&#10;&#10;\textcolor{red}{$0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.99323"/>
  <p:tag name="LATEXADDIN" val="\documentclass{article}&#10;\usepackage{amsmath}&#10;\pagestyle{empty}&#10;\usepackage{xcolor}&#10;\begin{document}&#10;&#10;\textcolor{red}{$7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usepackage{xcolor}&#10;\begin{document}&#10;&#10;\textcolor{red}{$5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52.681"/>
  <p:tag name="LATEXADDIN" val="\documentclass{article}&#10;\usepackage{amsmath}&#10;\pagestyle{empty}&#10;\usepackage{amsfonts}&#10;\begin{document}&#10;&#10;$f:E\to \mathbb{N}$&#10;&#10;&#10;\end{document}"/>
  <p:tag name="IGUANATEXSIZE" val="24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584.9269"/>
  <p:tag name="LATEXADDIN" val="\documentclass{article}&#10;\usepackage{amsmath}&#10;\pagestyle{empty}&#10;\usepackage{xcolor}&#10;\begin{document}&#10;&#10;\textbf{\textcolor{red}{Matching}}&#10;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$A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989.1264"/>
  <p:tag name="LATEXADDIN" val="\documentclass{article}&#10;\usepackage{amsmath}&#10;\pagestyle{empty}&#10;\usepackage{xcolor}&#10;\begin{document}&#10;&#10;\textbf{\textcolor{red}{Not a Matching}}&#10;&#10;&#10;\end{document}"/>
  <p:tag name="IGUANATEXSIZE" val="20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$A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usepackage{xcolor}&#10;\begin{document}&#10;&#10;\textbf{$0 \leq f(e) \leq c(e)$} \;\;\textcolor{red}{Capacity constraint}&#10;&#10;&#10;\end{document}"/>
  <p:tag name="IGUANATEXSIZE" val="24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08.324"/>
  <p:tag name="LATEXADDIN" val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/>
  <p:tag name="IGUANATEXSIZE" val="24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52.156"/>
  <p:tag name="LATEXADDIN" val="\documentclass{article}&#10;\usepackage{amsmath}&#10;\pagestyle{empty}&#10;\usepackage{xcolor}&#10;\begin{document}&#10;&#10;for all $u \neq s,t$&#10;&#10;&#10;\end{document}"/>
  <p:tag name="IGUANATEXSIZE" val="24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87.364"/>
  <p:tag name="LATEXADDIN" val="\documentclass{article}&#10;\usepackage{amsmath}&#10;\pagestyle{empty}&#10;\usepackage{xcolor}&#10;\begin{document}&#10;&#10;\textcolor{red}{Capacity constraint}: 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.74543"/>
  <p:tag name="ORIGINALWIDTH" val="95.98803"/>
  <p:tag name="LATEXADDIN" val="\documentclass{article}&#10;\usepackage{amsmath}&#10;\pagestyle{empty}&#10;\usepackage{xcolor}&#10;\begin{document}&#10;&#10;&#10;\textbf{\textcolor{white}{=}}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508.4365"/>
  <p:tag name="LATEXADDIN" val="\documentclass{article}&#10;\usepackage{amsmath}&#10;\pagestyle{empty}&#10;\usepackage{xcolor}&#10;\begin{document}&#10;&#10;\textbf{$0 \leq 3 \leq 5$} &#10;&#10;&#10;\end{document}"/>
  <p:tag name="IGUANATEXSIZE" val="24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&#10;$1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.74543"/>
  <p:tag name="ORIGINALWIDTH" val="95.98803"/>
  <p:tag name="LATEXADDIN" val="\documentclass{article}&#10;\usepackage{amsmath}&#10;\pagestyle{empty}&#10;\usepackage{xcolor}&#10;\begin{document}&#10;&#10;&#10;\textbf{\textcolor{white}{=}}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2649.419"/>
  <p:tag name="LATEXADDIN" val="\documentclass{article}&#10;\usepackage{amsmath}&#10;\pagestyle{empty}&#10;\usepackage{xcolor}&#10;\begin{document}&#10;&#10;\textbf{$\sum_{e \in \textrm{outgoing}(u)} f(e) = \sum_{e \in \textrm{incoming}(u)} f(e)$}$\leq \textcolor{red}{c(u)}$&#10;&#10;&#10;\end{document}"/>
  <p:tag name="IGUANATEXSIZE" val="24"/>
  <p:tag name="IGUANATEXCURSOR" val="2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52.681"/>
  <p:tag name="LATEXADDIN" val="\documentclass{article}&#10;\usepackage{amsmath}&#10;\pagestyle{empty}&#10;\usepackage{amsfonts}&#10;\begin{document}&#10;&#10;$f:E\to \mathbb{N}$&#10;&#10;&#10;\end{document}"/>
  <p:tag name="IGUANATEXSIZE" val="24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5.6955"/>
  <p:tag name="LATEXADDIN" val="\documentclass{article}&#10;\usepackage{amsmath}&#10;\pagestyle{empty}&#10;\usepackage{xcolor}&#10;\begin{document}&#10;&#10;$c(u)=1$ 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3.4458"/>
  <p:tag name="LATEXADDIN" val="\documentclass{article}&#10;\usepackage{amsmath}&#10;\pagestyle{empty}&#10;\usepackage{xcolor}&#10;\begin{document}&#10;&#10;$c(v)=2$ 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1.9423"/>
  <p:tag name="LATEXADDIN" val="\documentclass{article}&#10;\usepackage{amsmath}&#10;\pagestyle{empty}&#10;\usepackage{xcolor}&#10;\begin{document}&#10;&#10;$c(w)=3$ 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2.6959"/>
  <p:tag name="LATEXADDIN" val="\documentclass{article}&#10;\usepackage{amsmath}&#10;\pagestyle{empty}&#10;\usepackage{xcolor}&#10;\begin{document}&#10;&#10;$c(z)=6$ 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7668</TotalTime>
  <Words>2515</Words>
  <Application>Microsoft Office PowerPoint</Application>
  <PresentationFormat>On-screen Show (4:3)</PresentationFormat>
  <Paragraphs>601</Paragraphs>
  <Slides>43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       Lecture 13  More problems on Maxflow, Maximum Matching, Baseball elimination, Vertex cover </vt:lpstr>
      <vt:lpstr>Flow of a Network (Recap)</vt:lpstr>
      <vt:lpstr>Flow of a Network (Recap)</vt:lpstr>
      <vt:lpstr>Maxflow Problem (Recap)  </vt:lpstr>
      <vt:lpstr>Augmenting paths (Recap)</vt:lpstr>
      <vt:lpstr>The Ford-Fulkerson Algorithm    </vt:lpstr>
      <vt:lpstr>Case study 0: Maximum Matching </vt:lpstr>
      <vt:lpstr>Case study 0: Maximum Matching </vt:lpstr>
      <vt:lpstr>Case study 0: Maximum Matching </vt:lpstr>
      <vt:lpstr>Case study 0: Maximum Matching </vt:lpstr>
      <vt:lpstr>Case study 0: Maximum Matching </vt:lpstr>
      <vt:lpstr>Case study 0: Maximum Matching </vt:lpstr>
      <vt:lpstr>Case study 0: Maximum Matching </vt:lpstr>
      <vt:lpstr>Case study 0: Maximum Matching </vt:lpstr>
      <vt:lpstr>Case study 0: Maximum Matching </vt:lpstr>
      <vt:lpstr>Case study 0: Maximum Matching </vt:lpstr>
      <vt:lpstr>Case study I: Capacities on the vertices </vt:lpstr>
      <vt:lpstr>Case study I: Capacities on the vertices </vt:lpstr>
      <vt:lpstr>Case study I: Capacities on the vertices </vt:lpstr>
      <vt:lpstr>Case study I: Capacities on the vertices </vt:lpstr>
      <vt:lpstr>Case study I: Capacities on the vertices </vt:lpstr>
      <vt:lpstr>Case study I: Capacities on the vertices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275</cp:revision>
  <dcterms:created xsi:type="dcterms:W3CDTF">2015-09-14T04:42:16Z</dcterms:created>
  <dcterms:modified xsi:type="dcterms:W3CDTF">2026-02-17T19:43:17Z</dcterms:modified>
</cp:coreProperties>
</file>