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6.xml" ContentType="application/vnd.openxmlformats-officedocument.presentationml.notesSlide+xml"/>
  <Override PartName="/ppt/tags/tag8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ink/ink4.xml" ContentType="application/inkml+xml"/>
  <Override PartName="/ppt/ink/ink5.xml" ContentType="application/inkml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ink/ink16.xml" ContentType="application/inkml+xml"/>
  <Override PartName="/ppt/ink/ink17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ink/ink18.xml" ContentType="application/inkml+xml"/>
  <Override PartName="/ppt/ink/ink19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ink/ink20.xml" ContentType="application/inkml+xml"/>
  <Override PartName="/ppt/ink/ink21.xml" ContentType="application/inkml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ink/ink22.xml" ContentType="application/inkml+xml"/>
  <Override PartName="/ppt/ink/ink23.xml" ContentType="application/inkml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ink/ink24.xml" ContentType="application/inkml+xml"/>
  <Override PartName="/ppt/ink/ink25.xml" ContentType="application/inkml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ink/ink26.xml" ContentType="application/inkml+xml"/>
  <Override PartName="/ppt/ink/ink27.xml" ContentType="application/inkml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7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529" r:id="rId3"/>
    <p:sldId id="310" r:id="rId4"/>
    <p:sldId id="469" r:id="rId5"/>
    <p:sldId id="524" r:id="rId6"/>
    <p:sldId id="525" r:id="rId7"/>
    <p:sldId id="526" r:id="rId8"/>
    <p:sldId id="527" r:id="rId9"/>
    <p:sldId id="528" r:id="rId10"/>
    <p:sldId id="486" r:id="rId11"/>
    <p:sldId id="530" r:id="rId12"/>
    <p:sldId id="534" r:id="rId13"/>
    <p:sldId id="535" r:id="rId14"/>
    <p:sldId id="536" r:id="rId15"/>
    <p:sldId id="533" r:id="rId16"/>
    <p:sldId id="540" r:id="rId17"/>
    <p:sldId id="539" r:id="rId18"/>
    <p:sldId id="537" r:id="rId19"/>
    <p:sldId id="538" r:id="rId20"/>
    <p:sldId id="313" r:id="rId21"/>
    <p:sldId id="541" r:id="rId22"/>
    <p:sldId id="542" r:id="rId23"/>
    <p:sldId id="543" r:id="rId24"/>
    <p:sldId id="544" r:id="rId25"/>
    <p:sldId id="549" r:id="rId26"/>
    <p:sldId id="550" r:id="rId27"/>
    <p:sldId id="551" r:id="rId28"/>
    <p:sldId id="552" r:id="rId29"/>
    <p:sldId id="554" r:id="rId30"/>
    <p:sldId id="556" r:id="rId31"/>
    <p:sldId id="557" r:id="rId32"/>
    <p:sldId id="558" r:id="rId33"/>
    <p:sldId id="559" r:id="rId34"/>
    <p:sldId id="553" r:id="rId35"/>
    <p:sldId id="532" r:id="rId36"/>
    <p:sldId id="560" r:id="rId37"/>
    <p:sldId id="561" r:id="rId38"/>
    <p:sldId id="564" r:id="rId39"/>
    <p:sldId id="563" r:id="rId40"/>
    <p:sldId id="562" r:id="rId41"/>
    <p:sldId id="566" r:id="rId42"/>
    <p:sldId id="565" r:id="rId43"/>
    <p:sldId id="567" r:id="rId44"/>
    <p:sldId id="318" r:id="rId45"/>
    <p:sldId id="568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80" r:id="rId57"/>
    <p:sldId id="495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00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5:01.0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276 1250 24575,'-7'-6'0,"1"0"0,0-1 0,1 0 0,-1 0 0,2 0 0,-1-1 0,1 0 0,0 0 0,0 0 0,-3-12 0,6 13 0,-1 0 0,0 0 0,0-1 0,-1 1 0,0 1 0,0-1 0,-1 0 0,0 1 0,0 0 0,-8-10 0,9 12 0,-1-1 0,1 0 0,0 0 0,0 0 0,0-1 0,1 1 0,0 0 0,0-1 0,-2-10 0,1-3 0,-1-33 0,3 35 0,0 0 0,-6-27 0,2 20 0,0 1 0,2-1 0,1 0 0,1-29 0,0 28 0,-1 0 0,-9-39 0,6 39 0,1-1 0,-1-34 0,6 10 0,8-57 0,-6 69 0,-2-63 0,0-14 0,1 107 0,-1 0 0,1 0 0,1 0 0,4-10 0,2-10 0,-14 39 0,0 0 0,-1 0 0,-1-1 0,1 0 0,-2 0 0,-12 13 0,13-13 0,-1 1 0,1 0 0,1 0 0,0 0 0,-5 14 0,3-8 0,5-8 0,0-1 0,1 1 0,0 0 0,0 0 0,-1 15 0,0-1 0,4-14 0,5-10 0,10-14 0,-11 9 0,9-6 0,-1-1 0,0-1 0,-1 0 0,0-1 0,-1 0 0,11-20 0,-21 32 0,0 0 0,1 1 0,0 0 0,-1-1 0,1 1 0,0 0 0,0 0 0,0 0 0,1 0 0,-1 0 0,0 1 0,1-1 0,-1 1 0,1-1 0,-1 1 0,1 0 0,0 0 0,5-1 0,-6 2 0,0-1 0,0 1 0,0 0 0,0 0 0,0 0 0,0 0 0,0 0 0,1 1 0,-1-1 0,0 1 0,0-1 0,0 1 0,0 0 0,-1 0 0,1 0 0,0 0 0,0 0 0,0 0 0,-1 1 0,1-1 0,0 0 0,-1 1 0,0-1 0,1 1 0,1 3 0,3 4 17,-1 0 0,-1 0 1,0 1-1,0-1 0,-1 1 0,3 13 0,-3-5-512,0 0 0,0 31 0,-3-36-6331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7:46.7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259 1028 24575,'0'-357'0,"-1"350"0,0 0 0,0-1 0,0 1 0,-1 0 0,0 0 0,-4-8 0,-6-25 0,9 27 0,-1 1 0,0 0 0,-1 0 0,-9-18 0,-1 0 0,10 19 0,1 2 0,0 0 0,0 0 0,1 0 0,0 0 0,1-1 0,-1 1 0,0-15 0,4-128 0,-1-20 0,0 171 0,0-1 0,0 1 0,0-1 0,-1 1 0,1-1 0,0 1 0,-1 0 0,1-1 0,-1 1 0,1-1 0,-1 1 0,-1-2 0,2 3 0,0 0 0,0 0 0,0 0 0,0 0 0,0 0 0,-1 0 0,1 0 0,0 0 0,0 0 0,0-1 0,0 1 0,-1 0 0,1 0 0,0 0 0,0 0 0,0 0 0,0 0 0,0 0 0,-1 0 0,1 0 0,0 0 0,0 0 0,0 0 0,0 0 0,-1 1 0,1-1 0,0 0 0,0 0 0,0 0 0,0 0 0,-1 0 0,1 0 0,0 0 0,-7 11 0,-4 17 0,9-22 0,0 1 0,0-1 0,-1 0 0,0 0 0,0 0 0,-7 8 0,-2 0 0,4-4 0,-1 0 0,-9 16 0,8-8 0,1-4 0,1 1 0,0 1 0,-6 19 0,9-24 0,5-11 0,0 0 0,0 0 0,0 0 0,-1 0 0,1 0 0,0 0 0,0 0 0,0 0 0,0 0 0,0 0 0,0 0 0,0 0 0,0 0 0,0 0 0,0 0 0,0 0 0,-1 0 0,1 0 0,0-1 0,0 1 0,0 0 0,0 0 0,0 0 0,0 0 0,0 0 0,0 0 0,0 0 0,0 0 0,0 0 0,0 0 0,0 0 0,0 0 0,0 0 0,0 0 0,-1-1 0,1 1 0,0 0 0,0 0 0,0 0 0,0 0 0,0 0 0,0 0 0,0 0 0,0 0 0,0 0 0,0 0 0,0-1 0,0 1 0,0 0 0,0 0 0,1 0 0,-1 0 0,0 0 0,0 0 0,0-23 0,0 16 0,0-2 0,0 0 0,1 1 0,1-1 0,-1 0 0,1 1 0,1-1 0,-1 1 0,2-1 0,-1 1 0,1 0 0,0 1 0,1-1 0,0 1 0,0-1 0,0 1 0,1 1 0,0-1 0,0 1 0,10-7 0,37-29 0,-47 38 0,1 0 0,0 0 0,1 0 0,-1 1 0,0 0 0,11-2 0,-3 1 0,-6 1 0,1 1 0,0 0 0,0 0 0,0 1 0,12 0 0,-19 1 0,0 1 0,-1-1 0,1 1 0,0-1 0,-1 1 0,1 0 0,-1 0 0,1 0 0,-1 0 0,1 1 0,-1-1 0,0 1 0,0-1 0,0 1 0,0 0 0,0 0 0,0 0 0,0 0 0,0 0 0,-1 0 0,1 0 0,-1 1 0,0-1 0,2 3 0,0 3 0,-1 1 0,1-1 0,-1 0 0,-1 1 0,0 0 0,1 9 0,-2-8 0,1 0 0,1 0 0,0 0 0,3 11 0,14 21-1365,-15-34-5461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8:46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902 1089 24575,'-1'-2'0,"0"-1"0,0 1 0,0-1 0,0 1 0,0 0 0,-1 0 0,1 0 0,0 0 0,-1 0 0,0 0 0,0 0 0,1 0 0,-1 1 0,0-1 0,-3-1 0,-3-5 0,-1 0 0,-5-5 0,-17-22 0,27 30 0,0 0 0,1-1 0,0 1 0,0-1 0,0 1 0,1-1 0,-1 0 0,-1-10 0,1 6 0,0 0 0,-1 0 0,0 1 0,-1-1 0,0 1 0,0 0 0,-1 0 0,-1 1 0,1-1 0,-11-8 0,14 14 0,0 0 0,0 1 0,-1-1 0,1 1 0,-5-2 0,5 3 0,1 0 0,0 0 0,0-1 0,-1 1 0,1 0 0,0-1 0,0 0 0,0 1 0,0-1 0,1 0 0,-1 0 0,0 0 0,1 0 0,-2-4 0,1 1 0,0 1 0,0-1 0,0 1 0,0 0 0,-1 0 0,1 0 0,-1 0 0,0 0 0,-1 1 0,1-1 0,-1 1 0,1 0 0,-1 0 0,0 0 0,-4-3 0,-2 1 0,-1-2 0,0 1 0,-11-11 0,19 14 0,0 1 0,0-1 0,1-1 0,-1 1 0,1 0 0,-1 0 0,1-1 0,0 0 0,0 1 0,-2-8 0,0 1 0,-1-1 0,0 1 0,-10-15 0,-8-18 0,19 36 0,1 0 0,-1 1 0,-7-9 0,7 10 0,0-1 0,0 1 0,1-1 0,0 0 0,-3-6 0,-1-9 0,-14-27 0,17 41 0,0 0 0,0 0 0,-1 1 0,0 0 0,0 0 0,-1 0 0,-7-6 0,3 2 0,1 1 0,-15-19 0,-9-10 0,2 13 0,24 20 0,0 0 0,1-1 0,-1 0 0,1 0 0,-8-11 0,5 7 0,0-1 0,0 1 0,-1 0 0,-17-12 0,-1-2 0,24 20 0,-1-1 0,1-1 0,0 1 0,1-1 0,-4-6 0,-6-9 0,11 19 0,0-1 0,0 1 0,0-1 0,0 1 0,0 0 0,-1 0 0,1 0 0,-1 0 0,1 0 0,-1 1 0,0-1 0,0 1 0,0-1 0,0 1 0,0 0 0,0 0 0,0 1 0,0-1 0,-6 0 0,8 1 0,1 0 0,-1 0 0,0 1 0,1-1 0,-1 0 0,0 1 0,1-1 0,-1 0 0,0 1 0,1-1 0,-1 1 0,1-1 0,-1 1 0,1-1 0,-1 1 0,1-1 0,-1 1 0,1 0 0,-1-1 0,1 1 0,0-1 0,-1 1 0,1 0 0,0 0 0,0-1 0,0 1 0,-1 0 0,1-1 0,0 1 0,0 0 0,0 1 0,-1 27 0,2-24 0,1 382 0,-2-702 0,0 313 0,0 0 0,0 0 0,0 0 0,0 0 0,1-1 0,-1 1 0,1 0 0,-1 0 0,1 0 0,0 0 0,0 0 0,0 0 0,0 0 0,0 1 0,0-1 0,1 0 0,1-2 0,-1 2 0,1 1 0,-1-1 0,0 1 0,1 0 0,-1-1 0,1 1 0,-1 0 0,1 1 0,0-1 0,-1 0 0,1 1 0,0-1 0,4 1 0,113 1 124,-42 1-1613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9:01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8949 1343 24575,'-185'0'0,"181"-1"0,1 1 0,0-1 0,-1 0 0,1 0 0,0 0 0,0 0 0,0 0 0,0-1 0,0 1 0,0-1 0,0 0 0,0 0 0,1 0 0,-4-4 0,-16-10 0,14 11 0,0 1 0,0 0 0,0 0 0,0 0 0,-1 1 0,1 1 0,-1-1 0,-14-1 0,2 1 0,1 0 0,1-2 0,-1 0 0,1-1 0,0-1 0,-29-15 0,32 14 0,0 1 0,0 1 0,-1 0 0,0 1 0,0 1 0,0 0 0,-20-1 0,-14 2 0,-56 4 0,-34-2 0,135 0 0,-1-1 0,0 1 0,1-1 0,-1-1 0,1 1 0,-1-1 0,-5-4 0,5 4 0,0-1 0,-1 1 0,1 0 0,0 1 0,-9-2 0,-11 0 0,16 3 0,0-1 0,-1 0 0,-10-4 0,5 1 0,0 1 0,0 1 0,0 0 0,-22 0 0,-73 3 0,47 2 0,17-1 0,5 0 0,-77-8 0,47-1 0,-134 6 0,109 3 0,-22 0 0,-125-2 0,148-7 0,-42 0 0,47 9 0,-99-1 0,174-2 0,1-1 0,-24-6 0,21 4 0,-25-2 0,-51-4 0,-171-9 0,-309 21 0,551-1 0,-26-4 0,42 3 0,0 0 0,0-1 0,1 0 0,-1 0 0,1-1 0,-1 0 0,-9-5 0,-7-5 0,0 2 0,-1 0 0,0 2 0,-1 1 0,-27-6 0,-19-5 0,40 8 0,17 6 0,0 0 0,-27-5 0,-37-2 0,-40-5 0,64 11 0,-85-3 0,-787 9 0,910-1 0,0-1 0,0-1 0,0 0 0,1-1 0,-28-11 0,24 8 0,9 4 0,0 1 0,-16-3 0,18 4 0,0 0 0,-1-1 0,1 0 0,-11-5 0,-80-30 0,-21-9 0,104 38 0,0 1 0,0 0 0,0 1 0,-1 1 0,1 1 0,-1 0 0,-26-1 0,-136 5 0,72 2 0,70-2 0,-12 1 0,-89-11 0,95 3 0,16 4 0,-39-11 0,46 7 0,1-1 0,-31-18 0,10 5 0,9 6 0,-137-63 0,105 49 0,-26-9 0,77 34 0,-1 0 0,0 0 0,1 2 0,-29-3 0,-35 6 0,47 0 0,1-1 0,-40-5 0,1-1 0,7 2 0,51 2 0,0-1 0,-16-5 0,18 5 0,-1 0 0,0 0 0,-16-2 0,-8 4 0,21 0 0,0 1 0,0-2 0,-18-3 0,0-2 0,-1 1 0,1 2 0,-1 1 0,-48 2 0,67 0 0,-1 0 0,2 0 0,-1-2 0,-19-5 0,17 4 0,1 1 0,-28-4 0,-3 6 0,25 1 0,1 0 0,-37-7 0,37 4 0,0 1 0,-1 0 0,-33 3 0,34 0 0,0-1 0,0 0 0,0-2 0,-18-3 0,34 5 0,0-1 0,0 1 0,1-1 0,-1 0 0,0 0 0,1 0 0,-1 0 0,0 0 0,1 0 0,0 0 0,-1 0 0,1 0 0,-3-3 0,-6-6 0,10 10 0,0 0 0,-1 0 0,1 0 0,0 0 0,0 0 0,0 0 0,0 0 0,-1 0 0,1 0 0,0 0 0,0 0 0,0 0 0,0 0 0,0 0 0,0 0 0,-1 0 0,1 0 0,0 1 0,0-1 0,0 0 0,0 0 0,0 0 0,0 0 0,0 0 0,-1 0 0,1 1 0,0-1 0,0 0 0,0 0 0,0 0 0,0 0 0,0 0 0,0 1 0,0-1 0,0 0 0,0 0 0,0 0 0,0 0 0,0 0 0,0 1 0,0-1 0,0 0 0,0 0 0,0 0 0,0 0 0,0 0 0,0 1 0,0 8 0,0-8 0,0 3 0,1 0 0,-1 0 0,1 0 0,0 0 0,0 0 0,1 0 0,-1 0 0,1 0 0,0-1 0,0 1 0,0 0 0,0-1 0,1 0 0,3 5 0,5 3 0,0-1 0,21 16 0,-12-11 0,-13-11 0,-1 1 0,1-2 0,0 1 0,12 3 0,-13-5 0,-1 0 0,0 0 0,0 0 0,-1 0 0,1 1 0,0 0 0,-1 0 0,0 0 0,1 1 0,-1-1 0,5 7 0,2 17 0,-10-26 0,-1 1 0,1-1 0,-1 1 0,1-1 0,-1 1 0,0-1 0,0 1 0,0-1 0,0 1 0,0-1 0,0 1 0,0-1 0,-1 1 0,1-1 0,0 1 0,-2 1 0,2-2 0,-1-1 0,0 1 0,1-1 0,-1 0 0,0 1 0,0-1 0,0 0 0,1 1 0,-1-1 0,0 0 0,0 0 0,0 0 0,0 0 0,0 0 0,1 0 0,-1 0 0,0 0 0,0 0 0,0 0 0,0 0 0,1-1 0,-1 1 0,0 0 0,0-1 0,0 1 0,1 0 0,-1-1 0,-1 0 0,-23-16 0,24 16 0,-10-8 0,2 0 0,-1-1 0,1 0 0,-8-12 0,-2-1 0,8 7 0,8 12 0,1 1 0,0 0 0,-1-1 0,0 1 0,1 0 0,-5-3 0,3 3 0,1 0 0,0 0 0,0-1 0,0 1 0,1-1 0,-1 0 0,1 1 0,0-1 0,0 0 0,0-1 0,0 1 0,-1-6 0,1 1 0,0-1 0,0 0 0,1 1 0,0-18 0,1 26 0,0-1 0,0 1 0,0-1 0,1 1 0,-1 0 0,0-1 0,1 1 0,0-1 0,-1 1 0,1 0 0,0-1 0,-1 1 0,1 0 0,0 0 0,0 0 0,0-1 0,0 1 0,0 0 0,0 0 0,1 1 0,-1-1 0,0 0 0,0 0 0,1 0 0,-1 1 0,0-1 0,1 1 0,-1-1 0,1 1 0,-1 0 0,2-1 0,6 0 0,0 0 0,0 0 0,0 1 0,10 0 0,-10 1 0,25 0 0,-10 1 0,24-3 0,-45 1 0,0 0 0,-1-1 0,1 1 0,-1-1 0,1 0 0,0 0 0,-1 0 0,0 0 0,1 0 0,-1 0 0,0 0 0,1-1 0,-1 1 0,0-1 0,0 0 0,0 0 0,0 0 0,-1 0 0,1 0 0,0 0 0,-1 0 0,0 0 0,1-1 0,1-3 0,0-5 0,1 0 0,-2 0 0,1-1 0,0-18 0,-2 20 0,0 0 0,1 0 0,0 1 0,4-12 0,-6 20 0,0 0 0,0 1 0,1-1 0,-1 1 0,0-1 0,0 1 0,1-1 0,-1 1 0,0-1 0,0 1 0,1-1 0,-1 1 0,1 0 0,-1-1 0,0 1 0,1-1 0,-1 1 0,1 0 0,-1-1 0,1 1 0,-1 0 0,1 0 0,-1-1 0,1 1 0,-1 0 0,1 0 0,-1 0 0,1 0 0,-1 0 0,1 0 0,0 0 0,-1 0 0,1 0 0,-1 0 0,1 0 0,-1 0 0,1 0 0,-1 0 0,1 0 0,0 0 0,-1 1 0,1-1 0,-1 0 0,1 0 0,-1 1 0,1-1 0,-1 0 0,0 1 0,1-1 0,-1 0 0,1 1 0,-1-1 0,0 1 0,1 0 0,4 5 0,-1-1 0,1 1 0,4 10 0,-4-8 0,22 23 126,-10-12-1617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9:05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24575,'545'0'-1365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5:52.6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1161 24575,'0'-6'0,"-1"1"0,0 0 0,0 0 0,-1 0 0,1 0 0,-5-8 0,-4-12 0,7 10 0,1-1 0,0 0 0,1 0 0,1-19 0,0 16 0,0-1 0,-4-21 0,-3-13 0,3 0 0,5-79 0,0 49 0,-1 53 0,-1 1 0,1 1 0,2-1 0,1 1 0,11-52 0,-11 67 0,0 1 0,-2-1 0,1 0 0,-2-25 0,-1 20 0,4-29 0,4 31 0,-6 15 0,0 1 0,-1-1 0,1 1 0,0-1 0,-1 1 0,1-1 0,-1 0 0,1 1 0,-1-1 0,0 0 0,1 1 0,-1-1 0,0 0 0,0 1 0,-1-4 0,1 5 0,0-1 0,-1 1 0,1 0 0,0-1 0,-1 1 0,1 0 0,0-1 0,-1 1 0,1 0 0,-1-1 0,1 1 0,-1 0 0,1 0 0,-1 0 0,1-1 0,-1 1 0,1 0 0,-1 0 0,1 0 0,-1 0 0,1 0 0,-1 0 0,1 0 0,-1 0 0,1 0 0,-1 0 0,1 0 0,-1 0 0,1 0 0,-1 0 0,1 1 0,0-1 0,-1 0 0,1 0 0,-1 0 0,1 1 0,-1-1 0,1 0 0,0 1 0,-1-1 0,1 0 0,-1 1 0,1-1 0,-1 1 0,-15 17 0,11-9 0,-16 21 0,19-28 0,1-1 0,0 0 0,0 1 0,0-1 0,-1 0 0,1 0 0,-1 0 0,1 0 0,-1 0 0,1 0 0,-1 0 0,0 0 0,1-1 0,-1 1 0,0-1 0,-3 1 0,5-1 0,0 0 0,0 0 0,-1 0 0,1 0 0,0 0 0,-1 0 0,1 0 0,0 0 0,0-1 0,-1 1 0,1 0 0,0 0 0,0 0 0,-1 0 0,1-1 0,0 1 0,0 0 0,-1 0 0,1 0 0,0-1 0,0 1 0,0 0 0,0 0 0,-1-1 0,1 1 0,0 0 0,0 0 0,0-1 0,0 1 0,0 0 0,0-1 0,0 1 0,0 0 0,0 0 0,0-1 0,0 1 0,0 0 0,0-1 0,0 1 0,0 0 0,0-1 0,0 1 0,0 0 0,0 0 0,0-1 0,1 1 0,-1 0 0,0 0 0,0-1 0,8-16 0,-7 16 0,3-5 0,0 0 0,0 1 0,1 0 0,-1 0 0,8-6 0,-8 8 0,0 0 0,-1 0 0,0 0 0,0-1 0,0 1 0,0-1 0,0 1 0,-1-1 0,1 0 0,-1 0 0,0 0 0,-1-1 0,3-7 0,-2 4 0,-1 0 0,0 0 0,1 0 0,0 0 0,5-13 0,-6 19 0,1 0 0,-1-1 0,1 1 0,-1 0 0,1 0 0,0 0 0,-1 0 0,1 0 0,0 0 0,0 1 0,1-1 0,-1 1 0,0-1 0,0 1 0,1 0 0,-1 0 0,1 0 0,4-1 0,-2 0 0,0 1 0,-1 0 0,1 1 0,0-1 0,0 1 0,0 0 0,0 0 0,0 0 0,0 1 0,-1 0 0,1 0 0,0 0 0,0 0 0,-1 1 0,1 0 0,-1 0 0,0 0 0,1 0 0,-1 1 0,0-1 0,0 1 0,0 0 0,-1 1 0,1-1 0,-1 1 0,0-1 0,0 1 0,0 0 0,0 0 0,-1 0 0,1 1 0,-1-1 0,0 1 0,0-1 0,1 8 0,1 20 0,-3-24 0,-1-1 0,1 1 0,1-1 0,-1 1 0,1-1 0,5 13 0,-6-20 0,-1 1 0,0 0 0,0-1 0,0 1 0,1-1 0,-1 1 0,0-1 0,1 1 0,-1-1 0,0 1 0,1-1 0,-1 1 0,1-1 0,-1 1 0,1-1 0,-1 0 0,1 1 0,-1-1 0,1 0 0,-1 1 0,1-1 0,0 0 0,-1 0 0,1 0 0,-1 1 0,1-1 0,0 0 0,-1 0 0,1 0 0,0 0 0,-1 0 0,1 0 0,0 0 0,-1 0 0,1 0 0,-1-1 0,1 1 0,0 0 0,-1 0 0,1 0 0,-1-1 0,1 1 0,-1 0 0,1-1 0,-1 1 0,1-1 0,-1 1 0,1 0 0,0-2 0,0 1 0,0 0 0,0 0 0,0-1 0,-1 1 0,1 0 0,0-1 0,-1 1 0,1 0 0,-1-1 0,0 1 0,1-1 0,-1 1 0,0-1 0,0 1 0,0-1 0,0 1 0,0 0 0,0-1 0,0 1 0,0-1 0,-1 1 0,0-3 0,-1 0 0,0 1 0,-1-1 0,1 0 0,-1 1 0,0 0 0,0-1 0,-1 1 0,1 0 0,0 1 0,-1-1 0,0 1 0,-7-5 0,-15-10 0,18 11 0,1 0 0,-1 1 0,-1 0 0,1 0 0,-1 1 0,1 0 0,-1 0 0,-16-4 0,10 5 0,9 1 0,-1 1 0,1 0 0,0 0 0,-8 0 0,11 1 0,0 1 0,1-1 0,-1 1 0,0-1 0,1 1 0,-1 0 0,1 0 0,-1 0 0,1 0 0,0 1 0,-1-1 0,1 1 0,-3 2 0,0 1-124,0 0 0,0 0 0,1 0 0,0 1 0,0 0 0,0 0-1,0 0 1,1 0 0,0 0 0,-2 9 0,2-5-6702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5:58.0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221 1096 24575,'-4'-1'0,"0"0"0,1 0 0,-1 0 0,1 0 0,-1-1 0,1 1 0,0-1 0,0 0 0,0 0 0,0 0 0,0-1 0,0 1 0,-3-5 0,-4-1 0,5 4 0,0-1 0,0 1 0,0-1 0,0 0 0,1-1 0,0 1 0,0-1 0,1 0 0,-1 0 0,1 0 0,1 0 0,-1-1 0,1 1 0,0-1 0,-2-10 0,-1-16 0,-1-57 0,-2-14 0,3 50 0,2 0 0,4-55 0,0 27 0,-1 74 0,-1-8 0,2-1 0,-1 1 0,2-1 0,0 1 0,8-29 0,29-54 0,-37 95 0,0 1 0,0-1 0,1 0 0,-1 1 0,1-1 0,0 1 0,0 0 0,0 0 0,5-3 0,-4 2 0,1 0 0,-1 0 0,0-1 0,5-6 0,0-6 0,12-25 0,-1-1 0,-18 40 0,-1-1 0,1 1 0,0-1 0,-1 0 0,0 0 0,1-5 0,-3 8 0,-3 4 0,-3 5 0,-7 15 0,-27 34 0,33-48 0,-1 1 0,0-1 0,0-1 0,-1 0 0,-17 12 0,18-15 0,1 1 0,-10 11 0,14-13 0,-1 0 0,1 0 0,-1 0 0,0 0 0,0-1 0,0 0 0,0 0 0,0 0 0,-11 3 0,16-6 0,-1 1 0,1-1 0,-1 0 0,1 0 0,-1 0 0,1 0 0,-1 0 0,1 0 0,-1 0 0,1 0 0,-1 0 0,0 0 0,1 0 0,-1 0 0,1 0 0,-1 0 0,1 0 0,-1 0 0,1-1 0,0 1 0,-1 0 0,1 0 0,-1-1 0,1 1 0,-1 0 0,0-1 0,1 0 0,0 1 0,0-1 0,0 0 0,-1 1 0,1-1 0,0 0 0,0 1 0,0-1 0,0 0 0,0 1 0,0-1 0,1 0 0,-1 1 0,0-1 0,0 0 0,0 1 0,1-2 0,1-2 0,0-1 0,0 1 0,1 0 0,4-6 0,-2 4 0,0 0 0,0 0 0,1 1 0,-1 0 0,1 0 0,1 0 0,-1 1 0,1 0 0,-1 0 0,1 0 0,0 1 0,1 0 0,-1 1 0,0 0 0,1 0 0,10-2 0,-11 4 0,-2 0 0,-1 0 0,1 0 0,0 0 0,-1-1 0,1 0 0,0 0 0,-1 0 0,1 0 0,-1-1 0,1 0 0,-1 0 0,0 0 0,4-3 0,-6 4 0,0-1 0,0 1 0,0 0 0,0 0 0,0 0 0,1 0 0,-1 0 0,4 0 0,-6 1 0,1 0 0,-1 0 0,1 0 0,0 0 0,-1 0 0,1 0 0,-1 0 0,1 0 0,0 0 0,-1 1 0,1-1 0,-1 0 0,1 1 0,-1-1 0,1 0 0,-1 1 0,1-1 0,-1 0 0,1 1 0,-1-1 0,0 1 0,1-1 0,-1 1 0,1-1 0,-1 1 0,0-1 0,0 1 0,1 0 0,-1-1 0,0 1 0,0-1 0,0 1 0,0 0 0,0-1 0,1 1 0,-1-1 0,0 2 0,1 11 0,0-1 0,-1 1 0,-2 14 0,1 20 0,2-45 0,-1 1 0,1-1 0,0 0 0,-1 0 0,1 1 0,0-1 0,0 0 0,1 0 0,-1 0 0,0 0 0,1 0 0,-1-1 0,1 1 0,0 0 0,-1-1 0,1 1 0,4 2 0,-4-2 0,1 0 0,-1 0 0,1 0 0,-1 0 0,0 1 0,0-1 0,0 1 0,0 0 0,2 4 0,-2-2 0,-1 0 0,0 0 0,0 0 0,0 6 0,-1-8 0,0 0 0,1 1 0,-1-1 0,1 0 0,-1 0 0,1 0 0,0 0 0,0 1 0,1-1 0,2 5 0,-4-8 0,0 0 0,0 1 0,1-1 0,-1 0 0,0 0 0,0 0 0,0 1 0,0-1 0,1 0 0,-1 0 0,0 0 0,0 1 0,1-1 0,-1 0 0,0 0 0,0 0 0,1 0 0,-1 0 0,0 1 0,1-1 0,-1 0 0,0 0 0,0 0 0,1 0 0,-1 0 0,0 0 0,1 0 0,-1 0 0,0 0 0,0 0 0,1 0 0,-1 0 0,0-1 0,1 1 0,-1 0 0,0 0 0,0 0 0,1 0 0,-1 0 0,0 0 0,0-1 0,1 1 0,-1 0 0,0 0 0,0 0 0,0-1 0,0 1 0,1 0 0,-1 0 0,0-1 0,0 1 0,0 0 0,0 0 0,0-1 0,1 1 0,-1 0 0,0-1 0,0 1 0,0-1 0,4-18 0,-2 9 0,-1 0 0,-1 0 0,0-16 0,-1 23 0,1 0 0,-1 0 0,1 0 0,-1-1 0,0 1 0,0 0 0,0 0 0,-1 0 0,1 0 0,-1 1 0,0-1 0,1 0 0,-1 1 0,0-1 0,-3-2 0,0 1-76,1-1 1,-1 1-1,1-1 0,0 0 0,0 0 0,1-1 0,-1 1 0,1-1 1,0 0-1,1 1 0,0-1 0,0-1 0,0 1 0,0 0 1,1 0-1,0-1 0,0-8 0,1 0-6750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0:55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9330 1395 24575,'-2'0'0,"0"1"0,0-1 0,0 1 0,-1-1 0,1 0 0,0 0 0,0 0 0,-1-1 0,-1 1 0,-6-1 0,-513-14-101,315 6-116,-224-14-74,329 17 267,-45-3 149,-7-21 385,78 13-512,-80-17 2,-173-33 0,313 64 0,-1 1 0,1 0 0,-30 2 0,38 0 0,1-1 0,0 1 0,-17-4 0,-1-1 0,-115-17 0,-56-7 0,137 24 0,-82 1 0,101 3 0,0-2 0,1-2 0,-66-16 0,41 8 0,16 3 0,-1 2 0,0 2 0,-51 2 0,67 4 0,1-1 0,0-2 0,0-1 0,-34-9 0,13 2 0,1 2 0,-60-3 0,-111 9 0,206 3 0,-93-1 0,88-1 0,1-1 0,-43-9 0,10 1 0,37 8 0,0-1 0,-18-6 0,-64-21 0,-197-35 0,181 52 0,-200-1 0,280 15 0,0-2 0,-56-10 0,-258-52 0,142 44 0,-1 19 0,162 2 0,-94-2 0,121-1 0,-1 0 0,1-2 0,0 0 0,-37-13 0,-60-22 0,-171-35 0,277 71 0,-228-48 0,150 35 0,43 9 0,-76-23 0,107 25 0,-6-3 0,0 1 0,0 2 0,0 0 0,-37-4 0,-11 3 0,-22 0 0,-3 7 0,-113-2 0,196 0 0,-1-1 0,1 0 0,0 0 0,0-1 0,-11-4 0,-52-26 0,57 23 0,-1 2 0,0 0 0,0 2 0,0 0 0,-26-5 0,-59 0 0,62 8 0,-61 1 0,58 3 0,-50-7 0,19 0 0,-78 4 0,114 2 0,22-1 0,0-1 0,0 0 0,-25-8 0,23 5 0,0 1 0,-26-2 0,39 6 0,0-1 0,1 0 0,-1-1 0,0 1 0,0-1 0,-9-5 0,7 4 0,36 38 0,-9-5 0,-15-23 0,-1-1 0,1 0 0,0 0 0,1 0 0,-1-1 0,1 1 0,0-1 0,1 0 0,-1 0 0,12 7 0,-4-6 0,-6-3 0,-1 0 0,1 1 0,-1 0 0,1 0 0,-1 0 0,0 0 0,-1 1 0,1 0 0,6 9 0,-4-6 0,-1 0 0,1-1 0,1 0 0,-1-1 0,20 12 0,-26-18 0,-7-6 0,-11-8 0,-33-17 0,-5-4 0,-9-9 0,37 28 0,2-2 0,-36-33 0,51 43 0,5 4 0,0 0 0,0 0 0,0-1 0,0 0 0,0 0 0,1 0 0,-6-10 0,0-4 0,6 15 0,0 0 0,1 0 0,0-1 0,0 1 0,0-1 0,-1-7 0,3 11 0,-1 0 0,1 0 0,0 0 0,0 0 0,1 0 0,-1 0 0,0 0 0,0 0 0,0 1 0,0-1 0,1 0 0,-1 0 0,0 0 0,1 0 0,-1 0 0,2-1 0,-1 1 0,0 0 0,0 0 0,0 0 0,0 0 0,1 1 0,-1-1 0,0 0 0,1 1 0,-1-1 0,1 0 0,-1 1 0,0-1 0,3 1 0,13-3 0,0 2 0,0 0 0,0 1 0,23 2 0,4 0 0,6-1 0,95-2 0,-143 1 2,0 0-1,0-1 0,1 1 0,-1 0 1,0-1-1,0 1 0,0-1 1,0 0-1,0 0 0,0 0 1,0 0-1,-1 0 0,1 0 0,0 0 1,0 0-1,-1-1 0,1 1 1,-1-1-1,1 1 0,-1-1 1,0 0-1,1 0 0,-1 1 1,0-1-1,1-3 0,0-2-27,0 0 1,0-1-1,-1 1 0,0-1 1,0-13-1,2-14-1219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2:37.8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1074 1165 24575,'0'-3'0,"-1"0"0,0 0 0,1 0 0,-1 0 0,0 0 0,-1 0 0,-1-4 0,-2-4 0,-6-13 0,0 2 0,-23-33 0,22 36 0,0 0 0,1-1 0,-14-39 0,23 54 0,1 0 0,-1 0 0,0 1 0,0-1 0,0 0 0,-1 1 0,0-1 0,1 1 0,-2 0 0,1-1 0,0 2 0,-1-1 0,0 0 0,0 1 0,0-1 0,0 1 0,-6-3 0,5 3 0,0-1 0,0 1 0,1-1 0,-1 0 0,1-1 0,-1 1 0,-3-7 0,-23-37 0,16 23 0,-20-29 0,-2 1 0,-57-61 0,92 112 0,-1-1 0,1 1 0,-1 0 0,0 0 0,0 0 0,0 0 0,0 1 0,0-1 0,-1 1 0,1 0 0,0 0 0,-1 0 0,1 0 0,-1 0 0,-5 1 0,-19-6 0,0-8 0,23 12 0,1-1 0,-1 1 0,1 0 0,-1 0 0,-6-2 0,2 2 0,0-1 0,0-1 0,0 0 0,1 0 0,-1-1 0,-9-7 0,-15-8 0,28 16 0,-1 0 0,1 0 0,0-1 0,0 0 0,0 0 0,1 0 0,-7-10 0,-14-16 0,15 22 0,1 0 0,-1 0 0,2 0 0,-1-1 0,1 0 0,1 0 0,-8-14 0,9 12 0,-1-1 0,0 1 0,-1 0 0,-15-17 0,20 25 0,-1-1 0,1 0 0,0 0 0,0 0 0,0-1 0,-1-5 0,2 6 0,0 0 0,0 1 0,-1-1 0,1 1 0,-1 0 0,0-1 0,0 1 0,-6-6 0,1 4 0,-1 0 0,1 1 0,-1 0 0,0 0 0,0 1 0,-13-4 0,0-1 0,21 8 0,0 1 0,1-1 0,-1 1 0,0 0 0,0-1 0,0 1 0,0 0 0,0 0 0,0-1 0,0 1 0,0 0 0,0 0 0,1 0 0,-1 0 0,0 0 0,0 0 0,0 1 0,0-1 0,0 0 0,0 0 0,0 1 0,0-1 0,0 0 0,1 1 0,-1-1 0,0 1 0,0-1 0,0 1 0,1 0 0,-1-1 0,0 1 0,1 0 0,-1-1 0,0 1 0,1 0 0,-1 0 0,1-1 0,-1 1 0,1 0 0,0 0 0,-1 0 0,1 0 0,0 0 0,0 0 0,-1 0 0,1 1 0,-1 7 0,0-1 0,1 1 0,0-1 0,1 12 0,-1-7 0,2 228 0,9-284 0,-7 28 0,0 1 0,12-28 0,-9 26 0,9-32 0,-16 43 0,1 0 0,0 1 0,0 0 0,1-1 0,-1 1 0,1 0 0,0 0 0,0 0 0,1 0 0,-1 0 0,1 0 0,-1 0 0,1 1 0,5-4 0,-6 4 0,1 1 0,-1 0 0,0-1 0,1 0 0,2-4 0,-4 5 0,0 0 0,0 0 0,1 0 0,-1 0 0,1 1 0,-1-1 0,1 0 0,0 1 0,-1 0 0,1-1 0,0 1 0,0 0 0,0 0 0,3-2 0,0 2 0,0 0 0,0 0 0,0 0 0,0 0 0,0 1 0,0 0 0,0 0 0,0 1 0,9 1 0,-12-2 0,1 1 0,0 0 0,-1 0 0,1 0 0,0 0 0,-1 0 0,1 1 0,-1-1 0,0 1 0,1 0 0,-1-1 0,0 1 0,0 0 0,0 0 0,0 1 0,-1-1 0,1 0 0,2 4 0,-1 0 0,0 0 0,1 0 0,0 0 0,1-1 0,-1 1 0,1-1 0,0 0 0,0-1 0,0 1 0,1-1 0,0 0 0,0 0 0,0-1 0,0 0 0,0 0 0,1 0 0,12 3 0,-9-3 38,0 1 0,12 7 0,-13-7-531,0 0 0,17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2:50.5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1003 1187 24575,'-3'-4'0,"-1"2"0,1-1 0,-1 0 0,-8-3 0,-5-5 0,14 9 0,1 0 0,-1 0 0,1-1 0,0 1 0,0-1 0,0 0 0,0 0 0,0 0 0,-2-5 0,-9-31 0,3 9 0,-22-54 0,29 79 0,1 0 0,-1 0 0,0 1 0,0-1 0,-6-6 0,5 6 0,0 0 0,0 0 0,-4-9 0,5 7 0,0 1 0,0 0 0,-1 0 0,1 0 0,-2 0 0,1 1 0,0-1 0,-1 1 0,0 0 0,0 0 0,-9-5 0,7 5 0,0 0 0,1-1 0,-1 0 0,1 0 0,0 0 0,1 0 0,0-1 0,-6-9 0,-1-6 0,-14-34 0,-1-1 0,-7-13 0,-6-14 0,33 71 0,-1 1 0,0 0 0,-1 1 0,-12-14 0,16 21 0,1 0 0,-1 1 0,-8-6 0,9 8 0,1-1 0,0 0 0,0 0 0,0 0 0,0-1 0,0 1 0,0-1 0,1 1 0,-1-1 0,-3-5 0,4 5 0,-3-10 0,-2 1 0,1 0 0,-2 0 0,0 1 0,0 0 0,-1 0 0,-16-15 0,18 20 0,1-1 0,-1 0 0,-8-13 0,9 11 0,-1 1 0,-10-10 0,13 14 0,0 1 0,-1 0 0,1 1 0,-1-1 0,-9-3 0,10 5 0,0 0 0,1-1 0,-1 0 0,1 0 0,-1 0 0,1 0 0,0 0 0,0-1 0,0 1 0,0-1 0,0 0 0,-4-5 0,2-1 0,-1 1 0,0 0 0,0 0 0,-1 0 0,0 1 0,-11-10 0,13 14 0,0 0 0,0-1 0,-1 2 0,1-1 0,-1 1 0,1-1 0,-1 1 0,0 1 0,0-1 0,0 1 0,1 0 0,-9 0 0,-13 2 0,22-1 0,-1 1 0,1-1 0,-1 0 0,0 0 0,1-1 0,-1 0 0,1 0 0,0 0 0,-9-4 0,14 5 0,-1 0 0,1 0 0,0 0 0,-1-1 0,1 1 0,0 0 0,0 0 0,-1 0 0,1 0 0,0 0 0,-1 0 0,1 0 0,0 0 0,-1 0 0,1 0 0,0 0 0,-1 0 0,1 0 0,0 0 0,0 0 0,-1 0 0,1 0 0,0 0 0,-1 0 0,1 0 0,0 1 0,-1-1 0,1 0 0,0 0 0,-1 1 0,-2 10 0,4 21 0,0-22 0,-1 2 0,1 1 0,1-1 0,0 0 0,0 1 0,1-1 0,1 0 0,8 17 0,-7-16 0,6 23 0,4 10 0,-13-72 0,-3-32 0,2-69 0,-1 124 0,0 0 0,0-1 0,1 1 0,-1 0 0,1 0 0,0 0 0,0 0 0,0 0 0,0 0 0,0 0 0,0 1 0,1-1 0,0 0 0,-1 1 0,1-1 0,0 1 0,0-1 0,1 1 0,-1 0 0,0 0 0,1 0 0,-1 0 0,1 0 0,0 1 0,-1-1 0,1 1 0,0 0 0,0 0 0,0 0 0,0 0 0,0 0 0,0 0 0,0 1 0,0 0 0,6 0 0,136-1 0,-62 3 0,-1-2-1365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17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9370 1453 24575,'-889'0'0,"870"0"0,0-2 0,-1-1 0,1 0 0,0-1 0,-22-9 0,-7 1 0,-67-10 0,53 12 0,-84-8 0,-27-6 0,-59-22 0,75 29 0,13 2 0,-105-21 0,236 34 0,-212-35 0,35-8 0,11 3 0,131 33 0,-89-4 0,-36 15 0,-39-2 0,186-3 0,-46-10 0,31 4 0,-24-7 0,-20-3 0,-39 1 0,-186-5 0,266 22 0,1-3 0,-1-1 0,1-3 0,0-1 0,-46-17 0,39 13 0,-57-7 0,0 0 0,57 11 0,-1 2 0,0 3 0,-64 2 0,32 1 0,34-2 0,-77-16 0,17 1 0,-454-65 0,512 75 0,0 2 0,-86 1 0,80 3 0,-1-3 0,-91-19 0,74 10 0,-289-72 0,328 78 0,1 1 0,-1 2 0,1 1 0,-71 2 0,93 2 0,1 0 0,0-2 0,-1 1 0,1-1 0,-13-5 0,-55-22 0,21 6 0,28 14 0,-47-8 0,-4-1 0,39 5 0,14 4 0,0 1 0,0 2 0,-1 0 0,-44-1 0,-486 8 0,551-1 0,0 0 0,-1-1 0,1 0 0,0 0 0,-1-1 0,1-1 0,0 0 0,0 0 0,-15-8 0,17 8 0,0 0 0,-1 0 0,1 1 0,0-1 0,-1 2 0,0-1 0,0 1 0,1 0 0,-1 1 0,-14 1 0,10-1 0,-1 0 0,1-1 0,-19-4 0,2-2 0,0 1 0,0 2 0,-54-2 0,-174 7 0,252-1 0,-1 0 0,0-1 0,1 0 0,-1 0 0,0 0 0,1-1 0,-1 1 0,1-1 0,0-1 0,0 1 0,0-1 0,-9-6 0,3 0 0,0-1 0,0 0 0,-16-22 0,21 25 0,-1-1 0,0 1 0,-1 0 0,0 0 0,0 1 0,0 0 0,-17-8 0,24 13 0,-1 1 0,1-1 0,-1 1 0,0-1 0,1 1 0,-1-1 0,0 1 0,1 0 0,-1 0 0,0 0 0,0 0 0,1 0 0,-3 1 0,3-1 0,0 1 0,1-1 0,-1 0 0,1 1 0,-1-1 0,1 0 0,-1 1 0,1-1 0,-1 1 0,1-1 0,-1 1 0,1-1 0,0 1 0,-1-1 0,1 1 0,0-1 0,-1 1 0,1-1 0,0 1 0,0 0 0,0-1 0,0 1 0,-1-1 0,1 1 0,0 0 0,0-1 0,0 1 0,0 0 0,0-1 0,0 1 0,1-1 0,-1 1 0,0 0 0,0-1 0,0 1 0,0-1 0,1 1 0,-1 0 0,0-1 0,1 1 0,3 7 0,0 0 0,1 0 0,0 0 0,1-1 0,-1 0 0,1 0 0,0 0 0,14 10 0,-7-5 0,14 16 0,45 74 0,-52-71 0,-4-11 0,-11-14 0,-1 0 0,1 1 0,5 11 0,-9-15 0,1 0 0,-1 0 0,1 0 0,0 0 0,0-1 0,0 1 0,0 0 0,5 3 0,-6-6 0,-4-5 0,-4-6 0,-61-69 0,41 54 0,21 20 0,-1 0 0,-10-13 0,15 16 0,0 0 0,1 0 0,-1 0 0,1 0 0,-1-1 0,1 1 0,0 0 0,0 0 0,0-1 0,1 1 0,-1-5 0,1-88 0,1 44 0,-1 50 0,0-1 0,0 1 0,0 0 0,0-1 0,1 1 0,-1 0 0,1 0 0,-1-1 0,1 1 0,0 0 0,0 0 0,2-4 0,-1 4 0,0 0 0,0 0 0,0 0 0,1 0 0,-1 1 0,1-1 0,-1 1 0,1-1 0,-1 1 0,4-1 0,10-4 0,0 2 0,0-1 0,0 2 0,0 0 0,1 1 0,-1 1 0,1 0 0,17 2 0,-29-1 0,1 0 0,-1 0 0,1 0 0,-1-1 0,12-3 0,-14 3 0,0 0 0,0-1 0,-1 1 0,1-1 0,0 0 0,0 0 0,-1 0 0,1 0 0,-1-1 0,0 1 0,3-4 0,9-10 0,-9 11 0,-1 1 0,0-1 0,0 0 0,-1 0 0,1 0 0,-1-1 0,0 1 0,3-9 0,-3 4-1365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24/4/2024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30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90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1801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036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321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657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7781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6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188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701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7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862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5410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79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016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086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6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47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6624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3940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78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5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2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86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306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770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2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2.png"/><Relationship Id="rId5" Type="http://schemas.openxmlformats.org/officeDocument/2006/relationships/tags" Target="../tags/tag35.xml"/><Relationship Id="rId10" Type="http://schemas.openxmlformats.org/officeDocument/2006/relationships/image" Target="../media/image21.png"/><Relationship Id="rId4" Type="http://schemas.openxmlformats.org/officeDocument/2006/relationships/tags" Target="../tags/tag34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9.xml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40.xml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39.png"/><Relationship Id="rId5" Type="http://schemas.openxmlformats.org/officeDocument/2006/relationships/tags" Target="../tags/tag45.xml"/><Relationship Id="rId10" Type="http://schemas.openxmlformats.org/officeDocument/2006/relationships/image" Target="../media/image38.png"/><Relationship Id="rId4" Type="http://schemas.openxmlformats.org/officeDocument/2006/relationships/tags" Target="../tags/tag44.xml"/><Relationship Id="rId9" Type="http://schemas.openxmlformats.org/officeDocument/2006/relationships/image" Target="../media/image36.png"/><Relationship Id="rId1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5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7.emf"/><Relationship Id="rId17" Type="http://schemas.openxmlformats.org/officeDocument/2006/relationships/oleObject" Target="../embeddings/oleObject10.bin"/><Relationship Id="rId2" Type="http://schemas.openxmlformats.org/officeDocument/2006/relationships/image" Target="../media/image45.png"/><Relationship Id="rId16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6.emf"/><Relationship Id="rId19" Type="http://schemas.openxmlformats.org/officeDocument/2006/relationships/image" Target="../media/image52.png"/><Relationship Id="rId4" Type="http://schemas.openxmlformats.org/officeDocument/2006/relationships/image" Target="../media/image45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7.emf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51.e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49.emf"/><Relationship Id="rId2" Type="http://schemas.openxmlformats.org/officeDocument/2006/relationships/image" Target="../media/image45.png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6.e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50.emf"/><Relationship Id="rId4" Type="http://schemas.openxmlformats.org/officeDocument/2006/relationships/image" Target="../media/image45.emf"/><Relationship Id="rId9" Type="http://schemas.openxmlformats.org/officeDocument/2006/relationships/image" Target="../media/image53.png"/><Relationship Id="rId1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2.bin"/><Relationship Id="rId21" Type="http://schemas.openxmlformats.org/officeDocument/2006/relationships/image" Target="../media/image49.e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7.emf"/><Relationship Id="rId25" Type="http://schemas.openxmlformats.org/officeDocument/2006/relationships/image" Target="../media/image52.emf"/><Relationship Id="rId2" Type="http://schemas.openxmlformats.org/officeDocument/2006/relationships/image" Target="../media/image45.png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19.bin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50.emf"/><Relationship Id="rId3" Type="http://schemas.openxmlformats.org/officeDocument/2006/relationships/image" Target="../media/image53.png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32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3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0.emf"/><Relationship Id="rId3" Type="http://schemas.openxmlformats.org/officeDocument/2006/relationships/image" Target="../media/image53.png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38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4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tags" Target="../tags/tag48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51.xml"/><Relationship Id="rId15" Type="http://schemas.openxmlformats.org/officeDocument/2006/relationships/image" Target="../media/image58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62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tags" Target="../tags/tag58.xml"/><Relationship Id="rId21" Type="http://schemas.openxmlformats.org/officeDocument/2006/relationships/image" Target="../media/image63.png"/><Relationship Id="rId7" Type="http://schemas.openxmlformats.org/officeDocument/2006/relationships/tags" Target="../tags/tag62.xml"/><Relationship Id="rId12" Type="http://schemas.openxmlformats.org/officeDocument/2006/relationships/notesSlide" Target="../notesSlides/notesSlide14.xml"/><Relationship Id="rId17" Type="http://schemas.openxmlformats.org/officeDocument/2006/relationships/image" Target="../media/image59.png"/><Relationship Id="rId2" Type="http://schemas.openxmlformats.org/officeDocument/2006/relationships/tags" Target="../tags/tag5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60.xml"/><Relationship Id="rId15" Type="http://schemas.openxmlformats.org/officeDocument/2006/relationships/image" Target="../media/image57.png"/><Relationship Id="rId10" Type="http://schemas.openxmlformats.org/officeDocument/2006/relationships/tags" Target="../tags/tag65.xml"/><Relationship Id="rId19" Type="http://schemas.openxmlformats.org/officeDocument/2006/relationships/image" Target="../media/image61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tags" Target="../tags/tag68.xml"/><Relationship Id="rId21" Type="http://schemas.openxmlformats.org/officeDocument/2006/relationships/image" Target="../media/image63.png"/><Relationship Id="rId7" Type="http://schemas.openxmlformats.org/officeDocument/2006/relationships/tags" Target="../tags/tag72.xml"/><Relationship Id="rId12" Type="http://schemas.openxmlformats.org/officeDocument/2006/relationships/notesSlide" Target="../notesSlides/notesSlide15.xml"/><Relationship Id="rId17" Type="http://schemas.openxmlformats.org/officeDocument/2006/relationships/image" Target="../media/image59.png"/><Relationship Id="rId2" Type="http://schemas.openxmlformats.org/officeDocument/2006/relationships/tags" Target="../tags/tag6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70.xml"/><Relationship Id="rId15" Type="http://schemas.openxmlformats.org/officeDocument/2006/relationships/image" Target="../media/image57.png"/><Relationship Id="rId10" Type="http://schemas.openxmlformats.org/officeDocument/2006/relationships/tags" Target="../tags/tag75.xml"/><Relationship Id="rId19" Type="http://schemas.openxmlformats.org/officeDocument/2006/relationships/image" Target="../media/image61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56.png"/><Relationship Id="rId2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notesSlide" Target="../notesSlides/notesSlide16.xml"/><Relationship Id="rId18" Type="http://schemas.openxmlformats.org/officeDocument/2006/relationships/image" Target="../media/image59.png"/><Relationship Id="rId3" Type="http://schemas.openxmlformats.org/officeDocument/2006/relationships/tags" Target="../tags/tag78.xml"/><Relationship Id="rId21" Type="http://schemas.openxmlformats.org/officeDocument/2006/relationships/image" Target="../media/image62.png"/><Relationship Id="rId7" Type="http://schemas.openxmlformats.org/officeDocument/2006/relationships/tags" Target="../tags/tag82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8.png"/><Relationship Id="rId2" Type="http://schemas.openxmlformats.org/officeDocument/2006/relationships/tags" Target="../tags/tag77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67.png"/><Relationship Id="rId5" Type="http://schemas.openxmlformats.org/officeDocument/2006/relationships/tags" Target="../tags/tag80.xml"/><Relationship Id="rId15" Type="http://schemas.openxmlformats.org/officeDocument/2006/relationships/image" Target="../media/image56.png"/><Relationship Id="rId23" Type="http://schemas.openxmlformats.org/officeDocument/2006/relationships/image" Target="../media/image66.png"/><Relationship Id="rId10" Type="http://schemas.openxmlformats.org/officeDocument/2006/relationships/tags" Target="../tags/tag85.xml"/><Relationship Id="rId19" Type="http://schemas.openxmlformats.org/officeDocument/2006/relationships/image" Target="../media/image60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7.xml"/><Relationship Id="rId6" Type="http://schemas.openxmlformats.org/officeDocument/2006/relationships/image" Target="../media/image68.jpeg"/><Relationship Id="rId5" Type="http://schemas.openxmlformats.org/officeDocument/2006/relationships/hyperlink" Target="http://loki.cs.brown.edu:8081/webae/images/cover-large.jpg" TargetMode="Externa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0.png"/><Relationship Id="rId3" Type="http://schemas.openxmlformats.org/officeDocument/2006/relationships/tags" Target="../tags/tag90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4.bin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5.png"/><Relationship Id="rId18" Type="http://schemas.openxmlformats.org/officeDocument/2006/relationships/customXml" Target="../ink/ink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0.png"/><Relationship Id="rId17" Type="http://schemas.openxmlformats.org/officeDocument/2006/relationships/image" Target="../media/image87.png"/><Relationship Id="rId2" Type="http://schemas.openxmlformats.org/officeDocument/2006/relationships/tags" Target="../tags/tag92.xml"/><Relationship Id="rId16" Type="http://schemas.openxmlformats.org/officeDocument/2006/relationships/customXml" Target="../ink/ink2.xml"/><Relationship Id="rId1" Type="http://schemas.openxmlformats.org/officeDocument/2006/relationships/tags" Target="../tags/tag91.x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86.png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88.png"/><Relationship Id="rId4" Type="http://schemas.openxmlformats.org/officeDocument/2006/relationships/image" Target="../media/image77.png"/><Relationship Id="rId9" Type="http://schemas.openxmlformats.org/officeDocument/2006/relationships/oleObject" Target="../embeddings/oleObject43.bin"/><Relationship Id="rId14" Type="http://schemas.openxmlformats.org/officeDocument/2006/relationships/customXml" Target="../ink/ink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0.png"/><Relationship Id="rId17" Type="http://schemas.openxmlformats.org/officeDocument/2006/relationships/image" Target="../media/image91.png"/><Relationship Id="rId2" Type="http://schemas.openxmlformats.org/officeDocument/2006/relationships/tags" Target="../tags/tag94.xml"/><Relationship Id="rId16" Type="http://schemas.openxmlformats.org/officeDocument/2006/relationships/customXml" Target="../ink/ink5.xml"/><Relationship Id="rId1" Type="http://schemas.openxmlformats.org/officeDocument/2006/relationships/tags" Target="../tags/tag93.x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90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89.png"/><Relationship Id="rId9" Type="http://schemas.openxmlformats.org/officeDocument/2006/relationships/oleObject" Target="../embeddings/oleObject43.bin"/><Relationship Id="rId14" Type="http://schemas.openxmlformats.org/officeDocument/2006/relationships/customXml" Target="../ink/ink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70.png"/><Relationship Id="rId18" Type="http://schemas.openxmlformats.org/officeDocument/2006/relationships/image" Target="../media/image9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1.emf"/><Relationship Id="rId12" Type="http://schemas.openxmlformats.org/officeDocument/2006/relationships/oleObject" Target="../embeddings/oleObject45.bin"/><Relationship Id="rId17" Type="http://schemas.openxmlformats.org/officeDocument/2006/relationships/customXml" Target="../ink/ink7.xml"/><Relationship Id="rId2" Type="http://schemas.openxmlformats.org/officeDocument/2006/relationships/tags" Target="../tags/tag96.xml"/><Relationship Id="rId16" Type="http://schemas.openxmlformats.org/officeDocument/2006/relationships/image" Target="../media/image93.png"/><Relationship Id="rId1" Type="http://schemas.openxmlformats.org/officeDocument/2006/relationships/tags" Target="../tags/tag95.x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92.png"/><Relationship Id="rId15" Type="http://schemas.openxmlformats.org/officeDocument/2006/relationships/customXml" Target="../ink/ink6.xml"/><Relationship Id="rId10" Type="http://schemas.openxmlformats.org/officeDocument/2006/relationships/oleObject" Target="../embeddings/oleObject43.bin"/><Relationship Id="rId4" Type="http://schemas.openxmlformats.org/officeDocument/2006/relationships/notesSlide" Target="../notesSlides/notesSlide26.xml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5.png"/><Relationship Id="rId18" Type="http://schemas.openxmlformats.org/officeDocument/2006/relationships/image" Target="../media/image97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0.png"/><Relationship Id="rId17" Type="http://schemas.openxmlformats.org/officeDocument/2006/relationships/customXml" Target="../ink/ink10.xml"/><Relationship Id="rId2" Type="http://schemas.openxmlformats.org/officeDocument/2006/relationships/tags" Target="../tags/tag98.xml"/><Relationship Id="rId16" Type="http://schemas.openxmlformats.org/officeDocument/2006/relationships/customXml" Target="../ink/ink9.xml"/><Relationship Id="rId1" Type="http://schemas.openxmlformats.org/officeDocument/2006/relationships/tags" Target="../tags/tag97.x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95.png"/><Relationship Id="rId9" Type="http://schemas.openxmlformats.org/officeDocument/2006/relationships/oleObject" Target="../embeddings/oleObject43.bin"/><Relationship Id="rId14" Type="http://schemas.openxmlformats.org/officeDocument/2006/relationships/customXml" Target="../ink/ink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5.png"/><Relationship Id="rId18" Type="http://schemas.openxmlformats.org/officeDocument/2006/relationships/image" Target="../media/image99.png"/><Relationship Id="rId3" Type="http://schemas.openxmlformats.org/officeDocument/2006/relationships/slideLayout" Target="../slideLayouts/slideLayout6.xml"/><Relationship Id="rId21" Type="http://schemas.openxmlformats.org/officeDocument/2006/relationships/customXml" Target="../ink/ink15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0.png"/><Relationship Id="rId17" Type="http://schemas.openxmlformats.org/officeDocument/2006/relationships/customXml" Target="../ink/ink13.xml"/><Relationship Id="rId2" Type="http://schemas.openxmlformats.org/officeDocument/2006/relationships/tags" Target="../tags/tag100.xml"/><Relationship Id="rId16" Type="http://schemas.openxmlformats.org/officeDocument/2006/relationships/customXml" Target="../ink/ink12.xml"/><Relationship Id="rId20" Type="http://schemas.openxmlformats.org/officeDocument/2006/relationships/image" Target="../media/image100.png"/><Relationship Id="rId1" Type="http://schemas.openxmlformats.org/officeDocument/2006/relationships/tags" Target="../tags/tag99.x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44.bin"/><Relationship Id="rId19" Type="http://schemas.openxmlformats.org/officeDocument/2006/relationships/customXml" Target="../ink/ink14.xml"/><Relationship Id="rId4" Type="http://schemas.openxmlformats.org/officeDocument/2006/relationships/image" Target="../media/image98.png"/><Relationship Id="rId9" Type="http://schemas.openxmlformats.org/officeDocument/2006/relationships/oleObject" Target="../embeddings/oleObject43.bin"/><Relationship Id="rId14" Type="http://schemas.openxmlformats.org/officeDocument/2006/relationships/customXml" Target="../ink/ink11.xml"/><Relationship Id="rId22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0.png"/><Relationship Id="rId2" Type="http://schemas.openxmlformats.org/officeDocument/2006/relationships/tags" Target="../tags/tag102.xml"/><Relationship Id="rId16" Type="http://schemas.openxmlformats.org/officeDocument/2006/relationships/customXml" Target="../ink/ink17.xml"/><Relationship Id="rId1" Type="http://schemas.openxmlformats.org/officeDocument/2006/relationships/tags" Target="../tags/tag101.x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43.bin"/><Relationship Id="rId14" Type="http://schemas.openxmlformats.org/officeDocument/2006/relationships/customXml" Target="../ink/ink1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0.png"/><Relationship Id="rId2" Type="http://schemas.openxmlformats.org/officeDocument/2006/relationships/tags" Target="../tags/tag104.xml"/><Relationship Id="rId16" Type="http://schemas.openxmlformats.org/officeDocument/2006/relationships/customXml" Target="../ink/ink19.xml"/><Relationship Id="rId1" Type="http://schemas.openxmlformats.org/officeDocument/2006/relationships/tags" Target="../tags/tag103.x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103.png"/><Relationship Id="rId9" Type="http://schemas.openxmlformats.org/officeDocument/2006/relationships/oleObject" Target="../embeddings/oleObject43.bin"/><Relationship Id="rId14" Type="http://schemas.openxmlformats.org/officeDocument/2006/relationships/customXml" Target="../ink/ink1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0.png"/><Relationship Id="rId2" Type="http://schemas.openxmlformats.org/officeDocument/2006/relationships/tags" Target="../tags/tag106.xml"/><Relationship Id="rId16" Type="http://schemas.openxmlformats.org/officeDocument/2006/relationships/customXml" Target="../ink/ink21.xml"/><Relationship Id="rId1" Type="http://schemas.openxmlformats.org/officeDocument/2006/relationships/tags" Target="../tags/tag105.x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104.png"/><Relationship Id="rId9" Type="http://schemas.openxmlformats.org/officeDocument/2006/relationships/oleObject" Target="../embeddings/oleObject43.bin"/><Relationship Id="rId14" Type="http://schemas.openxmlformats.org/officeDocument/2006/relationships/customXml" Target="../ink/ink2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0.png"/><Relationship Id="rId2" Type="http://schemas.openxmlformats.org/officeDocument/2006/relationships/tags" Target="../tags/tag108.xml"/><Relationship Id="rId16" Type="http://schemas.openxmlformats.org/officeDocument/2006/relationships/customXml" Target="../ink/ink23.xml"/><Relationship Id="rId1" Type="http://schemas.openxmlformats.org/officeDocument/2006/relationships/tags" Target="../tags/tag107.x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105.png"/><Relationship Id="rId9" Type="http://schemas.openxmlformats.org/officeDocument/2006/relationships/oleObject" Target="../embeddings/oleObject43.bin"/><Relationship Id="rId14" Type="http://schemas.openxmlformats.org/officeDocument/2006/relationships/customXml" Target="../ink/ink2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0.png"/><Relationship Id="rId2" Type="http://schemas.openxmlformats.org/officeDocument/2006/relationships/tags" Target="../tags/tag110.xml"/><Relationship Id="rId16" Type="http://schemas.openxmlformats.org/officeDocument/2006/relationships/customXml" Target="../ink/ink25.xml"/><Relationship Id="rId1" Type="http://schemas.openxmlformats.org/officeDocument/2006/relationships/tags" Target="../tags/tag109.x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106.png"/><Relationship Id="rId9" Type="http://schemas.openxmlformats.org/officeDocument/2006/relationships/oleObject" Target="../embeddings/oleObject43.bin"/><Relationship Id="rId14" Type="http://schemas.openxmlformats.org/officeDocument/2006/relationships/customXml" Target="../ink/ink2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customXml" Target="../ink/ink26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75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0.png"/><Relationship Id="rId5" Type="http://schemas.openxmlformats.org/officeDocument/2006/relationships/image" Target="../media/image71.emf"/><Relationship Id="rId15" Type="http://schemas.openxmlformats.org/officeDocument/2006/relationships/customXml" Target="../ink/ink27.xml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9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notesSlide" Target="../notesSlides/notesSlide27.xml"/><Relationship Id="rId18" Type="http://schemas.openxmlformats.org/officeDocument/2006/relationships/image" Target="../media/image111.png"/><Relationship Id="rId3" Type="http://schemas.openxmlformats.org/officeDocument/2006/relationships/tags" Target="../tags/tag115.xml"/><Relationship Id="rId21" Type="http://schemas.openxmlformats.org/officeDocument/2006/relationships/image" Target="../media/image114.png"/><Relationship Id="rId7" Type="http://schemas.openxmlformats.org/officeDocument/2006/relationships/tags" Target="../tags/tag119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10.png"/><Relationship Id="rId2" Type="http://schemas.openxmlformats.org/officeDocument/2006/relationships/tags" Target="../tags/tag114.xml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tags" Target="../tags/tag122.xml"/><Relationship Id="rId19" Type="http://schemas.openxmlformats.org/officeDocument/2006/relationships/image" Target="../media/image112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110.png"/><Relationship Id="rId3" Type="http://schemas.openxmlformats.org/officeDocument/2006/relationships/tags" Target="../tags/tag126.xml"/><Relationship Id="rId21" Type="http://schemas.openxmlformats.org/officeDocument/2006/relationships/image" Target="../media/image113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tags" Target="../tags/tag125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16.png"/><Relationship Id="rId5" Type="http://schemas.openxmlformats.org/officeDocument/2006/relationships/tags" Target="../tags/tag128.xml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tags" Target="../tags/tag133.xml"/><Relationship Id="rId19" Type="http://schemas.openxmlformats.org/officeDocument/2006/relationships/image" Target="../media/image111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notesSlide" Target="../notesSlides/notesSlide28.xml"/><Relationship Id="rId22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4.png"/><Relationship Id="rId5" Type="http://schemas.openxmlformats.org/officeDocument/2006/relationships/tags" Target="../tags/tag14.xml"/><Relationship Id="rId1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tags" Target="../tags/tag13.xml"/><Relationship Id="rId9" Type="http://schemas.openxmlformats.org/officeDocument/2006/relationships/image" Target="../media/image2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.png"/><Relationship Id="rId2" Type="http://schemas.openxmlformats.org/officeDocument/2006/relationships/tags" Target="../tags/tag17.xml"/><Relationship Id="rId16" Type="http://schemas.openxmlformats.org/officeDocument/2006/relationships/image" Target="../media/image14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0.png"/><Relationship Id="rId5" Type="http://schemas.openxmlformats.org/officeDocument/2006/relationships/tags" Target="../tags/tag20.xml"/><Relationship Id="rId1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5.png"/><Relationship Id="rId17" Type="http://schemas.openxmlformats.org/officeDocument/2006/relationships/image" Target="../media/image13.png"/><Relationship Id="rId2" Type="http://schemas.openxmlformats.org/officeDocument/2006/relationships/tags" Target="../tags/tag24.xml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.png"/><Relationship Id="rId5" Type="http://schemas.openxmlformats.org/officeDocument/2006/relationships/tags" Target="../tags/tag27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16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098531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</a:t>
            </a:r>
            <a:r>
              <a:rPr lang="en-US">
                <a:solidFill>
                  <a:srgbClr val="000090"/>
                </a:solidFill>
              </a:rPr>
              <a:t>L</a:t>
            </a:r>
            <a:r>
              <a:rPr lang="en-US">
                <a:solidFill>
                  <a:srgbClr val="3A3A82"/>
                </a:solidFill>
              </a:rPr>
              <a:t>ecture 8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Dynamic Programming I: Introduction, </a:t>
            </a:r>
            <a:r>
              <a:rPr lang="en-US" dirty="0" err="1">
                <a:solidFill>
                  <a:srgbClr val="3A3A82"/>
                </a:solidFill>
              </a:rPr>
              <a:t>Memoization</a:t>
            </a:r>
            <a:r>
              <a:rPr lang="en-US" dirty="0">
                <a:solidFill>
                  <a:srgbClr val="3A3A82"/>
                </a:solidFill>
              </a:rPr>
              <a:t>, Rod Cutting, Knapsack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175FF2-A81E-A3BA-0B4C-F246E895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91C05D-DFF0-F458-162D-9509160736E1}"/>
              </a:ext>
            </a:extLst>
          </p:cNvPr>
          <p:cNvSpPr txBox="1">
            <a:spLocks/>
          </p:cNvSpPr>
          <p:nvPr/>
        </p:nvSpPr>
        <p:spPr>
          <a:xfrm>
            <a:off x="141119" y="908739"/>
            <a:ext cx="9002881" cy="52753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3A3A82"/>
                </a:solidFill>
                <a:cs typeface="Calibri"/>
              </a:rPr>
              <a:t>			DP = recursion + re-use (</a:t>
            </a:r>
            <a:r>
              <a:rPr lang="en-US" dirty="0" err="1">
                <a:solidFill>
                  <a:srgbClr val="FF0000"/>
                </a:solidFill>
              </a:rPr>
              <a:t>Memoization</a:t>
            </a:r>
            <a:r>
              <a:rPr lang="en-US" dirty="0">
                <a:solidFill>
                  <a:srgbClr val="3A3A82"/>
                </a:solidFill>
              </a:rPr>
              <a:t>)</a:t>
            </a:r>
            <a:endParaRPr lang="en-US" dirty="0">
              <a:solidFill>
                <a:srgbClr val="3A3A82"/>
              </a:solidFill>
              <a:cs typeface="Calibri"/>
            </a:endParaRPr>
          </a:p>
          <a:p>
            <a:pPr marL="76200" indent="0">
              <a:buNone/>
            </a:pPr>
            <a:r>
              <a:rPr lang="en-US" dirty="0">
                <a:solidFill>
                  <a:srgbClr val="3A3A82"/>
                </a:solidFill>
              </a:rPr>
              <a:t>Two approaches in Dynamic Programming</a:t>
            </a:r>
          </a:p>
          <a:p>
            <a:pPr marL="76200" indent="0">
              <a:buNone/>
            </a:pPr>
            <a:endParaRPr lang="en-US" sz="2000" dirty="0">
              <a:solidFill>
                <a:srgbClr val="3A3A82"/>
              </a:solidFill>
            </a:endParaRPr>
          </a:p>
          <a:p>
            <a:pPr marL="590550" indent="-514350">
              <a:buAutoNum type="arabicPeriod"/>
            </a:pPr>
            <a:r>
              <a:rPr lang="en-US" dirty="0">
                <a:solidFill>
                  <a:srgbClr val="3A3A82"/>
                </a:solidFill>
              </a:rPr>
              <a:t>Top-down approach:</a:t>
            </a:r>
          </a:p>
          <a:p>
            <a:pPr marL="76200" indent="0">
              <a:buNone/>
            </a:pPr>
            <a:endParaRPr lang="en-US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sohne"/>
            </a:endParaRPr>
          </a:p>
          <a:p>
            <a:pPr marL="76200" indent="0">
              <a:buNone/>
            </a:pPr>
            <a:r>
              <a:rPr lang="en-US" dirty="0">
                <a:solidFill>
                  <a:srgbClr val="3A3A82"/>
                </a:solidFill>
              </a:rPr>
              <a:t>If solution is </a:t>
            </a:r>
            <a:r>
              <a:rPr lang="en-US" dirty="0">
                <a:solidFill>
                  <a:srgbClr val="FF0000"/>
                </a:solidFill>
              </a:rPr>
              <a:t>stored</a:t>
            </a:r>
            <a:r>
              <a:rPr lang="en-US" dirty="0">
                <a:solidFill>
                  <a:srgbClr val="3A3A82"/>
                </a:solidFill>
              </a:rPr>
              <a:t> in the array,</a:t>
            </a:r>
          </a:p>
          <a:p>
            <a:pPr marL="76200" indent="0">
              <a:buNone/>
            </a:pPr>
            <a:r>
              <a:rPr lang="en-US" dirty="0">
                <a:solidFill>
                  <a:srgbClr val="3A3A82"/>
                </a:solidFill>
              </a:rPr>
              <a:t>return it (</a:t>
            </a:r>
            <a:r>
              <a:rPr lang="en-US" dirty="0" err="1">
                <a:solidFill>
                  <a:srgbClr val="FF0000"/>
                </a:solidFill>
              </a:rPr>
              <a:t>memoization</a:t>
            </a:r>
            <a:r>
              <a:rPr lang="en-US" dirty="0">
                <a:solidFill>
                  <a:srgbClr val="3A3A82"/>
                </a:solidFill>
              </a:rPr>
              <a:t>). </a:t>
            </a:r>
          </a:p>
          <a:p>
            <a:pPr marL="76200" indent="0">
              <a:buNone/>
            </a:pPr>
            <a:r>
              <a:rPr lang="en-US" dirty="0">
                <a:solidFill>
                  <a:srgbClr val="3A3A82"/>
                </a:solidFill>
              </a:rPr>
              <a:t>Otherwise s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sohne"/>
              </a:rPr>
              <a:t>olves </a:t>
            </a:r>
          </a:p>
          <a:p>
            <a:pPr marL="76200" indent="0">
              <a:buNone/>
            </a:pP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ohne"/>
              </a:rPr>
              <a:t>sub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sohne"/>
              </a:rPr>
              <a:t>problems </a:t>
            </a:r>
            <a:r>
              <a:rPr 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ohne"/>
              </a:rPr>
              <a:t>recursively</a:t>
            </a:r>
          </a:p>
          <a:p>
            <a:pPr marL="76200" indent="0">
              <a:buNone/>
            </a:pPr>
            <a:endParaRPr lang="en-US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sohne"/>
            </a:endParaRPr>
          </a:p>
          <a:p>
            <a:pPr marL="76200" indent="0"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76200" indent="0"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590550" indent="-514350">
              <a:buFont typeface="+mj-lt"/>
              <a:buAutoNum type="arabicPeriod"/>
            </a:pPr>
            <a:endParaRPr lang="en-US" dirty="0">
              <a:solidFill>
                <a:srgbClr val="3A3A82"/>
              </a:solidFill>
            </a:endParaRPr>
          </a:p>
          <a:p>
            <a:pPr marL="590550" indent="-514350">
              <a:buFont typeface="+mj-lt"/>
              <a:buAutoNum type="arabicPeriod"/>
            </a:pPr>
            <a:endParaRPr lang="en-US" dirty="0">
              <a:solidFill>
                <a:srgbClr val="3A3A82"/>
              </a:solidFill>
            </a:endParaRPr>
          </a:p>
          <a:p>
            <a:pPr marL="76200" indent="0">
              <a:buNone/>
            </a:pPr>
            <a:endParaRPr lang="en-US" dirty="0">
              <a:solidFill>
                <a:srgbClr val="3A3A8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FFD8F-7B30-D78C-A546-E3E1EA1B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359" y="3068614"/>
            <a:ext cx="2447943" cy="29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175FF2-A81E-A3BA-0B4C-F246E895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91C05D-DFF0-F458-162D-9509160736E1}"/>
              </a:ext>
            </a:extLst>
          </p:cNvPr>
          <p:cNvSpPr txBox="1">
            <a:spLocks/>
          </p:cNvSpPr>
          <p:nvPr/>
        </p:nvSpPr>
        <p:spPr>
          <a:xfrm>
            <a:off x="141119" y="860393"/>
            <a:ext cx="9002881" cy="52753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3A3A82"/>
                </a:solidFill>
                <a:cs typeface="Calibri"/>
              </a:rPr>
              <a:t>			DP = recursion + re-use (</a:t>
            </a:r>
            <a:r>
              <a:rPr lang="en-US" dirty="0" err="1">
                <a:solidFill>
                  <a:srgbClr val="FF0000"/>
                </a:solidFill>
              </a:rPr>
              <a:t>Memoization</a:t>
            </a:r>
            <a:r>
              <a:rPr lang="en-US" dirty="0">
                <a:solidFill>
                  <a:srgbClr val="3A3A82"/>
                </a:solidFill>
              </a:rPr>
              <a:t>)</a:t>
            </a:r>
            <a:endParaRPr lang="en-US" dirty="0">
              <a:solidFill>
                <a:srgbClr val="3A3A82"/>
              </a:solidFill>
              <a:cs typeface="Calibri"/>
            </a:endParaRPr>
          </a:p>
          <a:p>
            <a:pPr marL="76200" indent="0">
              <a:buNone/>
            </a:pPr>
            <a:r>
              <a:rPr lang="en-US" dirty="0">
                <a:solidFill>
                  <a:srgbClr val="3A3A82"/>
                </a:solidFill>
              </a:rPr>
              <a:t>Two approaches in Dynamic Programming</a:t>
            </a:r>
          </a:p>
          <a:p>
            <a:pPr marL="76200" indent="0">
              <a:buNone/>
            </a:pPr>
            <a:endParaRPr lang="en-US" sz="1800" dirty="0">
              <a:solidFill>
                <a:srgbClr val="3A3A82"/>
              </a:solidFill>
            </a:endParaRPr>
          </a:p>
          <a:p>
            <a:pPr marL="590550" indent="-514350">
              <a:buAutoNum type="arabicPeriod" startAt="2"/>
            </a:pPr>
            <a:r>
              <a:rPr lang="en-US" dirty="0">
                <a:solidFill>
                  <a:srgbClr val="3A3A82"/>
                </a:solidFill>
              </a:rPr>
              <a:t>Bottom-up approach:</a:t>
            </a:r>
          </a:p>
          <a:p>
            <a:pPr marL="76200" indent="0">
              <a:buNone/>
            </a:pP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sohne"/>
              </a:rPr>
              <a:t>Solves subproblems </a:t>
            </a:r>
            <a:r>
              <a:rPr 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ohne"/>
              </a:rPr>
              <a:t>iteratively</a:t>
            </a:r>
          </a:p>
          <a:p>
            <a:pPr marL="76200" indent="0">
              <a:buNone/>
            </a:pP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sohne"/>
              </a:rPr>
              <a:t>in the order of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ohne"/>
              </a:rPr>
              <a:t>smallest </a:t>
            </a:r>
          </a:p>
          <a:p>
            <a:pPr marL="76200" indent="0">
              <a:buNone/>
            </a:pP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sohne"/>
              </a:rPr>
              <a:t>to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ohne"/>
              </a:rPr>
              <a:t> largest sub</a:t>
            </a:r>
            <a:r>
              <a:rPr lang="en-US" b="0" i="0" dirty="0">
                <a:solidFill>
                  <a:srgbClr val="3A3A82"/>
                </a:solidFill>
                <a:effectLst/>
                <a:highlight>
                  <a:srgbClr val="FFFFFF"/>
                </a:highlight>
                <a:latin typeface="sohne"/>
              </a:rPr>
              <a:t>problems.</a:t>
            </a:r>
            <a:endParaRPr lang="en-US" dirty="0">
              <a:solidFill>
                <a:srgbClr val="3A3A82"/>
              </a:solidFill>
            </a:endParaRPr>
          </a:p>
          <a:p>
            <a:pPr marL="590550" indent="-514350">
              <a:buFont typeface="+mj-lt"/>
              <a:buAutoNum type="arabicPeriod"/>
            </a:pPr>
            <a:endParaRPr lang="en-US" dirty="0">
              <a:solidFill>
                <a:srgbClr val="3A3A82"/>
              </a:solidFill>
            </a:endParaRPr>
          </a:p>
          <a:p>
            <a:pPr marL="590550" indent="-514350">
              <a:buFont typeface="+mj-lt"/>
              <a:buAutoNum type="arabicPeriod"/>
            </a:pPr>
            <a:endParaRPr lang="en-US" dirty="0">
              <a:solidFill>
                <a:srgbClr val="3A3A82"/>
              </a:solidFill>
            </a:endParaRPr>
          </a:p>
          <a:p>
            <a:pPr marL="590550" indent="-514350">
              <a:buFont typeface="+mj-lt"/>
              <a:buAutoNum type="arabicPeriod"/>
            </a:pPr>
            <a:endParaRPr lang="en-US" dirty="0">
              <a:solidFill>
                <a:srgbClr val="3A3A82"/>
              </a:solidFill>
            </a:endParaRPr>
          </a:p>
          <a:p>
            <a:pPr marL="76200" indent="0">
              <a:buNone/>
            </a:pPr>
            <a:endParaRPr lang="en-US" dirty="0">
              <a:solidFill>
                <a:srgbClr val="3A3A8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9135E-3965-B9D9-0F06-F0828CE02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221" y="3228001"/>
            <a:ext cx="3000397" cy="2857521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Array $\textrm{fib}[]$&#10;&#10;&#10;\end{document}" title="IguanaTex Bitmap Display">
            <a:extLst>
              <a:ext uri="{FF2B5EF4-FFF2-40B4-BE49-F238E27FC236}">
                <a16:creationId xmlns:a16="http://schemas.microsoft.com/office/drawing/2014/main" id="{2CCF4D32-3C02-CB8B-7768-139CBA08CD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2306" y="4463887"/>
            <a:ext cx="1363714" cy="312830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\textbf{return }fib$[n]$&#10;&#10;&#10;\end{document}" title="IguanaTex Bitmap Display">
            <a:extLst>
              <a:ext uri="{FF2B5EF4-FFF2-40B4-BE49-F238E27FC236}">
                <a16:creationId xmlns:a16="http://schemas.microsoft.com/office/drawing/2014/main" id="{E3974670-7EC5-E9AD-B9F6-555BE3EB517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9499" y="5948996"/>
            <a:ext cx="1772077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rm{fib}[i] = \textrm{fib}(i-1)+\textrm{fib}(i-2)$&#10;&#10;&#10;\end{document}" title="IguanaTex Bitmap Display">
            <a:extLst>
              <a:ext uri="{FF2B5EF4-FFF2-40B4-BE49-F238E27FC236}">
                <a16:creationId xmlns:a16="http://schemas.microsoft.com/office/drawing/2014/main" id="{8E2B6E35-612D-3ED6-DDB2-D78471AE2C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9331" y="5578525"/>
            <a:ext cx="3841997" cy="31283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For} $i = 3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0C5E35F6-9D39-6E59-6D09-965E4D27136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9498" y="5226861"/>
            <a:ext cx="2431454" cy="222914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\textrm{fib}[1] \leftarrow 1, \textrm{fib}[2] \leftarrow 1$ &#10;&#10;&#10;\end{document}" title="IguanaTex Bitmap Display">
            <a:extLst>
              <a:ext uri="{FF2B5EF4-FFF2-40B4-BE49-F238E27FC236}">
                <a16:creationId xmlns:a16="http://schemas.microsoft.com/office/drawing/2014/main" id="{057C3ACC-FE56-A7F0-F199-49915E7EB92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29498" y="4845374"/>
            <a:ext cx="273304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0991" y="44726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Rod cutting problem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2" y="1032161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92500" lnSpcReduction="2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You are given a rod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a table of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is the price in the market of a rod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𝑖</m:t>
                    </m:r>
                  </m:oMath>
                </a14:m>
                <a:r>
                  <a:rPr lang="en-US" sz="2400" i="1" dirty="0">
                    <a:solidFill>
                      <a:srgbClr val="3A3A82"/>
                    </a:solidFill>
                    <a:cs typeface="Calibri"/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Determine the maximum revenue obtained by cutting the rode into pieces and selling these to the market </a:t>
                </a:r>
                <a:endParaRPr lang="en-US" sz="2400" dirty="0">
                  <a:cs typeface="Calibri"/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 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2" y="1032161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2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DAD7020-9069-FCEF-F075-50C746307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358" y="2241877"/>
            <a:ext cx="5169928" cy="6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0991" y="44726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Rod cutting problem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2" y="1032161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92500" lnSpcReduction="2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You are given a rod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a table of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is the price in the market of a rod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𝑖</m:t>
                    </m:r>
                  </m:oMath>
                </a14:m>
                <a:r>
                  <a:rPr lang="en-US" sz="2400" i="1" dirty="0">
                    <a:solidFill>
                      <a:srgbClr val="3A3A82"/>
                    </a:solidFill>
                    <a:cs typeface="Calibri"/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Determine the maximum revenue obtained by cutting the rode into pieces and selling these to the market </a:t>
                </a:r>
                <a:endParaRPr lang="en-US" sz="2400" dirty="0">
                  <a:cs typeface="Calibri"/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 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2" y="1032161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2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DAD7020-9069-FCEF-F075-50C746307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358" y="2241877"/>
            <a:ext cx="5169928" cy="660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BE4B588-61CA-E284-FBCE-E6E7042F2E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096" y="29024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Cut the rod in two pieces, 3 and 6 and get revenue </a:t>
                </a:r>
              </a:p>
              <a:p>
                <a:pPr marL="762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25.  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BE4B588-61CA-E284-FBCE-E6E7042F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6" y="290244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39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0991" y="44726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Rod cutting problem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2" y="1032161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92500" lnSpcReduction="2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You are given a rod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a table of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is the price in the market of a rod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𝑖</m:t>
                    </m:r>
                  </m:oMath>
                </a14:m>
                <a:r>
                  <a:rPr lang="en-US" sz="2400" i="1" dirty="0">
                    <a:solidFill>
                      <a:srgbClr val="3A3A82"/>
                    </a:solidFill>
                    <a:cs typeface="Calibri"/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Determine the maximum revenue obtained by cutting the rode into pieces and selling these to the market </a:t>
                </a:r>
                <a:endParaRPr lang="en-US" sz="2400" dirty="0">
                  <a:cs typeface="Calibri"/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 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2" y="1032161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2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DAD7020-9069-FCEF-F075-50C746307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358" y="2241877"/>
            <a:ext cx="5169928" cy="660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BE4B588-61CA-E284-FBCE-E6E7042F2E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096" y="29024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Cut the rod in two pieces, 3 and 6 and get revenue </a:t>
                </a:r>
              </a:p>
              <a:p>
                <a:pPr marL="762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25.  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BE4B588-61CA-E284-FBCE-E6E7042F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6" y="290244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 2">
                <a:extLst>
                  <a:ext uri="{FF2B5EF4-FFF2-40B4-BE49-F238E27FC236}">
                    <a16:creationId xmlns:a16="http://schemas.microsoft.com/office/drawing/2014/main" id="{F202C7F0-7153-9245-49DD-5B0261982D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3892959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Brute force (slow):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For each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possible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cut, compute the revenue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keep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the maximum. How many possibilities?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have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1+1+1+1, 1+1+2, 1+2+1, 2+1+1, 2+2, 1+3, 3+1, 4.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 2">
                <a:extLst>
                  <a:ext uri="{FF2B5EF4-FFF2-40B4-BE49-F238E27FC236}">
                    <a16:creationId xmlns:a16="http://schemas.microsoft.com/office/drawing/2014/main" id="{F202C7F0-7153-9245-49DD-5B026198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3892959"/>
                <a:ext cx="8622816" cy="1982912"/>
              </a:xfrm>
              <a:prstGeom prst="rect">
                <a:avLst/>
              </a:prstGeom>
              <a:blipFill>
                <a:blip r:embed="rId6"/>
                <a:stretch>
                  <a:fillRect l="-1132" t="-2462" r="-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39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0991" y="44726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Rod cutting problem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2" y="1032161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92500" lnSpcReduction="2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You are given a rod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a table of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is the price in the market of a rod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𝑖</m:t>
                    </m:r>
                  </m:oMath>
                </a14:m>
                <a:r>
                  <a:rPr lang="en-US" sz="2400" i="1" dirty="0">
                    <a:solidFill>
                      <a:srgbClr val="3A3A82"/>
                    </a:solidFill>
                    <a:cs typeface="Calibri"/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Determine the maximum revenue obtained by cutting the rode into pieces and selling these to the market </a:t>
                </a:r>
                <a:endParaRPr lang="en-US" sz="2400" dirty="0">
                  <a:cs typeface="Calibri"/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 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2" y="1032161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2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DAD7020-9069-FCEF-F075-50C746307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358" y="2241877"/>
            <a:ext cx="5169928" cy="660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BE4B588-61CA-E284-FBCE-E6E7042F2E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096" y="29024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Cut the rod in two pieces, 3 and 6 and get revenue </a:t>
                </a:r>
              </a:p>
              <a:p>
                <a:pPr marL="762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25.  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BE4B588-61CA-E284-FBCE-E6E7042F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6" y="290244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 2">
                <a:extLst>
                  <a:ext uri="{FF2B5EF4-FFF2-40B4-BE49-F238E27FC236}">
                    <a16:creationId xmlns:a16="http://schemas.microsoft.com/office/drawing/2014/main" id="{F202C7F0-7153-9245-49DD-5B0261982D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3892959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Brute force (slow):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For each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possible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cut, compute the revenue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keep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the maximum. How many possibilities?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have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1+1+1+1, 1+1+2, 1+2+1, 2+1+1, 2+2, 1+3, 3+1, 4.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 2">
                <a:extLst>
                  <a:ext uri="{FF2B5EF4-FFF2-40B4-BE49-F238E27FC236}">
                    <a16:creationId xmlns:a16="http://schemas.microsoft.com/office/drawing/2014/main" id="{F202C7F0-7153-9245-49DD-5B026198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3892959"/>
                <a:ext cx="8622816" cy="1982912"/>
              </a:xfrm>
              <a:prstGeom prst="rect">
                <a:avLst/>
              </a:prstGeom>
              <a:blipFill>
                <a:blip r:embed="rId6"/>
                <a:stretch>
                  <a:fillRect l="-1132" t="-2462" r="-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8AF1E6E-1316-4F8E-1C5A-2334B3A4EF5A}"/>
              </a:ext>
            </a:extLst>
          </p:cNvPr>
          <p:cNvSpPr txBox="1"/>
          <p:nvPr/>
        </p:nvSpPr>
        <p:spPr>
          <a:xfrm>
            <a:off x="2854811" y="5490047"/>
            <a:ext cx="3119611" cy="6879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8335B2-40BF-F73E-7DE4-EA1BE5C684F5}"/>
                  </a:ext>
                </a:extLst>
              </p:cNvPr>
              <p:cNvSpPr txBox="1"/>
              <p:nvPr/>
            </p:nvSpPr>
            <p:spPr>
              <a:xfrm>
                <a:off x="2854811" y="5445447"/>
                <a:ext cx="4572000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Exponential many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	</a:t>
                </a:r>
              </a:p>
              <a:p>
                <a:r>
                  <a:rPr lang="en-US" sz="2200" b="1" dirty="0">
                    <a:solidFill>
                      <a:schemeClr val="bg1"/>
                    </a:solidFill>
                  </a:rPr>
                  <a:t>Hence exponential time</a:t>
                </a:r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8335B2-40BF-F73E-7DE4-EA1BE5C68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811" y="5445447"/>
                <a:ext cx="4572000" cy="777136"/>
              </a:xfrm>
              <a:prstGeom prst="rect">
                <a:avLst/>
              </a:prstGeom>
              <a:blipFill>
                <a:blip r:embed="rId7"/>
                <a:stretch>
                  <a:fillRect l="-1733" t="-3125" b="-1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27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820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1142009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rod with </a:t>
                </a:r>
                <a:r>
                  <a:rPr lang="en-US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1142009"/>
                <a:ext cx="8733950" cy="5275366"/>
              </a:xfrm>
              <a:blipFill>
                <a:blip r:embed="rId2"/>
                <a:stretch>
                  <a:fillRect l="-1745" t="-1501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38C0EB-52AE-56A3-F7A3-EEB171C9C3BA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FD26E0-4246-DB88-A412-0EA2B51449F7}"/>
              </a:ext>
            </a:extLst>
          </p:cNvPr>
          <p:cNvSpPr txBox="1">
            <a:spLocks/>
          </p:cNvSpPr>
          <p:nvPr/>
        </p:nvSpPr>
        <p:spPr>
          <a:xfrm>
            <a:off x="2694247" y="590971"/>
            <a:ext cx="8733950" cy="527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General Approach</a:t>
            </a:r>
            <a:endParaRPr lang="en-US" sz="10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19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820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1136872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rod with </a:t>
                </a:r>
                <a:r>
                  <a:rPr lang="en-US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1136872"/>
                <a:ext cx="8733950" cy="5275366"/>
              </a:xfrm>
              <a:blipFill>
                <a:blip r:embed="rId2"/>
                <a:stretch>
                  <a:fillRect l="-1745" t="-1501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38C0EB-52AE-56A3-F7A3-EEB171C9C3BA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46B688-354A-1145-3CBE-F5C016A31F0C}"/>
              </a:ext>
            </a:extLst>
          </p:cNvPr>
          <p:cNvSpPr txBox="1">
            <a:spLocks/>
          </p:cNvSpPr>
          <p:nvPr/>
        </p:nvSpPr>
        <p:spPr>
          <a:xfrm>
            <a:off x="2694247" y="590971"/>
            <a:ext cx="8733950" cy="527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General Approach</a:t>
            </a:r>
            <a:endParaRPr lang="en-US" sz="10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8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820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1136872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rod with </a:t>
                </a:r>
                <a:r>
                  <a:rPr lang="en-US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1136872"/>
                <a:ext cx="8733950" cy="5275366"/>
              </a:xfrm>
              <a:blipFill>
                <a:blip r:embed="rId2"/>
                <a:stretch>
                  <a:fillRect l="-1745" t="-1501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38C0EB-52AE-56A3-F7A3-EEB171C9C3BA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0CF227-8C08-38D2-7E67-3F16E12A0A15}"/>
              </a:ext>
            </a:extLst>
          </p:cNvPr>
          <p:cNvSpPr txBox="1">
            <a:spLocks/>
          </p:cNvSpPr>
          <p:nvPr/>
        </p:nvSpPr>
        <p:spPr>
          <a:xfrm>
            <a:off x="2694247" y="590971"/>
            <a:ext cx="8733950" cy="527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General Approach</a:t>
            </a:r>
            <a:endParaRPr lang="en-US" sz="10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7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820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1147146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rod with </a:t>
                </a:r>
                <a:r>
                  <a:rPr lang="en-US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1147146"/>
                <a:ext cx="8733950" cy="5275366"/>
              </a:xfrm>
              <a:blipFill>
                <a:blip r:embed="rId2"/>
                <a:stretch>
                  <a:fillRect l="-1745" t="-1501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38C0EB-52AE-56A3-F7A3-EEB171C9C3BA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352A75-B081-7F1E-C4B2-0852FD01CCA9}"/>
              </a:ext>
            </a:extLst>
          </p:cNvPr>
          <p:cNvSpPr txBox="1">
            <a:spLocks/>
          </p:cNvSpPr>
          <p:nvPr/>
        </p:nvSpPr>
        <p:spPr>
          <a:xfrm>
            <a:off x="2694247" y="590971"/>
            <a:ext cx="8733950" cy="527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General Approach</a:t>
            </a:r>
            <a:endParaRPr lang="en-US" sz="10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5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" y="1376738"/>
            <a:ext cx="9002881" cy="527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Technique</a:t>
            </a:r>
            <a:r>
              <a:rPr lang="en-US" dirty="0">
                <a:solidFill>
                  <a:srgbClr val="3A3A82"/>
                </a:solidFill>
              </a:rPr>
              <a:t> for solving optimization problems.</a:t>
            </a:r>
          </a:p>
          <a:p>
            <a:pPr marL="0" indent="0"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Solve problem by solving </a:t>
            </a:r>
            <a:r>
              <a:rPr lang="en-US" sz="3200" b="1" dirty="0">
                <a:solidFill>
                  <a:srgbClr val="FF0000"/>
                </a:solidFill>
                <a:cs typeface="Calibri"/>
              </a:rPr>
              <a:t>sub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-problems and combine:</a:t>
            </a:r>
          </a:p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  <a:latin typeface="+mj-lt"/>
                <a:cs typeface="Times New Roman"/>
              </a:rPr>
              <a:t>This is called 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/>
              </a:rPr>
              <a:t>Optimal substructure </a:t>
            </a:r>
            <a:r>
              <a:rPr lang="en-US" sz="3200" dirty="0">
                <a:solidFill>
                  <a:srgbClr val="3A3A82"/>
                </a:solidFill>
                <a:latin typeface="+mj-lt"/>
                <a:cs typeface="Times New Roman"/>
              </a:rPr>
              <a:t>property.</a:t>
            </a:r>
            <a:endParaRPr lang="en-US" sz="3200" dirty="0">
              <a:solidFill>
                <a:srgbClr val="3A3A82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endParaRPr lang="en-US" sz="3200"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F142DC-D078-ADD7-DE55-7E05BB13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95987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820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1126598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rod with </a:t>
                </a:r>
                <a:r>
                  <a:rPr lang="en-US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1126598"/>
                <a:ext cx="8733950" cy="5275366"/>
              </a:xfrm>
              <a:blipFill>
                <a:blip r:embed="rId2"/>
                <a:stretch>
                  <a:fillRect l="-1745" t="-1503" r="-1745" b="-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38C0EB-52AE-56A3-F7A3-EEB171C9C3BA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E42C8C-D222-91DA-2D88-28866439F121}"/>
              </a:ext>
            </a:extLst>
          </p:cNvPr>
          <p:cNvSpPr txBox="1">
            <a:spLocks/>
          </p:cNvSpPr>
          <p:nvPr/>
        </p:nvSpPr>
        <p:spPr>
          <a:xfrm>
            <a:off x="2694247" y="590971"/>
            <a:ext cx="8733950" cy="527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General Approach</a:t>
            </a:r>
            <a:endParaRPr lang="en-US" sz="10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81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820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993036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</a:t>
                </a:r>
                <a:r>
                  <a:rPr lang="en-US" dirty="0">
                    <a:solidFill>
                      <a:srgbClr val="FF0000"/>
                    </a:solidFill>
                  </a:rPr>
                  <a:t>recurrence</a:t>
                </a:r>
                <a:r>
                  <a:rPr lang="en-US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Create a </a:t>
                </a:r>
                <a:r>
                  <a:rPr lang="en-US" dirty="0">
                    <a:solidFill>
                      <a:srgbClr val="FF0000"/>
                    </a:solidFill>
                  </a:rPr>
                  <a:t>recursive</a:t>
                </a:r>
                <a:r>
                  <a:rPr lang="en-US" dirty="0">
                    <a:solidFill>
                      <a:srgbClr val="3A3A82"/>
                    </a:solidFill>
                  </a:rPr>
                  <a:t> relationship between the subproblems (the </a:t>
                </a:r>
                <a:r>
                  <a:rPr lang="en-US" dirty="0">
                    <a:solidFill>
                      <a:srgbClr val="FF0000"/>
                    </a:solidFill>
                  </a:rPr>
                  <a:t>tricky</a:t>
                </a:r>
                <a:r>
                  <a:rPr lang="en-US" dirty="0">
                    <a:solidFill>
                      <a:srgbClr val="3A3A82"/>
                    </a:solidFill>
                  </a:rPr>
                  <a:t> part).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</a:t>
                </a:r>
                <a:r>
                  <a:rPr lang="en-US" dirty="0">
                    <a:solidFill>
                      <a:srgbClr val="3A3A82"/>
                    </a:solidFill>
                  </a:rPr>
                  <a:t>: Given a rod of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where should I cut it first?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993036"/>
                <a:ext cx="8733950" cy="5275366"/>
              </a:xfrm>
              <a:blipFill>
                <a:blip r:embed="rId3"/>
                <a:stretch>
                  <a:fillRect l="-1745" t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38C0EB-52AE-56A3-F7A3-EEB171C9C3BA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E42C8C-D222-91DA-2D88-28866439F121}"/>
              </a:ext>
            </a:extLst>
          </p:cNvPr>
          <p:cNvSpPr txBox="1">
            <a:spLocks/>
          </p:cNvSpPr>
          <p:nvPr/>
        </p:nvSpPr>
        <p:spPr>
          <a:xfrm>
            <a:off x="2694247" y="590971"/>
            <a:ext cx="8733950" cy="527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General Approach</a:t>
            </a:r>
            <a:endParaRPr lang="en-US" sz="1000" dirty="0">
              <a:solidFill>
                <a:srgbClr val="3A3A8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C710E8-B745-F32E-AEE8-0181398A1EBD}"/>
              </a:ext>
            </a:extLst>
          </p:cNvPr>
          <p:cNvCxnSpPr>
            <a:cxnSpLocks/>
          </p:cNvCxnSpPr>
          <p:nvPr/>
        </p:nvCxnSpPr>
        <p:spPr>
          <a:xfrm>
            <a:off x="1586625" y="4296863"/>
            <a:ext cx="2565430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\documentclass{article}&#10;\usepackage{amsmath}&#10;\pagestyle{empty}&#10;\begin{document}&#10;&#10;&#10;length $k$&#10;&#10;\end{document}" title="IguanaTex Bitmap Display">
            <a:extLst>
              <a:ext uri="{FF2B5EF4-FFF2-40B4-BE49-F238E27FC236}">
                <a16:creationId xmlns:a16="http://schemas.microsoft.com/office/drawing/2014/main" id="{19DF90EC-2E11-BE6C-D001-8F65291FE4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25332" y="4529917"/>
            <a:ext cx="2039723" cy="5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52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820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1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993036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</a:t>
                </a:r>
                <a:r>
                  <a:rPr lang="en-US" dirty="0">
                    <a:solidFill>
                      <a:srgbClr val="FF0000"/>
                    </a:solidFill>
                  </a:rPr>
                  <a:t>recurrence</a:t>
                </a:r>
                <a:r>
                  <a:rPr lang="en-US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Create a </a:t>
                </a:r>
                <a:r>
                  <a:rPr lang="en-US" dirty="0">
                    <a:solidFill>
                      <a:srgbClr val="FF0000"/>
                    </a:solidFill>
                  </a:rPr>
                  <a:t>recursive</a:t>
                </a:r>
                <a:r>
                  <a:rPr lang="en-US" dirty="0">
                    <a:solidFill>
                      <a:srgbClr val="3A3A82"/>
                    </a:solidFill>
                  </a:rPr>
                  <a:t> relationship between the subproblems (the </a:t>
                </a:r>
                <a:r>
                  <a:rPr lang="en-US" dirty="0">
                    <a:solidFill>
                      <a:srgbClr val="FF0000"/>
                    </a:solidFill>
                  </a:rPr>
                  <a:t>tricky</a:t>
                </a:r>
                <a:r>
                  <a:rPr lang="en-US" dirty="0">
                    <a:solidFill>
                      <a:srgbClr val="3A3A82"/>
                    </a:solidFill>
                  </a:rPr>
                  <a:t> part).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</a:t>
                </a:r>
                <a:r>
                  <a:rPr lang="en-US" dirty="0">
                    <a:solidFill>
                      <a:srgbClr val="3A3A82"/>
                    </a:solidFill>
                  </a:rPr>
                  <a:t>: Given a rod of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where should I cut it first? Cut at index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gives price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993036"/>
                <a:ext cx="8733950" cy="5275366"/>
              </a:xfrm>
              <a:blipFill>
                <a:blip r:embed="rId6"/>
                <a:stretch>
                  <a:fillRect l="-1745" t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38C0EB-52AE-56A3-F7A3-EEB171C9C3BA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Content Placeholder 2 2">
            <a:extLst>
              <a:ext uri="{FF2B5EF4-FFF2-40B4-BE49-F238E27FC236}">
                <a16:creationId xmlns:a16="http://schemas.microsoft.com/office/drawing/2014/main" id="{7FE42C8C-D222-91DA-2D88-28866439F121}"/>
              </a:ext>
            </a:extLst>
          </p:cNvPr>
          <p:cNvSpPr txBox="1">
            <a:spLocks/>
          </p:cNvSpPr>
          <p:nvPr/>
        </p:nvSpPr>
        <p:spPr>
          <a:xfrm>
            <a:off x="2694247" y="590971"/>
            <a:ext cx="8733950" cy="527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General Approach</a:t>
            </a:r>
            <a:endParaRPr lang="en-US" sz="1000" dirty="0">
              <a:solidFill>
                <a:srgbClr val="3A3A82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62F31F-00CE-1691-A8B6-3D0195E96928}"/>
              </a:ext>
            </a:extLst>
          </p:cNvPr>
          <p:cNvCxnSpPr>
            <a:cxnSpLocks/>
          </p:cNvCxnSpPr>
          <p:nvPr/>
        </p:nvCxnSpPr>
        <p:spPr>
          <a:xfrm>
            <a:off x="1586625" y="4296863"/>
            <a:ext cx="2565430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\documentclass{article}&#10;\usepackage{amsmath}&#10;\pagestyle{empty}&#10;\begin{document}&#10;&#10;&#10;length $k$&#10;&#10;\end{document}" title="IguanaTex Bitmap Display">
            <a:extLst>
              <a:ext uri="{FF2B5EF4-FFF2-40B4-BE49-F238E27FC236}">
                <a16:creationId xmlns:a16="http://schemas.microsoft.com/office/drawing/2014/main" id="{AB840BF7-7C76-18DF-6509-D712CF941C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25332" y="4529917"/>
            <a:ext cx="2039723" cy="5177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85C8E0-F66B-B5E9-D501-2846E36013D2}"/>
              </a:ext>
            </a:extLst>
          </p:cNvPr>
          <p:cNvCxnSpPr>
            <a:cxnSpLocks/>
          </p:cNvCxnSpPr>
          <p:nvPr/>
        </p:nvCxnSpPr>
        <p:spPr>
          <a:xfrm>
            <a:off x="4937814" y="4296863"/>
            <a:ext cx="940086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2A7ED0-F9DC-9A47-10A8-2BB4CA103F5E}"/>
              </a:ext>
            </a:extLst>
          </p:cNvPr>
          <p:cNvCxnSpPr>
            <a:cxnSpLocks/>
          </p:cNvCxnSpPr>
          <p:nvPr/>
        </p:nvCxnSpPr>
        <p:spPr>
          <a:xfrm>
            <a:off x="5959841" y="4299101"/>
            <a:ext cx="1625344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\documentclass{article}&#10;\usepackage{amsmath}&#10;\pagestyle{empty}&#10;\begin{document}&#10;&#10;&#10;$i$&#10;&#10;\end{document}" title="IguanaTex Bitmap Display">
            <a:extLst>
              <a:ext uri="{FF2B5EF4-FFF2-40B4-BE49-F238E27FC236}">
                <a16:creationId xmlns:a16="http://schemas.microsoft.com/office/drawing/2014/main" id="{BB2C3FEB-3CF5-B3B1-4105-A140BD0509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3434" y="3868932"/>
            <a:ext cx="100554" cy="248034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&#10;$p_i$&#10;&#10;\end{document}" title="IguanaTex Bitmap Display">
            <a:extLst>
              <a:ext uri="{FF2B5EF4-FFF2-40B4-BE49-F238E27FC236}">
                <a16:creationId xmlns:a16="http://schemas.microsoft.com/office/drawing/2014/main" id="{57C80659-2F7E-54DA-DFAE-9D8E24A111C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259677" y="4553667"/>
            <a:ext cx="362462" cy="290523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&#10;$\textrm{DP}[k-i]$&#10;&#10;\end{document}" title="IguanaTex Bitmap Display">
            <a:extLst>
              <a:ext uri="{FF2B5EF4-FFF2-40B4-BE49-F238E27FC236}">
                <a16:creationId xmlns:a16="http://schemas.microsoft.com/office/drawing/2014/main" id="{13C1B365-0C0E-0404-956B-92040C511CF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98426" y="4553667"/>
            <a:ext cx="1148174" cy="29052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FADE4E-2AA6-0F04-7CE2-B094728B85C6}"/>
              </a:ext>
            </a:extLst>
          </p:cNvPr>
          <p:cNvCxnSpPr/>
          <p:nvPr/>
        </p:nvCxnSpPr>
        <p:spPr>
          <a:xfrm flipH="1">
            <a:off x="4811839" y="4295874"/>
            <a:ext cx="523982" cy="97667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A81DD8-7018-C466-6F79-6F06ADB491B0}"/>
              </a:ext>
            </a:extLst>
          </p:cNvPr>
          <p:cNvCxnSpPr>
            <a:cxnSpLocks/>
          </p:cNvCxnSpPr>
          <p:nvPr/>
        </p:nvCxnSpPr>
        <p:spPr>
          <a:xfrm>
            <a:off x="7180193" y="4296863"/>
            <a:ext cx="742694" cy="82480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27D073-F497-96B9-0D9A-A188D0BD1081}"/>
                  </a:ext>
                </a:extLst>
              </p:cNvPr>
              <p:cNvSpPr txBox="1"/>
              <p:nvPr/>
            </p:nvSpPr>
            <p:spPr>
              <a:xfrm>
                <a:off x="7290192" y="5187292"/>
                <a:ext cx="57228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27D073-F497-96B9-0D9A-A188D0BD1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192" y="5187292"/>
                <a:ext cx="5722882" cy="369332"/>
              </a:xfrm>
              <a:prstGeom prst="rect">
                <a:avLst/>
              </a:prstGeom>
              <a:blipFill>
                <a:blip r:embed="rId11"/>
                <a:stretch>
                  <a:fillRect l="-95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4BA086-E422-2505-995D-77D0FD15675E}"/>
                  </a:ext>
                </a:extLst>
              </p:cNvPr>
              <p:cNvSpPr txBox="1"/>
              <p:nvPr/>
            </p:nvSpPr>
            <p:spPr>
              <a:xfrm>
                <a:off x="4333392" y="5243172"/>
                <a:ext cx="57228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4BA086-E422-2505-995D-77D0FD156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92" y="5243172"/>
                <a:ext cx="5722882" cy="369332"/>
              </a:xfrm>
              <a:prstGeom prst="rect">
                <a:avLst/>
              </a:prstGeom>
              <a:blipFill>
                <a:blip r:embed="rId12"/>
                <a:stretch>
                  <a:fillRect l="-9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83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684AE1B-8666-B106-A9C4-8821B02AC59D}"/>
              </a:ext>
            </a:extLst>
          </p:cNvPr>
          <p:cNvSpPr/>
          <p:nvPr/>
        </p:nvSpPr>
        <p:spPr>
          <a:xfrm>
            <a:off x="1669551" y="5758665"/>
            <a:ext cx="5270642" cy="483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820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1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993036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</a:t>
                </a:r>
                <a:r>
                  <a:rPr lang="en-US" dirty="0">
                    <a:solidFill>
                      <a:srgbClr val="FF0000"/>
                    </a:solidFill>
                  </a:rPr>
                  <a:t>recurrence</a:t>
                </a:r>
                <a:r>
                  <a:rPr lang="en-US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Create a </a:t>
                </a:r>
                <a:r>
                  <a:rPr lang="en-US" dirty="0">
                    <a:solidFill>
                      <a:srgbClr val="FF0000"/>
                    </a:solidFill>
                  </a:rPr>
                  <a:t>recursive</a:t>
                </a:r>
                <a:r>
                  <a:rPr lang="en-US" dirty="0">
                    <a:solidFill>
                      <a:srgbClr val="3A3A82"/>
                    </a:solidFill>
                  </a:rPr>
                  <a:t> relationship between the subproblems (the </a:t>
                </a:r>
                <a:r>
                  <a:rPr lang="en-US" dirty="0">
                    <a:solidFill>
                      <a:srgbClr val="FF0000"/>
                    </a:solidFill>
                  </a:rPr>
                  <a:t>tricky</a:t>
                </a:r>
                <a:r>
                  <a:rPr lang="en-US" dirty="0">
                    <a:solidFill>
                      <a:srgbClr val="3A3A82"/>
                    </a:solidFill>
                  </a:rPr>
                  <a:t> part).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</a:t>
                </a:r>
                <a:r>
                  <a:rPr lang="en-US" dirty="0">
                    <a:solidFill>
                      <a:srgbClr val="3A3A82"/>
                    </a:solidFill>
                  </a:rPr>
                  <a:t>: Given a rod of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where should I cut it first? Cut at index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gives price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993036"/>
                <a:ext cx="8733950" cy="5275366"/>
              </a:xfrm>
              <a:blipFill>
                <a:blip r:embed="rId8"/>
                <a:stretch>
                  <a:fillRect l="-1745" t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38C0EB-52AE-56A3-F7A3-EEB171C9C3BA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Content Placeholder 2 2">
            <a:extLst>
              <a:ext uri="{FF2B5EF4-FFF2-40B4-BE49-F238E27FC236}">
                <a16:creationId xmlns:a16="http://schemas.microsoft.com/office/drawing/2014/main" id="{7FE42C8C-D222-91DA-2D88-28866439F121}"/>
              </a:ext>
            </a:extLst>
          </p:cNvPr>
          <p:cNvSpPr txBox="1">
            <a:spLocks/>
          </p:cNvSpPr>
          <p:nvPr/>
        </p:nvSpPr>
        <p:spPr>
          <a:xfrm>
            <a:off x="2694247" y="590971"/>
            <a:ext cx="8733950" cy="527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General Approach</a:t>
            </a:r>
            <a:endParaRPr lang="en-US" sz="1000" dirty="0">
              <a:solidFill>
                <a:srgbClr val="3A3A82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62F31F-00CE-1691-A8B6-3D0195E96928}"/>
              </a:ext>
            </a:extLst>
          </p:cNvPr>
          <p:cNvCxnSpPr>
            <a:cxnSpLocks/>
          </p:cNvCxnSpPr>
          <p:nvPr/>
        </p:nvCxnSpPr>
        <p:spPr>
          <a:xfrm>
            <a:off x="1586625" y="4296863"/>
            <a:ext cx="2565430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\documentclass{article}&#10;\usepackage{amsmath}&#10;\pagestyle{empty}&#10;\begin{document}&#10;&#10;&#10;length $k$&#10;&#10;\end{document}" title="IguanaTex Bitmap Display">
            <a:extLst>
              <a:ext uri="{FF2B5EF4-FFF2-40B4-BE49-F238E27FC236}">
                <a16:creationId xmlns:a16="http://schemas.microsoft.com/office/drawing/2014/main" id="{AB840BF7-7C76-18DF-6509-D712CF941C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25332" y="4529917"/>
            <a:ext cx="2039723" cy="5177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85C8E0-F66B-B5E9-D501-2846E36013D2}"/>
              </a:ext>
            </a:extLst>
          </p:cNvPr>
          <p:cNvCxnSpPr>
            <a:cxnSpLocks/>
          </p:cNvCxnSpPr>
          <p:nvPr/>
        </p:nvCxnSpPr>
        <p:spPr>
          <a:xfrm>
            <a:off x="4937814" y="4296863"/>
            <a:ext cx="940086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2A7ED0-F9DC-9A47-10A8-2BB4CA103F5E}"/>
              </a:ext>
            </a:extLst>
          </p:cNvPr>
          <p:cNvCxnSpPr>
            <a:cxnSpLocks/>
          </p:cNvCxnSpPr>
          <p:nvPr/>
        </p:nvCxnSpPr>
        <p:spPr>
          <a:xfrm>
            <a:off x="5959841" y="4299101"/>
            <a:ext cx="1625344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\documentclass{article}&#10;\usepackage{amsmath}&#10;\pagestyle{empty}&#10;\begin{document}&#10;&#10;&#10;$i$&#10;&#10;\end{document}" title="IguanaTex Bitmap Display">
            <a:extLst>
              <a:ext uri="{FF2B5EF4-FFF2-40B4-BE49-F238E27FC236}">
                <a16:creationId xmlns:a16="http://schemas.microsoft.com/office/drawing/2014/main" id="{BB2C3FEB-3CF5-B3B1-4105-A140BD0509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63434" y="3868932"/>
            <a:ext cx="100554" cy="248034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&#10;$p_i$&#10;&#10;\end{document}" title="IguanaTex Bitmap Display">
            <a:extLst>
              <a:ext uri="{FF2B5EF4-FFF2-40B4-BE49-F238E27FC236}">
                <a16:creationId xmlns:a16="http://schemas.microsoft.com/office/drawing/2014/main" id="{57C80659-2F7E-54DA-DFAE-9D8E24A111C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259677" y="4553667"/>
            <a:ext cx="362462" cy="290523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&#10;$\textrm{DP}[k-i]$&#10;&#10;\end{document}" title="IguanaTex Bitmap Display">
            <a:extLst>
              <a:ext uri="{FF2B5EF4-FFF2-40B4-BE49-F238E27FC236}">
                <a16:creationId xmlns:a16="http://schemas.microsoft.com/office/drawing/2014/main" id="{13C1B365-0C0E-0404-956B-92040C511CF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98426" y="4553667"/>
            <a:ext cx="1148174" cy="290523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&#10;DP$[k]$ is the max of $p_i+\textrm{DP}[k-i]$ for all $1\leq i\leq k$ &#10;&#10;\end{document}" title="IguanaTex Bitmap Display">
            <a:extLst>
              <a:ext uri="{FF2B5EF4-FFF2-40B4-BE49-F238E27FC236}">
                <a16:creationId xmlns:a16="http://schemas.microsoft.com/office/drawing/2014/main" id="{5CEE287E-FD34-EFD1-C810-067F3CBFE40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38633" y="5379030"/>
            <a:ext cx="7546664" cy="33942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usepackage{xcolor}&#10;\begin{document}&#10;&#10;&#10;\textcolor{red}{DP$[k]= \max_{1\leq i\leq k} \;\;p_i+\textrm{DP}[k-i]$} &#10;\end{document}" title="IguanaTex Bitmap Display">
            <a:extLst>
              <a:ext uri="{FF2B5EF4-FFF2-40B4-BE49-F238E27FC236}">
                <a16:creationId xmlns:a16="http://schemas.microsoft.com/office/drawing/2014/main" id="{E86D5D92-D44B-EC8A-3DA1-BD18ABD410F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99266" y="5848113"/>
            <a:ext cx="5034499" cy="3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47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31" y="68129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7849" y="2513610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					</a:t>
                </a:r>
                <a:r>
                  <a:rPr lang="en-US" dirty="0">
                    <a:solidFill>
                      <a:srgbClr val="3A3A82"/>
                    </a:solidFill>
                  </a:rPr>
                  <a:t>Rod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849" y="2513610"/>
                <a:ext cx="8733950" cy="5275366"/>
              </a:xfrm>
              <a:blipFill>
                <a:blip r:embed="rId2"/>
                <a:stretch>
                  <a:fillRect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58013"/>
              </p:ext>
            </p:extLst>
          </p:nvPr>
        </p:nvGraphicFramePr>
        <p:xfrm>
          <a:off x="1749433" y="1165264"/>
          <a:ext cx="5381310" cy="12801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068">
                <a:tc>
                  <a:txBody>
                    <a:bodyPr/>
                    <a:lstStyle/>
                    <a:p>
                      <a:r>
                        <a:rPr lang="en-US" dirty="0"/>
                        <a:t>size of piece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68">
                <a:tc>
                  <a:txBody>
                    <a:bodyPr/>
                    <a:lstStyle/>
                    <a:p>
                      <a:r>
                        <a:rPr lang="en-US" dirty="0"/>
                        <a:t>market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62968"/>
              </p:ext>
            </p:extLst>
          </p:nvPr>
        </p:nvGraphicFramePr>
        <p:xfrm>
          <a:off x="4286754" y="349478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754" y="349478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61339"/>
              </p:ext>
            </p:extLst>
          </p:nvPr>
        </p:nvGraphicFramePr>
        <p:xfrm>
          <a:off x="4286754" y="349478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754" y="349478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399512"/>
              </p:ext>
            </p:extLst>
          </p:nvPr>
        </p:nvGraphicFramePr>
        <p:xfrm>
          <a:off x="4286754" y="349478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754" y="349478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227365"/>
              </p:ext>
            </p:extLst>
          </p:nvPr>
        </p:nvGraphicFramePr>
        <p:xfrm>
          <a:off x="4286754" y="349478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754" y="349478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474376"/>
              </p:ext>
            </p:extLst>
          </p:nvPr>
        </p:nvGraphicFramePr>
        <p:xfrm>
          <a:off x="4319683" y="350363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9683" y="350363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79125" y="5218656"/>
            <a:ext cx="576064" cy="576064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5189" y="5218656"/>
            <a:ext cx="576064" cy="576064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31253" y="5218656"/>
            <a:ext cx="576064" cy="576064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95853" y="5218656"/>
            <a:ext cx="576064" cy="576064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71917" y="5218656"/>
            <a:ext cx="576064" cy="576064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6474"/>
              </p:ext>
            </p:extLst>
          </p:nvPr>
        </p:nvGraphicFramePr>
        <p:xfrm>
          <a:off x="2979125" y="5866728"/>
          <a:ext cx="576064" cy="237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9125" y="5866728"/>
                        <a:ext cx="576064" cy="237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27498"/>
              </p:ext>
            </p:extLst>
          </p:nvPr>
        </p:nvGraphicFramePr>
        <p:xfrm>
          <a:off x="3570642" y="5866728"/>
          <a:ext cx="5429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06400" imgH="177800" progId="Equation.DSMT4">
                  <p:embed/>
                </p:oleObj>
              </mc:Choice>
              <mc:Fallback>
                <p:oleObj name="Equation" r:id="rId11" imgW="406400" imgH="1778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70642" y="5866728"/>
                        <a:ext cx="54292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147488"/>
              </p:ext>
            </p:extLst>
          </p:nvPr>
        </p:nvGraphicFramePr>
        <p:xfrm>
          <a:off x="4142142" y="5866381"/>
          <a:ext cx="57626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800" imgH="177800" progId="Equation.DSMT4">
                  <p:embed/>
                </p:oleObj>
              </mc:Choice>
              <mc:Fallback>
                <p:oleObj name="Equation" r:id="rId13" imgW="431800" imgH="177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42142" y="5866381"/>
                        <a:ext cx="576263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541989"/>
              </p:ext>
            </p:extLst>
          </p:nvPr>
        </p:nvGraphicFramePr>
        <p:xfrm>
          <a:off x="4713642" y="5866381"/>
          <a:ext cx="57626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31800" imgH="177800" progId="Equation.DSMT4">
                  <p:embed/>
                </p:oleObj>
              </mc:Choice>
              <mc:Fallback>
                <p:oleObj name="Equation" r:id="rId15" imgW="431800" imgH="177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13642" y="5866381"/>
                        <a:ext cx="576263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26970"/>
              </p:ext>
            </p:extLst>
          </p:nvPr>
        </p:nvGraphicFramePr>
        <p:xfrm>
          <a:off x="5264505" y="5866381"/>
          <a:ext cx="5937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500" imgH="177800" progId="Equation.3">
                  <p:embed/>
                </p:oleObj>
              </mc:Choice>
              <mc:Fallback>
                <p:oleObj name="Equation" r:id="rId17" imgW="444500" imgH="1778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64505" y="5866381"/>
                        <a:ext cx="59372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D8D65-EEC6-5F15-409E-767334FEE3AF}"/>
                  </a:ext>
                </a:extLst>
              </p:cNvPr>
              <p:cNvSpPr txBox="1"/>
              <p:nvPr/>
            </p:nvSpPr>
            <p:spPr>
              <a:xfrm>
                <a:off x="1054385" y="3131234"/>
                <a:ext cx="6980005" cy="194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=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sz="2800" dirty="0">
                    <a:solidFill>
                      <a:srgbClr val="3A3A82"/>
                    </a:solidFill>
                  </a:rPr>
                  <a:t> from rod with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  <a:endParaRPr lang="en-US" sz="28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i="1" dirty="0">
                    <a:solidFill>
                      <a:srgbClr val="3A3A82"/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𝐷𝑃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D8D65-EEC6-5F15-409E-767334FE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85" y="3131234"/>
                <a:ext cx="6980005" cy="1948675"/>
              </a:xfrm>
              <a:prstGeom prst="rect">
                <a:avLst/>
              </a:prstGeom>
              <a:blipFill>
                <a:blip r:embed="rId19"/>
                <a:stretch>
                  <a:fillRect t="-313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C0205EF6-65B6-7CEE-02EE-628ECD20B6B3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40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31" y="68129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7849" y="2513610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					</a:t>
                </a:r>
                <a:r>
                  <a:rPr lang="en-US" dirty="0">
                    <a:solidFill>
                      <a:srgbClr val="3A3A82"/>
                    </a:solidFill>
                  </a:rPr>
                  <a:t>Rod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849" y="2513610"/>
                <a:ext cx="8733950" cy="5275366"/>
              </a:xfrm>
              <a:blipFill>
                <a:blip r:embed="rId2"/>
                <a:stretch>
                  <a:fillRect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49433" y="1165264"/>
          <a:ext cx="5381310" cy="12801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068">
                <a:tc>
                  <a:txBody>
                    <a:bodyPr/>
                    <a:lstStyle/>
                    <a:p>
                      <a:r>
                        <a:rPr lang="en-US" dirty="0"/>
                        <a:t>size of piece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68">
                <a:tc>
                  <a:txBody>
                    <a:bodyPr/>
                    <a:lstStyle/>
                    <a:p>
                      <a:r>
                        <a:rPr lang="en-US" dirty="0"/>
                        <a:t>market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17629" y="329815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7629" y="329815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D8D65-EEC6-5F15-409E-767334FEE3AF}"/>
                  </a:ext>
                </a:extLst>
              </p:cNvPr>
              <p:cNvSpPr txBox="1"/>
              <p:nvPr/>
            </p:nvSpPr>
            <p:spPr>
              <a:xfrm>
                <a:off x="1054385" y="3131234"/>
                <a:ext cx="6980005" cy="194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=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sz="2800" dirty="0">
                    <a:solidFill>
                      <a:srgbClr val="3A3A82"/>
                    </a:solidFill>
                  </a:rPr>
                  <a:t> from rod with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  <a:endParaRPr lang="en-US" sz="28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i="1" dirty="0">
                    <a:solidFill>
                      <a:srgbClr val="3A3A82"/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𝐷𝑃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D8D65-EEC6-5F15-409E-767334FE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85" y="3131234"/>
                <a:ext cx="6980005" cy="1948675"/>
              </a:xfrm>
              <a:prstGeom prst="rect">
                <a:avLst/>
              </a:prstGeom>
              <a:blipFill>
                <a:blip r:embed="rId9"/>
                <a:stretch>
                  <a:fillRect t="-313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C0205EF6-65B6-7CEE-02EE-628ECD20B6B3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8FFBC4-F06E-84B8-A581-2CA4BE8CE22A}"/>
              </a:ext>
            </a:extLst>
          </p:cNvPr>
          <p:cNvGrpSpPr/>
          <p:nvPr/>
        </p:nvGrpSpPr>
        <p:grpSpPr>
          <a:xfrm>
            <a:off x="2989039" y="5207099"/>
            <a:ext cx="2879105" cy="886197"/>
            <a:chOff x="2989039" y="5207099"/>
            <a:chExt cx="2879105" cy="8861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B1B8C7-7E61-AC97-269F-58FB389BF96F}"/>
                </a:ext>
              </a:extLst>
            </p:cNvPr>
            <p:cNvSpPr/>
            <p:nvPr/>
          </p:nvSpPr>
          <p:spPr>
            <a:xfrm>
              <a:off x="2989039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A8EACF-A57C-5B8A-C2C7-3B04D0A9564A}"/>
                </a:ext>
              </a:extLst>
            </p:cNvPr>
            <p:cNvSpPr/>
            <p:nvPr/>
          </p:nvSpPr>
          <p:spPr>
            <a:xfrm>
              <a:off x="3565103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D54F09-96AE-68BE-2E23-12DF46024FD8}"/>
                </a:ext>
              </a:extLst>
            </p:cNvPr>
            <p:cNvSpPr/>
            <p:nvPr/>
          </p:nvSpPr>
          <p:spPr>
            <a:xfrm>
              <a:off x="4141167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6F84B1-2B16-3A21-0510-A0557EC38631}"/>
                </a:ext>
              </a:extLst>
            </p:cNvPr>
            <p:cNvSpPr/>
            <p:nvPr/>
          </p:nvSpPr>
          <p:spPr>
            <a:xfrm>
              <a:off x="4705767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F51801-ED22-99DC-0E88-C24CE11958C8}"/>
                </a:ext>
              </a:extLst>
            </p:cNvPr>
            <p:cNvSpPr/>
            <p:nvPr/>
          </p:nvSpPr>
          <p:spPr>
            <a:xfrm>
              <a:off x="5281831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3580D6B5-B7C4-8023-A355-B26700B260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89039" y="5855171"/>
            <a:ext cx="576064" cy="237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31800" imgH="177800" progId="Equation.DSMT4">
                    <p:embed/>
                  </p:oleObj>
                </mc:Choice>
                <mc:Fallback>
                  <p:oleObj name="Equation" r:id="rId10" imgW="431800" imgH="1778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89039" y="5855171"/>
                          <a:ext cx="576064" cy="2372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738BBA54-A69B-3291-8DC3-5360282C5D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80556" y="5855171"/>
            <a:ext cx="5429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06400" imgH="177800" progId="Equation.DSMT4">
                    <p:embed/>
                  </p:oleObj>
                </mc:Choice>
                <mc:Fallback>
                  <p:oleObj name="Equation" r:id="rId12" imgW="406400" imgH="1778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80556" y="5855171"/>
                          <a:ext cx="542925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88F9AE12-8720-F0BE-C10A-EF5476E3D7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52056" y="5854824"/>
            <a:ext cx="576263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31800" imgH="177800" progId="Equation.DSMT4">
                    <p:embed/>
                  </p:oleObj>
                </mc:Choice>
                <mc:Fallback>
                  <p:oleObj name="Equation" r:id="rId14" imgW="431800" imgH="1778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152056" y="5854824"/>
                          <a:ext cx="576263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3BA0600E-B763-9BCE-DAC6-56370A8702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23556" y="5854824"/>
            <a:ext cx="576263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431800" imgH="177800" progId="Equation.DSMT4">
                    <p:embed/>
                  </p:oleObj>
                </mc:Choice>
                <mc:Fallback>
                  <p:oleObj name="Equation" r:id="rId16" imgW="431800" imgH="1778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723556" y="5854824"/>
                          <a:ext cx="576263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60E8E222-CBCE-0DEC-9030-9FC46BEA6E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74419" y="5854824"/>
            <a:ext cx="5937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44500" imgH="177800" progId="Equation.DSMT4">
                    <p:embed/>
                  </p:oleObj>
                </mc:Choice>
                <mc:Fallback>
                  <p:oleObj name="Equation" r:id="rId18" imgW="444500" imgH="1778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274419" y="5854824"/>
                          <a:ext cx="593725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Freeform 22">
            <a:extLst>
              <a:ext uri="{FF2B5EF4-FFF2-40B4-BE49-F238E27FC236}">
                <a16:creationId xmlns:a16="http://schemas.microsoft.com/office/drawing/2014/main" id="{9D170C9F-30A5-FEAB-25F0-193595DBE672}"/>
              </a:ext>
            </a:extLst>
          </p:cNvPr>
          <p:cNvSpPr/>
          <p:nvPr/>
        </p:nvSpPr>
        <p:spPr>
          <a:xfrm>
            <a:off x="3303567" y="4949559"/>
            <a:ext cx="553977" cy="257540"/>
          </a:xfrm>
          <a:custGeom>
            <a:avLst/>
            <a:gdLst>
              <a:gd name="connsiteX0" fmla="*/ 0 w 553977"/>
              <a:gd name="connsiteY0" fmla="*/ 257540 h 257540"/>
              <a:gd name="connsiteX1" fmla="*/ 94581 w 553977"/>
              <a:gd name="connsiteY1" fmla="*/ 27870 h 257540"/>
              <a:gd name="connsiteX2" fmla="*/ 364814 w 553977"/>
              <a:gd name="connsiteY2" fmla="*/ 27870 h 257540"/>
              <a:gd name="connsiteX3" fmla="*/ 553977 w 553977"/>
              <a:gd name="connsiteY3" fmla="*/ 24403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77" h="257540">
                <a:moveTo>
                  <a:pt x="0" y="257540"/>
                </a:moveTo>
                <a:cubicBezTo>
                  <a:pt x="16889" y="161844"/>
                  <a:pt x="33779" y="66148"/>
                  <a:pt x="94581" y="27870"/>
                </a:cubicBezTo>
                <a:cubicBezTo>
                  <a:pt x="155383" y="-10408"/>
                  <a:pt x="288248" y="-8157"/>
                  <a:pt x="364814" y="27870"/>
                </a:cubicBezTo>
                <a:cubicBezTo>
                  <a:pt x="441380" y="63897"/>
                  <a:pt x="553977" y="244030"/>
                  <a:pt x="553977" y="244030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8D8A69-E0C2-74DC-C19C-FA18E37BE1E6}"/>
              </a:ext>
            </a:extLst>
          </p:cNvPr>
          <p:cNvSpPr txBox="1"/>
          <p:nvPr/>
        </p:nvSpPr>
        <p:spPr>
          <a:xfrm>
            <a:off x="3441011" y="4652521"/>
            <a:ext cx="3908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1E054AB-E507-9B07-905F-FF8D46DD2B69}"/>
              </a:ext>
            </a:extLst>
          </p:cNvPr>
          <p:cNvCxnSpPr/>
          <p:nvPr/>
        </p:nvCxnSpPr>
        <p:spPr>
          <a:xfrm flipH="1">
            <a:off x="3303567" y="5301208"/>
            <a:ext cx="426105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383B611-53E7-87C3-F1F9-98ABD507D6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4250" y="4522788"/>
          <a:ext cx="24304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60500" imgH="203200" progId="Equation.3">
                  <p:embed/>
                </p:oleObj>
              </mc:Choice>
              <mc:Fallback>
                <p:oleObj name="Equation" r:id="rId20" imgW="1460500" imgH="2032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64250" y="4522788"/>
                        <a:ext cx="2430463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833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31" y="68129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7849" y="2513610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					</a:t>
                </a:r>
                <a:r>
                  <a:rPr lang="en-US" dirty="0">
                    <a:solidFill>
                      <a:srgbClr val="3A3A82"/>
                    </a:solidFill>
                  </a:rPr>
                  <a:t>Rod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849" y="2513610"/>
                <a:ext cx="8733950" cy="5275366"/>
              </a:xfrm>
              <a:blipFill>
                <a:blip r:embed="rId2"/>
                <a:stretch>
                  <a:fillRect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49433" y="1165264"/>
          <a:ext cx="5381310" cy="12801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068">
                <a:tc>
                  <a:txBody>
                    <a:bodyPr/>
                    <a:lstStyle/>
                    <a:p>
                      <a:r>
                        <a:rPr lang="en-US" dirty="0"/>
                        <a:t>size of piece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68">
                <a:tc>
                  <a:txBody>
                    <a:bodyPr/>
                    <a:lstStyle/>
                    <a:p>
                      <a:r>
                        <a:rPr lang="en-US" dirty="0"/>
                        <a:t>market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17629" y="329815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7629" y="329815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D8D65-EEC6-5F15-409E-767334FEE3AF}"/>
                  </a:ext>
                </a:extLst>
              </p:cNvPr>
              <p:cNvSpPr txBox="1"/>
              <p:nvPr/>
            </p:nvSpPr>
            <p:spPr>
              <a:xfrm>
                <a:off x="1054385" y="3131234"/>
                <a:ext cx="6980005" cy="194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=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sz="2800" dirty="0">
                    <a:solidFill>
                      <a:srgbClr val="3A3A82"/>
                    </a:solidFill>
                  </a:rPr>
                  <a:t> from rod with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  <a:endParaRPr lang="en-US" sz="28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i="1" dirty="0">
                    <a:solidFill>
                      <a:srgbClr val="3A3A82"/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𝐷𝑃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D8D65-EEC6-5F15-409E-767334FE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85" y="3131234"/>
                <a:ext cx="6980005" cy="1948675"/>
              </a:xfrm>
              <a:prstGeom prst="rect">
                <a:avLst/>
              </a:prstGeom>
              <a:blipFill>
                <a:blip r:embed="rId8"/>
                <a:stretch>
                  <a:fillRect t="-313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C0205EF6-65B6-7CEE-02EE-628ECD20B6B3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E07E42E-347B-E18D-4978-E912BBCD5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8C9AA65-D959-EC12-0B0C-8E1C3A2B55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C5DE6C5-5BDA-674C-E83C-0D3DB48A1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70223B3-E34C-C3F9-5CC2-1EB844932E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" imgH="165100" progId="Equation.DSMT4">
                  <p:embed/>
                </p:oleObj>
              </mc:Choice>
              <mc:Fallback>
                <p:oleObj name="Equation" r:id="rId12" imgW="114300" imgH="1651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F06C112-B04B-0380-F277-393C9A3A7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4700" y="3289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00" imgH="165100" progId="Equation.DSMT4">
                  <p:embed/>
                </p:oleObj>
              </mc:Choice>
              <mc:Fallback>
                <p:oleObj name="Equation" r:id="rId13" imgW="114300" imgH="1651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700" y="32893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B61DCD4-5B29-3BFF-11E1-573AB6128A7C}"/>
              </a:ext>
            </a:extLst>
          </p:cNvPr>
          <p:cNvGrpSpPr/>
          <p:nvPr/>
        </p:nvGrpSpPr>
        <p:grpSpPr>
          <a:xfrm>
            <a:off x="2989039" y="5207099"/>
            <a:ext cx="2879105" cy="886197"/>
            <a:chOff x="2989039" y="5207099"/>
            <a:chExt cx="2879105" cy="8861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ABF659-ED8C-B516-54DF-AFC126009A8E}"/>
                </a:ext>
              </a:extLst>
            </p:cNvPr>
            <p:cNvSpPr/>
            <p:nvPr/>
          </p:nvSpPr>
          <p:spPr>
            <a:xfrm>
              <a:off x="2989039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AB6F43-4D4F-2531-5EE5-D23750156CB6}"/>
                </a:ext>
              </a:extLst>
            </p:cNvPr>
            <p:cNvSpPr/>
            <p:nvPr/>
          </p:nvSpPr>
          <p:spPr>
            <a:xfrm>
              <a:off x="3565103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92D412-B48F-FC72-1ECC-363D033EF04B}"/>
                </a:ext>
              </a:extLst>
            </p:cNvPr>
            <p:cNvSpPr/>
            <p:nvPr/>
          </p:nvSpPr>
          <p:spPr>
            <a:xfrm>
              <a:off x="4141167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466CEA-E8F6-97CD-22CC-71FCEE5A9E55}"/>
                </a:ext>
              </a:extLst>
            </p:cNvPr>
            <p:cNvSpPr/>
            <p:nvPr/>
          </p:nvSpPr>
          <p:spPr>
            <a:xfrm>
              <a:off x="4705767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DB53EA0-F561-8B4E-9D16-C1926383E6B7}"/>
                </a:ext>
              </a:extLst>
            </p:cNvPr>
            <p:cNvSpPr/>
            <p:nvPr/>
          </p:nvSpPr>
          <p:spPr>
            <a:xfrm>
              <a:off x="5281831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08FFAC07-3487-89B3-AEC2-A7CA38BEAF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89039" y="5855171"/>
            <a:ext cx="576064" cy="237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31800" imgH="177800" progId="Equation.DSMT4">
                    <p:embed/>
                  </p:oleObj>
                </mc:Choice>
                <mc:Fallback>
                  <p:oleObj name="Equation" r:id="rId14" imgW="431800" imgH="1778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89039" y="5855171"/>
                          <a:ext cx="576064" cy="2372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9DDB3772-1E4E-EC27-E3C3-23F587EBB7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80556" y="5855171"/>
            <a:ext cx="5429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406400" imgH="177800" progId="Equation.DSMT4">
                    <p:embed/>
                  </p:oleObj>
                </mc:Choice>
                <mc:Fallback>
                  <p:oleObj name="Equation" r:id="rId16" imgW="406400" imgH="1778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580556" y="5855171"/>
                          <a:ext cx="542925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EF9B72A0-61E2-0E46-8F97-0996A169D6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52056" y="5854824"/>
            <a:ext cx="576263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31800" imgH="177800" progId="Equation.DSMT4">
                    <p:embed/>
                  </p:oleObj>
                </mc:Choice>
                <mc:Fallback>
                  <p:oleObj name="Equation" r:id="rId18" imgW="431800" imgH="1778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152056" y="5854824"/>
                          <a:ext cx="576263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6BBED886-3783-AD7C-A871-5697D6824D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23556" y="5854824"/>
            <a:ext cx="576263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431800" imgH="177800" progId="Equation.DSMT4">
                    <p:embed/>
                  </p:oleObj>
                </mc:Choice>
                <mc:Fallback>
                  <p:oleObj name="Equation" r:id="rId20" imgW="431800" imgH="1778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723556" y="5854824"/>
                          <a:ext cx="576263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D84EA45C-C8BA-E78D-8C0A-29BF302084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74419" y="5854824"/>
            <a:ext cx="5937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444500" imgH="177800" progId="Equation.DSMT4">
                    <p:embed/>
                  </p:oleObj>
                </mc:Choice>
                <mc:Fallback>
                  <p:oleObj name="Equation" r:id="rId22" imgW="444500" imgH="1778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274419" y="5854824"/>
                          <a:ext cx="593725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Freeform 22">
            <a:extLst>
              <a:ext uri="{FF2B5EF4-FFF2-40B4-BE49-F238E27FC236}">
                <a16:creationId xmlns:a16="http://schemas.microsoft.com/office/drawing/2014/main" id="{EF0BEA41-F75B-A177-5DAA-C8EC2696ED98}"/>
              </a:ext>
            </a:extLst>
          </p:cNvPr>
          <p:cNvSpPr/>
          <p:nvPr/>
        </p:nvSpPr>
        <p:spPr>
          <a:xfrm>
            <a:off x="3303567" y="4652521"/>
            <a:ext cx="1124417" cy="554578"/>
          </a:xfrm>
          <a:custGeom>
            <a:avLst/>
            <a:gdLst>
              <a:gd name="connsiteX0" fmla="*/ 0 w 553977"/>
              <a:gd name="connsiteY0" fmla="*/ 257540 h 257540"/>
              <a:gd name="connsiteX1" fmla="*/ 94581 w 553977"/>
              <a:gd name="connsiteY1" fmla="*/ 27870 h 257540"/>
              <a:gd name="connsiteX2" fmla="*/ 364814 w 553977"/>
              <a:gd name="connsiteY2" fmla="*/ 27870 h 257540"/>
              <a:gd name="connsiteX3" fmla="*/ 553977 w 553977"/>
              <a:gd name="connsiteY3" fmla="*/ 24403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77" h="257540">
                <a:moveTo>
                  <a:pt x="0" y="257540"/>
                </a:moveTo>
                <a:cubicBezTo>
                  <a:pt x="16889" y="161844"/>
                  <a:pt x="33779" y="66148"/>
                  <a:pt x="94581" y="27870"/>
                </a:cubicBezTo>
                <a:cubicBezTo>
                  <a:pt x="155383" y="-10408"/>
                  <a:pt x="288248" y="-8157"/>
                  <a:pt x="364814" y="27870"/>
                </a:cubicBezTo>
                <a:cubicBezTo>
                  <a:pt x="441380" y="63897"/>
                  <a:pt x="553977" y="244030"/>
                  <a:pt x="553977" y="244030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F36BA2-96A4-BC1D-21BA-1738DF9E94A9}"/>
              </a:ext>
            </a:extLst>
          </p:cNvPr>
          <p:cNvSpPr txBox="1"/>
          <p:nvPr/>
        </p:nvSpPr>
        <p:spPr>
          <a:xfrm>
            <a:off x="3635267" y="4365104"/>
            <a:ext cx="3908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+5</a:t>
            </a:r>
          </a:p>
        </p:txBody>
      </p:sp>
      <p:sp>
        <p:nvSpPr>
          <p:cNvPr id="45" name="Freeform 31">
            <a:extLst>
              <a:ext uri="{FF2B5EF4-FFF2-40B4-BE49-F238E27FC236}">
                <a16:creationId xmlns:a16="http://schemas.microsoft.com/office/drawing/2014/main" id="{8CC05E95-8CDE-66E7-1BBC-5C059C66CE1F}"/>
              </a:ext>
            </a:extLst>
          </p:cNvPr>
          <p:cNvSpPr/>
          <p:nvPr/>
        </p:nvSpPr>
        <p:spPr>
          <a:xfrm>
            <a:off x="3779913" y="5015499"/>
            <a:ext cx="576064" cy="216024"/>
          </a:xfrm>
          <a:custGeom>
            <a:avLst/>
            <a:gdLst>
              <a:gd name="connsiteX0" fmla="*/ 0 w 553977"/>
              <a:gd name="connsiteY0" fmla="*/ 257540 h 257540"/>
              <a:gd name="connsiteX1" fmla="*/ 94581 w 553977"/>
              <a:gd name="connsiteY1" fmla="*/ 27870 h 257540"/>
              <a:gd name="connsiteX2" fmla="*/ 364814 w 553977"/>
              <a:gd name="connsiteY2" fmla="*/ 27870 h 257540"/>
              <a:gd name="connsiteX3" fmla="*/ 553977 w 553977"/>
              <a:gd name="connsiteY3" fmla="*/ 24403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77" h="257540">
                <a:moveTo>
                  <a:pt x="0" y="257540"/>
                </a:moveTo>
                <a:cubicBezTo>
                  <a:pt x="16889" y="161844"/>
                  <a:pt x="33779" y="66148"/>
                  <a:pt x="94581" y="27870"/>
                </a:cubicBezTo>
                <a:cubicBezTo>
                  <a:pt x="155383" y="-10408"/>
                  <a:pt x="288248" y="-8157"/>
                  <a:pt x="364814" y="27870"/>
                </a:cubicBezTo>
                <a:cubicBezTo>
                  <a:pt x="441380" y="63897"/>
                  <a:pt x="553977" y="244030"/>
                  <a:pt x="553977" y="244030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E6B6DF-01C4-EADA-DC93-0E56E26CB36A}"/>
              </a:ext>
            </a:extLst>
          </p:cNvPr>
          <p:cNvSpPr txBox="1"/>
          <p:nvPr/>
        </p:nvSpPr>
        <p:spPr>
          <a:xfrm>
            <a:off x="3852506" y="4676945"/>
            <a:ext cx="3908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5760807-B7BF-135B-510C-2D4891D363DC}"/>
              </a:ext>
            </a:extLst>
          </p:cNvPr>
          <p:cNvCxnSpPr/>
          <p:nvPr/>
        </p:nvCxnSpPr>
        <p:spPr>
          <a:xfrm flipH="1">
            <a:off x="3318882" y="5402148"/>
            <a:ext cx="426105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F861DF1-77EA-C3FB-D50E-F95587341D8A}"/>
              </a:ext>
            </a:extLst>
          </p:cNvPr>
          <p:cNvCxnSpPr/>
          <p:nvPr/>
        </p:nvCxnSpPr>
        <p:spPr>
          <a:xfrm flipH="1">
            <a:off x="3318882" y="5301208"/>
            <a:ext cx="1046227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2118C67-E05D-D145-8033-30BCEA0EAC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738" y="4365625"/>
          <a:ext cx="336073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324100" imgH="431800" progId="Equation.3">
                  <p:embed/>
                </p:oleObj>
              </mc:Choice>
              <mc:Fallback>
                <p:oleObj name="Equation" r:id="rId24" imgW="2324100" imgH="43180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19738" y="4365625"/>
                        <a:ext cx="3360737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017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31" y="68129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7849" y="2513610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					</a:t>
                </a:r>
                <a:r>
                  <a:rPr lang="en-US" dirty="0">
                    <a:solidFill>
                      <a:srgbClr val="3A3A82"/>
                    </a:solidFill>
                  </a:rPr>
                  <a:t>Rod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849" y="2513610"/>
                <a:ext cx="8733950" cy="5275366"/>
              </a:xfrm>
              <a:blipFill>
                <a:blip r:embed="rId2"/>
                <a:stretch>
                  <a:fillRect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49433" y="1165264"/>
          <a:ext cx="5381310" cy="12801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068">
                <a:tc>
                  <a:txBody>
                    <a:bodyPr/>
                    <a:lstStyle/>
                    <a:p>
                      <a:r>
                        <a:rPr lang="en-US" dirty="0"/>
                        <a:t>size of piece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68">
                <a:tc>
                  <a:txBody>
                    <a:bodyPr/>
                    <a:lstStyle/>
                    <a:p>
                      <a:r>
                        <a:rPr lang="en-US" dirty="0"/>
                        <a:t>market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D8D65-EEC6-5F15-409E-767334FEE3AF}"/>
                  </a:ext>
                </a:extLst>
              </p:cNvPr>
              <p:cNvSpPr txBox="1"/>
              <p:nvPr/>
            </p:nvSpPr>
            <p:spPr>
              <a:xfrm>
                <a:off x="1054385" y="3131234"/>
                <a:ext cx="6980005" cy="194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=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sz="2800" dirty="0">
                    <a:solidFill>
                      <a:srgbClr val="3A3A82"/>
                    </a:solidFill>
                  </a:rPr>
                  <a:t> from rod with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  <a:endParaRPr lang="en-US" sz="28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i="1" dirty="0">
                    <a:solidFill>
                      <a:srgbClr val="3A3A82"/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𝐷𝑃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D8D65-EEC6-5F15-409E-767334FE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85" y="3131234"/>
                <a:ext cx="6980005" cy="1948675"/>
              </a:xfrm>
              <a:prstGeom prst="rect">
                <a:avLst/>
              </a:prstGeom>
              <a:blipFill>
                <a:blip r:embed="rId3"/>
                <a:stretch>
                  <a:fillRect t="-313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C0205EF6-65B6-7CEE-02EE-628ECD20B6B3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440332-25DF-F279-89CA-E52FB05D193F}"/>
              </a:ext>
            </a:extLst>
          </p:cNvPr>
          <p:cNvGrpSpPr/>
          <p:nvPr/>
        </p:nvGrpSpPr>
        <p:grpSpPr>
          <a:xfrm>
            <a:off x="2123728" y="5207099"/>
            <a:ext cx="2879105" cy="886197"/>
            <a:chOff x="2989039" y="5207099"/>
            <a:chExt cx="2879105" cy="88619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4FED52-7CA6-D64F-9087-C50B5963F2FF}"/>
                </a:ext>
              </a:extLst>
            </p:cNvPr>
            <p:cNvSpPr/>
            <p:nvPr/>
          </p:nvSpPr>
          <p:spPr>
            <a:xfrm>
              <a:off x="2989039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092CE42-7678-99D9-24B9-08BD5545AFFE}"/>
                </a:ext>
              </a:extLst>
            </p:cNvPr>
            <p:cNvSpPr/>
            <p:nvPr/>
          </p:nvSpPr>
          <p:spPr>
            <a:xfrm>
              <a:off x="3565103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0E32DE-A46B-DE78-AA82-77C1782784A3}"/>
                </a:ext>
              </a:extLst>
            </p:cNvPr>
            <p:cNvSpPr/>
            <p:nvPr/>
          </p:nvSpPr>
          <p:spPr>
            <a:xfrm>
              <a:off x="4141167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2F7481-8DAD-DD73-0C92-169B8646B7B4}"/>
                </a:ext>
              </a:extLst>
            </p:cNvPr>
            <p:cNvSpPr/>
            <p:nvPr/>
          </p:nvSpPr>
          <p:spPr>
            <a:xfrm>
              <a:off x="4705767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DB3E5C-4CB3-BE0B-9A14-B96DB4589813}"/>
                </a:ext>
              </a:extLst>
            </p:cNvPr>
            <p:cNvSpPr/>
            <p:nvPr/>
          </p:nvSpPr>
          <p:spPr>
            <a:xfrm>
              <a:off x="5281831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B25261CE-94DB-90A1-6333-0EB6493F91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89039" y="5855171"/>
            <a:ext cx="576064" cy="237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31800" imgH="177800" progId="Equation.DSMT4">
                    <p:embed/>
                  </p:oleObj>
                </mc:Choice>
                <mc:Fallback>
                  <p:oleObj name="Equation" r:id="rId4" imgW="431800" imgH="1778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89039" y="5855171"/>
                          <a:ext cx="576064" cy="2372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4FA4CF43-B518-2241-57BB-D9D2018CD2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80556" y="5855171"/>
            <a:ext cx="5429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06400" imgH="177800" progId="Equation.DSMT4">
                    <p:embed/>
                  </p:oleObj>
                </mc:Choice>
                <mc:Fallback>
                  <p:oleObj name="Equation" r:id="rId6" imgW="406400" imgH="1778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80556" y="5855171"/>
                          <a:ext cx="542925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F6D52247-7B9B-B9D0-8606-29A2B8E46D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52056" y="5854824"/>
            <a:ext cx="576263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31800" imgH="177800" progId="Equation.DSMT4">
                    <p:embed/>
                  </p:oleObj>
                </mc:Choice>
                <mc:Fallback>
                  <p:oleObj name="Equation" r:id="rId8" imgW="431800" imgH="1778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52056" y="5854824"/>
                          <a:ext cx="576263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36F77349-38AF-9875-F12E-2C9B30E4AA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23556" y="5854824"/>
            <a:ext cx="576263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31800" imgH="177800" progId="Equation.DSMT4">
                    <p:embed/>
                  </p:oleObj>
                </mc:Choice>
                <mc:Fallback>
                  <p:oleObj name="Equation" r:id="rId10" imgW="431800" imgH="1778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723556" y="5854824"/>
                          <a:ext cx="576263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55EA92E6-DC93-1C45-124C-029E3B352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74419" y="5854824"/>
            <a:ext cx="5937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44500" imgH="177800" progId="Equation.DSMT4">
                    <p:embed/>
                  </p:oleObj>
                </mc:Choice>
                <mc:Fallback>
                  <p:oleObj name="Equation" r:id="rId12" imgW="444500" imgH="1778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274419" y="5854824"/>
                          <a:ext cx="593725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Freeform 22">
            <a:extLst>
              <a:ext uri="{FF2B5EF4-FFF2-40B4-BE49-F238E27FC236}">
                <a16:creationId xmlns:a16="http://schemas.microsoft.com/office/drawing/2014/main" id="{AE0512EF-A666-8479-4337-F715A971C849}"/>
              </a:ext>
            </a:extLst>
          </p:cNvPr>
          <p:cNvSpPr/>
          <p:nvPr/>
        </p:nvSpPr>
        <p:spPr>
          <a:xfrm>
            <a:off x="2438256" y="4509120"/>
            <a:ext cx="1700481" cy="697979"/>
          </a:xfrm>
          <a:custGeom>
            <a:avLst/>
            <a:gdLst>
              <a:gd name="connsiteX0" fmla="*/ 0 w 553977"/>
              <a:gd name="connsiteY0" fmla="*/ 257540 h 257540"/>
              <a:gd name="connsiteX1" fmla="*/ 94581 w 553977"/>
              <a:gd name="connsiteY1" fmla="*/ 27870 h 257540"/>
              <a:gd name="connsiteX2" fmla="*/ 364814 w 553977"/>
              <a:gd name="connsiteY2" fmla="*/ 27870 h 257540"/>
              <a:gd name="connsiteX3" fmla="*/ 553977 w 553977"/>
              <a:gd name="connsiteY3" fmla="*/ 24403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77" h="257540">
                <a:moveTo>
                  <a:pt x="0" y="257540"/>
                </a:moveTo>
                <a:cubicBezTo>
                  <a:pt x="16889" y="161844"/>
                  <a:pt x="33779" y="66148"/>
                  <a:pt x="94581" y="27870"/>
                </a:cubicBezTo>
                <a:cubicBezTo>
                  <a:pt x="155383" y="-10408"/>
                  <a:pt x="288248" y="-8157"/>
                  <a:pt x="364814" y="27870"/>
                </a:cubicBezTo>
                <a:cubicBezTo>
                  <a:pt x="441380" y="63897"/>
                  <a:pt x="553977" y="244030"/>
                  <a:pt x="553977" y="244030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992E36-AA48-2F24-A808-F23B175FA02D}"/>
              </a:ext>
            </a:extLst>
          </p:cNvPr>
          <p:cNvSpPr txBox="1"/>
          <p:nvPr/>
        </p:nvSpPr>
        <p:spPr>
          <a:xfrm>
            <a:off x="2769956" y="4365104"/>
            <a:ext cx="3908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+7</a:t>
            </a:r>
          </a:p>
        </p:txBody>
      </p:sp>
      <p:sp>
        <p:nvSpPr>
          <p:cNvPr id="52" name="Freeform 31">
            <a:extLst>
              <a:ext uri="{FF2B5EF4-FFF2-40B4-BE49-F238E27FC236}">
                <a16:creationId xmlns:a16="http://schemas.microsoft.com/office/drawing/2014/main" id="{96277107-0DA5-EA88-2A45-E0CB98AD55D3}"/>
              </a:ext>
            </a:extLst>
          </p:cNvPr>
          <p:cNvSpPr/>
          <p:nvPr/>
        </p:nvSpPr>
        <p:spPr>
          <a:xfrm>
            <a:off x="2879677" y="4703658"/>
            <a:ext cx="1259060" cy="503441"/>
          </a:xfrm>
          <a:custGeom>
            <a:avLst/>
            <a:gdLst>
              <a:gd name="connsiteX0" fmla="*/ 0 w 553977"/>
              <a:gd name="connsiteY0" fmla="*/ 257540 h 257540"/>
              <a:gd name="connsiteX1" fmla="*/ 94581 w 553977"/>
              <a:gd name="connsiteY1" fmla="*/ 27870 h 257540"/>
              <a:gd name="connsiteX2" fmla="*/ 364814 w 553977"/>
              <a:gd name="connsiteY2" fmla="*/ 27870 h 257540"/>
              <a:gd name="connsiteX3" fmla="*/ 553977 w 553977"/>
              <a:gd name="connsiteY3" fmla="*/ 24403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77" h="257540">
                <a:moveTo>
                  <a:pt x="0" y="257540"/>
                </a:moveTo>
                <a:cubicBezTo>
                  <a:pt x="16889" y="161844"/>
                  <a:pt x="33779" y="66148"/>
                  <a:pt x="94581" y="27870"/>
                </a:cubicBezTo>
                <a:cubicBezTo>
                  <a:pt x="155383" y="-10408"/>
                  <a:pt x="288248" y="-8157"/>
                  <a:pt x="364814" y="27870"/>
                </a:cubicBezTo>
                <a:cubicBezTo>
                  <a:pt x="441380" y="63897"/>
                  <a:pt x="553977" y="244030"/>
                  <a:pt x="553977" y="244030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5BFA43-AEA0-EC99-AEB0-B0F123CBCF65}"/>
              </a:ext>
            </a:extLst>
          </p:cNvPr>
          <p:cNvSpPr txBox="1"/>
          <p:nvPr/>
        </p:nvSpPr>
        <p:spPr>
          <a:xfrm>
            <a:off x="2987195" y="4676945"/>
            <a:ext cx="3908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+5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C1ECF65-444C-D30A-7CBD-702DB07A3AE8}"/>
              </a:ext>
            </a:extLst>
          </p:cNvPr>
          <p:cNvCxnSpPr/>
          <p:nvPr/>
        </p:nvCxnSpPr>
        <p:spPr>
          <a:xfrm flipH="1">
            <a:off x="2453571" y="5402148"/>
            <a:ext cx="426105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2CE4343-A29F-FF5E-405F-FA646B4E636A}"/>
              </a:ext>
            </a:extLst>
          </p:cNvPr>
          <p:cNvCxnSpPr/>
          <p:nvPr/>
        </p:nvCxnSpPr>
        <p:spPr>
          <a:xfrm flipH="1">
            <a:off x="2453571" y="5301208"/>
            <a:ext cx="1046227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reeform 28">
            <a:extLst>
              <a:ext uri="{FF2B5EF4-FFF2-40B4-BE49-F238E27FC236}">
                <a16:creationId xmlns:a16="http://schemas.microsoft.com/office/drawing/2014/main" id="{4B5B0B1B-52B5-1A60-C52B-5CF59E71FD16}"/>
              </a:ext>
            </a:extLst>
          </p:cNvPr>
          <p:cNvSpPr/>
          <p:nvPr/>
        </p:nvSpPr>
        <p:spPr>
          <a:xfrm>
            <a:off x="3490667" y="4819253"/>
            <a:ext cx="648070" cy="409947"/>
          </a:xfrm>
          <a:custGeom>
            <a:avLst/>
            <a:gdLst>
              <a:gd name="connsiteX0" fmla="*/ 0 w 553977"/>
              <a:gd name="connsiteY0" fmla="*/ 257540 h 257540"/>
              <a:gd name="connsiteX1" fmla="*/ 94581 w 553977"/>
              <a:gd name="connsiteY1" fmla="*/ 27870 h 257540"/>
              <a:gd name="connsiteX2" fmla="*/ 364814 w 553977"/>
              <a:gd name="connsiteY2" fmla="*/ 27870 h 257540"/>
              <a:gd name="connsiteX3" fmla="*/ 553977 w 553977"/>
              <a:gd name="connsiteY3" fmla="*/ 24403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77" h="257540">
                <a:moveTo>
                  <a:pt x="0" y="257540"/>
                </a:moveTo>
                <a:cubicBezTo>
                  <a:pt x="16889" y="161844"/>
                  <a:pt x="33779" y="66148"/>
                  <a:pt x="94581" y="27870"/>
                </a:cubicBezTo>
                <a:cubicBezTo>
                  <a:pt x="155383" y="-10408"/>
                  <a:pt x="288248" y="-8157"/>
                  <a:pt x="364814" y="27870"/>
                </a:cubicBezTo>
                <a:cubicBezTo>
                  <a:pt x="441380" y="63897"/>
                  <a:pt x="553977" y="244030"/>
                  <a:pt x="553977" y="244030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75FF00-53F1-88F5-5592-BFDD9E0FC777}"/>
              </a:ext>
            </a:extLst>
          </p:cNvPr>
          <p:cNvSpPr txBox="1"/>
          <p:nvPr/>
        </p:nvSpPr>
        <p:spPr>
          <a:xfrm>
            <a:off x="3459853" y="4829345"/>
            <a:ext cx="3908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+2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6331B80-AC2B-3EE8-ECE0-7606486B4752}"/>
              </a:ext>
            </a:extLst>
          </p:cNvPr>
          <p:cNvCxnSpPr/>
          <p:nvPr/>
        </p:nvCxnSpPr>
        <p:spPr>
          <a:xfrm flipH="1">
            <a:off x="3620636" y="5363567"/>
            <a:ext cx="426105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121707C-3ADF-E8D0-C3B5-E71AFD461F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8513" y="4365625"/>
          <a:ext cx="438943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35300" imgH="431800" progId="Equation.3">
                  <p:embed/>
                </p:oleObj>
              </mc:Choice>
              <mc:Fallback>
                <p:oleObj name="Equation" r:id="rId14" imgW="3035300" imgH="43180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08513" y="4365625"/>
                        <a:ext cx="4389437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37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31" y="68129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7849" y="2513610"/>
                <a:ext cx="8733950" cy="5275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					</a:t>
                </a:r>
                <a:r>
                  <a:rPr lang="en-US" dirty="0">
                    <a:solidFill>
                      <a:srgbClr val="3A3A82"/>
                    </a:solidFill>
                  </a:rPr>
                  <a:t>Rod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849" y="2513610"/>
                <a:ext cx="8733950" cy="5275366"/>
              </a:xfrm>
              <a:blipFill>
                <a:blip r:embed="rId2"/>
                <a:stretch>
                  <a:fillRect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49433" y="1165264"/>
          <a:ext cx="5381310" cy="12801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068">
                <a:tc>
                  <a:txBody>
                    <a:bodyPr/>
                    <a:lstStyle/>
                    <a:p>
                      <a:r>
                        <a:rPr lang="en-US" dirty="0"/>
                        <a:t>size of piece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68">
                <a:tc>
                  <a:txBody>
                    <a:bodyPr/>
                    <a:lstStyle/>
                    <a:p>
                      <a:r>
                        <a:rPr lang="en-US" dirty="0"/>
                        <a:t>market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D8D65-EEC6-5F15-409E-767334FEE3AF}"/>
                  </a:ext>
                </a:extLst>
              </p:cNvPr>
              <p:cNvSpPr txBox="1"/>
              <p:nvPr/>
            </p:nvSpPr>
            <p:spPr>
              <a:xfrm>
                <a:off x="1054385" y="3131234"/>
                <a:ext cx="6980005" cy="194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=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sz="2800" dirty="0">
                    <a:solidFill>
                      <a:srgbClr val="3A3A82"/>
                    </a:solidFill>
                  </a:rPr>
                  <a:t> from rod with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  <a:endParaRPr lang="en-US" sz="28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i="1" dirty="0">
                    <a:solidFill>
                      <a:srgbClr val="3A3A82"/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𝐷𝑃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D8D65-EEC6-5F15-409E-767334FE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85" y="3131234"/>
                <a:ext cx="6980005" cy="1948675"/>
              </a:xfrm>
              <a:prstGeom prst="rect">
                <a:avLst/>
              </a:prstGeom>
              <a:blipFill>
                <a:blip r:embed="rId3"/>
                <a:stretch>
                  <a:fillRect t="-313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C0205EF6-65B6-7CEE-02EE-628ECD20B6B3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57DDE3-F900-AB45-A9F3-A0DE86B263A7}"/>
              </a:ext>
            </a:extLst>
          </p:cNvPr>
          <p:cNvGrpSpPr/>
          <p:nvPr/>
        </p:nvGrpSpPr>
        <p:grpSpPr>
          <a:xfrm>
            <a:off x="1475656" y="5495131"/>
            <a:ext cx="2879105" cy="886197"/>
            <a:chOff x="2989039" y="5207099"/>
            <a:chExt cx="2879105" cy="8861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08E680-AE9A-85CE-F706-5218E5DEDFDF}"/>
                </a:ext>
              </a:extLst>
            </p:cNvPr>
            <p:cNvSpPr/>
            <p:nvPr/>
          </p:nvSpPr>
          <p:spPr>
            <a:xfrm>
              <a:off x="2989039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20F362-91F7-9C66-B7D5-B84CA6A96BD5}"/>
                </a:ext>
              </a:extLst>
            </p:cNvPr>
            <p:cNvSpPr/>
            <p:nvPr/>
          </p:nvSpPr>
          <p:spPr>
            <a:xfrm>
              <a:off x="3565103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F58B99-F712-10FE-27E6-57742F4AC5C3}"/>
                </a:ext>
              </a:extLst>
            </p:cNvPr>
            <p:cNvSpPr/>
            <p:nvPr/>
          </p:nvSpPr>
          <p:spPr>
            <a:xfrm>
              <a:off x="4141167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36FCE8-21FC-849B-8666-49ACBAB14629}"/>
                </a:ext>
              </a:extLst>
            </p:cNvPr>
            <p:cNvSpPr/>
            <p:nvPr/>
          </p:nvSpPr>
          <p:spPr>
            <a:xfrm>
              <a:off x="4705767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F01F74-6F4A-2F84-AD03-575CDEBCAE5F}"/>
                </a:ext>
              </a:extLst>
            </p:cNvPr>
            <p:cNvSpPr/>
            <p:nvPr/>
          </p:nvSpPr>
          <p:spPr>
            <a:xfrm>
              <a:off x="5281831" y="5207099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525E6971-6B38-91A0-8141-EB9F868CF0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89039" y="5855171"/>
            <a:ext cx="576064" cy="237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31800" imgH="177800" progId="Equation.DSMT4">
                    <p:embed/>
                  </p:oleObj>
                </mc:Choice>
                <mc:Fallback>
                  <p:oleObj name="Equation" r:id="rId4" imgW="431800" imgH="1778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89039" y="5855171"/>
                          <a:ext cx="576064" cy="2372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8A25F716-D44E-3166-388C-71BFC741B8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80556" y="5855171"/>
            <a:ext cx="5429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06400" imgH="177800" progId="Equation.DSMT4">
                    <p:embed/>
                  </p:oleObj>
                </mc:Choice>
                <mc:Fallback>
                  <p:oleObj name="Equation" r:id="rId6" imgW="406400" imgH="1778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80556" y="5855171"/>
                          <a:ext cx="542925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BC30140A-7C2F-02F8-AE51-881CCA4CEF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52056" y="5854824"/>
            <a:ext cx="576263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31800" imgH="177800" progId="Equation.DSMT4">
                    <p:embed/>
                  </p:oleObj>
                </mc:Choice>
                <mc:Fallback>
                  <p:oleObj name="Equation" r:id="rId8" imgW="431800" imgH="1778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52056" y="5854824"/>
                          <a:ext cx="576263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9B81BE06-F9D7-6CC9-53F1-439DF5363C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23556" y="5854824"/>
            <a:ext cx="576263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31800" imgH="177800" progId="Equation.DSMT4">
                    <p:embed/>
                  </p:oleObj>
                </mc:Choice>
                <mc:Fallback>
                  <p:oleObj name="Equation" r:id="rId10" imgW="431800" imgH="1778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723556" y="5854824"/>
                          <a:ext cx="576263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F090BFE1-E8EE-0E08-EB78-D5E3AAEFDC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74419" y="5854824"/>
            <a:ext cx="5937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44500" imgH="177800" progId="Equation.DSMT4">
                    <p:embed/>
                  </p:oleObj>
                </mc:Choice>
                <mc:Fallback>
                  <p:oleObj name="Equation" r:id="rId12" imgW="444500" imgH="1778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274419" y="5854824"/>
                          <a:ext cx="593725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Freeform 22">
            <a:extLst>
              <a:ext uri="{FF2B5EF4-FFF2-40B4-BE49-F238E27FC236}">
                <a16:creationId xmlns:a16="http://schemas.microsoft.com/office/drawing/2014/main" id="{5F9A1334-2681-2258-3498-9B733B8D2586}"/>
              </a:ext>
            </a:extLst>
          </p:cNvPr>
          <p:cNvSpPr/>
          <p:nvPr/>
        </p:nvSpPr>
        <p:spPr>
          <a:xfrm>
            <a:off x="1790184" y="4797152"/>
            <a:ext cx="2204537" cy="697979"/>
          </a:xfrm>
          <a:custGeom>
            <a:avLst/>
            <a:gdLst>
              <a:gd name="connsiteX0" fmla="*/ 0 w 553977"/>
              <a:gd name="connsiteY0" fmla="*/ 257540 h 257540"/>
              <a:gd name="connsiteX1" fmla="*/ 94581 w 553977"/>
              <a:gd name="connsiteY1" fmla="*/ 27870 h 257540"/>
              <a:gd name="connsiteX2" fmla="*/ 364814 w 553977"/>
              <a:gd name="connsiteY2" fmla="*/ 27870 h 257540"/>
              <a:gd name="connsiteX3" fmla="*/ 553977 w 553977"/>
              <a:gd name="connsiteY3" fmla="*/ 24403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77" h="257540">
                <a:moveTo>
                  <a:pt x="0" y="257540"/>
                </a:moveTo>
                <a:cubicBezTo>
                  <a:pt x="16889" y="161844"/>
                  <a:pt x="33779" y="66148"/>
                  <a:pt x="94581" y="27870"/>
                </a:cubicBezTo>
                <a:cubicBezTo>
                  <a:pt x="155383" y="-10408"/>
                  <a:pt x="288248" y="-8157"/>
                  <a:pt x="364814" y="27870"/>
                </a:cubicBezTo>
                <a:cubicBezTo>
                  <a:pt x="441380" y="63897"/>
                  <a:pt x="553977" y="244030"/>
                  <a:pt x="553977" y="244030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28630-DABD-C1B1-F8B6-BDAA6205BECD}"/>
              </a:ext>
            </a:extLst>
          </p:cNvPr>
          <p:cNvSpPr txBox="1"/>
          <p:nvPr/>
        </p:nvSpPr>
        <p:spPr>
          <a:xfrm>
            <a:off x="2121884" y="4653136"/>
            <a:ext cx="3908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+8</a:t>
            </a: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4E092F06-B38D-DAF7-35DD-EAD4F21671DE}"/>
              </a:ext>
            </a:extLst>
          </p:cNvPr>
          <p:cNvSpPr/>
          <p:nvPr/>
        </p:nvSpPr>
        <p:spPr>
          <a:xfrm>
            <a:off x="2231605" y="4964978"/>
            <a:ext cx="1763116" cy="530154"/>
          </a:xfrm>
          <a:custGeom>
            <a:avLst/>
            <a:gdLst>
              <a:gd name="connsiteX0" fmla="*/ 0 w 553977"/>
              <a:gd name="connsiteY0" fmla="*/ 257540 h 257540"/>
              <a:gd name="connsiteX1" fmla="*/ 94581 w 553977"/>
              <a:gd name="connsiteY1" fmla="*/ 27870 h 257540"/>
              <a:gd name="connsiteX2" fmla="*/ 364814 w 553977"/>
              <a:gd name="connsiteY2" fmla="*/ 27870 h 257540"/>
              <a:gd name="connsiteX3" fmla="*/ 553977 w 553977"/>
              <a:gd name="connsiteY3" fmla="*/ 24403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77" h="257540">
                <a:moveTo>
                  <a:pt x="0" y="257540"/>
                </a:moveTo>
                <a:cubicBezTo>
                  <a:pt x="16889" y="161844"/>
                  <a:pt x="33779" y="66148"/>
                  <a:pt x="94581" y="27870"/>
                </a:cubicBezTo>
                <a:cubicBezTo>
                  <a:pt x="155383" y="-10408"/>
                  <a:pt x="288248" y="-8157"/>
                  <a:pt x="364814" y="27870"/>
                </a:cubicBezTo>
                <a:cubicBezTo>
                  <a:pt x="441380" y="63897"/>
                  <a:pt x="553977" y="244030"/>
                  <a:pt x="553977" y="244030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760E78-DE43-5C13-1A2E-58F3532C1A02}"/>
              </a:ext>
            </a:extLst>
          </p:cNvPr>
          <p:cNvSpPr txBox="1"/>
          <p:nvPr/>
        </p:nvSpPr>
        <p:spPr>
          <a:xfrm>
            <a:off x="2339123" y="4964977"/>
            <a:ext cx="3908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+7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355EEC-0479-181F-DF66-491967ED1F65}"/>
              </a:ext>
            </a:extLst>
          </p:cNvPr>
          <p:cNvCxnSpPr/>
          <p:nvPr/>
        </p:nvCxnSpPr>
        <p:spPr>
          <a:xfrm flipH="1">
            <a:off x="1805499" y="5690180"/>
            <a:ext cx="426105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C0F826-0723-D7B1-00E3-3A563D24127D}"/>
              </a:ext>
            </a:extLst>
          </p:cNvPr>
          <p:cNvCxnSpPr/>
          <p:nvPr/>
        </p:nvCxnSpPr>
        <p:spPr>
          <a:xfrm flipH="1">
            <a:off x="1805499" y="5589240"/>
            <a:ext cx="1046227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8">
            <a:extLst>
              <a:ext uri="{FF2B5EF4-FFF2-40B4-BE49-F238E27FC236}">
                <a16:creationId xmlns:a16="http://schemas.microsoft.com/office/drawing/2014/main" id="{260937C4-EFFD-5EC3-4E93-4D60C9217CA7}"/>
              </a:ext>
            </a:extLst>
          </p:cNvPr>
          <p:cNvSpPr/>
          <p:nvPr/>
        </p:nvSpPr>
        <p:spPr>
          <a:xfrm>
            <a:off x="2842595" y="5107285"/>
            <a:ext cx="1152126" cy="409947"/>
          </a:xfrm>
          <a:custGeom>
            <a:avLst/>
            <a:gdLst>
              <a:gd name="connsiteX0" fmla="*/ 0 w 553977"/>
              <a:gd name="connsiteY0" fmla="*/ 257540 h 257540"/>
              <a:gd name="connsiteX1" fmla="*/ 94581 w 553977"/>
              <a:gd name="connsiteY1" fmla="*/ 27870 h 257540"/>
              <a:gd name="connsiteX2" fmla="*/ 364814 w 553977"/>
              <a:gd name="connsiteY2" fmla="*/ 27870 h 257540"/>
              <a:gd name="connsiteX3" fmla="*/ 553977 w 553977"/>
              <a:gd name="connsiteY3" fmla="*/ 24403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77" h="257540">
                <a:moveTo>
                  <a:pt x="0" y="257540"/>
                </a:moveTo>
                <a:cubicBezTo>
                  <a:pt x="16889" y="161844"/>
                  <a:pt x="33779" y="66148"/>
                  <a:pt x="94581" y="27870"/>
                </a:cubicBezTo>
                <a:cubicBezTo>
                  <a:pt x="155383" y="-10408"/>
                  <a:pt x="288248" y="-8157"/>
                  <a:pt x="364814" y="27870"/>
                </a:cubicBezTo>
                <a:cubicBezTo>
                  <a:pt x="441380" y="63897"/>
                  <a:pt x="553977" y="244030"/>
                  <a:pt x="553977" y="244030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C5FA08-69B5-768F-D7E3-1ACD4ECF8E81}"/>
              </a:ext>
            </a:extLst>
          </p:cNvPr>
          <p:cNvSpPr txBox="1"/>
          <p:nvPr/>
        </p:nvSpPr>
        <p:spPr>
          <a:xfrm>
            <a:off x="2811781" y="5117377"/>
            <a:ext cx="3908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ADE132-232B-D4EA-5F52-7D92C006B4C7}"/>
              </a:ext>
            </a:extLst>
          </p:cNvPr>
          <p:cNvCxnSpPr/>
          <p:nvPr/>
        </p:nvCxnSpPr>
        <p:spPr>
          <a:xfrm flipH="1">
            <a:off x="2972564" y="5651599"/>
            <a:ext cx="426105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36">
            <a:extLst>
              <a:ext uri="{FF2B5EF4-FFF2-40B4-BE49-F238E27FC236}">
                <a16:creationId xmlns:a16="http://schemas.microsoft.com/office/drawing/2014/main" id="{5140E24E-C829-57ED-D932-DBE9387060B0}"/>
              </a:ext>
            </a:extLst>
          </p:cNvPr>
          <p:cNvSpPr/>
          <p:nvPr/>
        </p:nvSpPr>
        <p:spPr>
          <a:xfrm>
            <a:off x="3562675" y="5085184"/>
            <a:ext cx="648070" cy="409947"/>
          </a:xfrm>
          <a:custGeom>
            <a:avLst/>
            <a:gdLst>
              <a:gd name="connsiteX0" fmla="*/ 0 w 553977"/>
              <a:gd name="connsiteY0" fmla="*/ 257540 h 257540"/>
              <a:gd name="connsiteX1" fmla="*/ 94581 w 553977"/>
              <a:gd name="connsiteY1" fmla="*/ 27870 h 257540"/>
              <a:gd name="connsiteX2" fmla="*/ 364814 w 553977"/>
              <a:gd name="connsiteY2" fmla="*/ 27870 h 257540"/>
              <a:gd name="connsiteX3" fmla="*/ 553977 w 553977"/>
              <a:gd name="connsiteY3" fmla="*/ 24403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77" h="257540">
                <a:moveTo>
                  <a:pt x="0" y="257540"/>
                </a:moveTo>
                <a:cubicBezTo>
                  <a:pt x="16889" y="161844"/>
                  <a:pt x="33779" y="66148"/>
                  <a:pt x="94581" y="27870"/>
                </a:cubicBezTo>
                <a:cubicBezTo>
                  <a:pt x="155383" y="-10408"/>
                  <a:pt x="288248" y="-8157"/>
                  <a:pt x="364814" y="27870"/>
                </a:cubicBezTo>
                <a:cubicBezTo>
                  <a:pt x="441380" y="63897"/>
                  <a:pt x="553977" y="244030"/>
                  <a:pt x="553977" y="244030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53A5F3-FB78-35D9-099E-6E9041D50DBC}"/>
              </a:ext>
            </a:extLst>
          </p:cNvPr>
          <p:cNvSpPr txBox="1"/>
          <p:nvPr/>
        </p:nvSpPr>
        <p:spPr>
          <a:xfrm>
            <a:off x="3675877" y="4797152"/>
            <a:ext cx="3908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ED55FD-AA9B-DEA2-8988-6F19356C01D2}"/>
              </a:ext>
            </a:extLst>
          </p:cNvPr>
          <p:cNvCxnSpPr/>
          <p:nvPr/>
        </p:nvCxnSpPr>
        <p:spPr>
          <a:xfrm flipH="1">
            <a:off x="2972564" y="5949280"/>
            <a:ext cx="1094166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A29DFF4-E3FC-FC92-BB3C-02470D986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0700" y="4364038"/>
          <a:ext cx="46672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225800" imgH="647700" progId="Equation.3">
                  <p:embed/>
                </p:oleObj>
              </mc:Choice>
              <mc:Fallback>
                <p:oleObj name="Equation" r:id="rId14" imgW="3225800" imgH="6477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30700" y="4364038"/>
                        <a:ext cx="466725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571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99225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Case study I: Rod cutting problem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BF05C68B-F067-65B2-0E3E-094517DAB8D4}"/>
              </a:ext>
            </a:extLst>
          </p:cNvPr>
          <p:cNvSpPr txBox="1">
            <a:spLocks/>
          </p:cNvSpPr>
          <p:nvPr/>
        </p:nvSpPr>
        <p:spPr>
          <a:xfrm>
            <a:off x="601352" y="1038885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" name="Picture 52" descr="\documentclass{article}&#10;\usepackage{amsmath}&#10;\pagestyle{empty}&#10;\begin{document}&#10;&#10;$\textbf{return } \textrm{DP}[n]$&#10;&#10;&#10;\end{document}" title="IguanaTex Bitmap Display">
            <a:extLst>
              <a:ext uri="{FF2B5EF4-FFF2-40B4-BE49-F238E27FC236}">
                <a16:creationId xmlns:a16="http://schemas.microsoft.com/office/drawing/2014/main" id="{33A3EF5F-0876-9703-2E67-643A0479B5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13189" y="5421259"/>
            <a:ext cx="1876979" cy="31283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Array DP[], S[]&#10;&#10;&#10;\end{document}" title="IguanaTex Bitmap Display">
            <a:extLst>
              <a:ext uri="{FF2B5EF4-FFF2-40B4-BE49-F238E27FC236}">
                <a16:creationId xmlns:a16="http://schemas.microsoft.com/office/drawing/2014/main" id="{DADA3F37-1388-7A61-B033-63BEA6C47C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3189" y="1907614"/>
            <a:ext cx="2002483" cy="31283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DP}[0] \leftarrow 0$&#10;&#10;&#10;\end{document}" title="IguanaTex Bitmap Display">
            <a:extLst>
              <a:ext uri="{FF2B5EF4-FFF2-40B4-BE49-F238E27FC236}">
                <a16:creationId xmlns:a16="http://schemas.microsoft.com/office/drawing/2014/main" id="{2729A035-68EE-DFFC-E55E-8D5C8A4E8D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13190" y="2409725"/>
            <a:ext cx="1395557" cy="312830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&#10;\textbf{If} \textrm{max} $&lt;p[i]+$ \textrm{DP}$[k-i]$  \textbf{ then }&#10;&#10;&#10;\end{document}" title="IguanaTex Bitmap Display">
            <a:extLst>
              <a:ext uri="{FF2B5EF4-FFF2-40B4-BE49-F238E27FC236}">
                <a16:creationId xmlns:a16="http://schemas.microsoft.com/office/drawing/2014/main" id="{CB4CE415-C6E8-174C-B34F-583D9B6CE8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04039" y="3951418"/>
            <a:ext cx="4362759" cy="312829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rm{max} $\leftarrow p[i]+$ \textrm{DP}$[k-i]$&#10;&#10;\end{document}" title="IguanaTex Bitmap Display">
            <a:extLst>
              <a:ext uri="{FF2B5EF4-FFF2-40B4-BE49-F238E27FC236}">
                <a16:creationId xmlns:a16="http://schemas.microsoft.com/office/drawing/2014/main" id="{762A9164-E0C3-01E2-F2F9-048569CAA3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275291" y="4327844"/>
            <a:ext cx="3096451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textbf{For} $k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92A5E235-7650-D22B-6957-E942AFD71E7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13190" y="2796955"/>
            <a:ext cx="2497017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\textbf{For} $i = 1 \textrm{ to }k$ \textbf{do}&#10;&#10;&#10;\end{document}" title="IguanaTex Bitmap Display">
            <a:extLst>
              <a:ext uri="{FF2B5EF4-FFF2-40B4-BE49-F238E27FC236}">
                <a16:creationId xmlns:a16="http://schemas.microsoft.com/office/drawing/2014/main" id="{7FB7B975-0005-503D-6C47-170D88CEC78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624874" y="3575587"/>
            <a:ext cx="2418341" cy="219168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07AA4E0E-6225-A39C-C40C-F77904B570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4874" y="3205375"/>
            <a:ext cx="1196994" cy="213549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$\textrm{DP}[k] \leftarrow \textrm{max}$&#10;&#10;&#10;\end{document}" title="IguanaTex Bitmap Display">
            <a:extLst>
              <a:ext uri="{FF2B5EF4-FFF2-40B4-BE49-F238E27FC236}">
                <a16:creationId xmlns:a16="http://schemas.microsoft.com/office/drawing/2014/main" id="{C8BBAE42-02F6-7F43-52C2-0B2AAEBF586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624874" y="5007633"/>
            <a:ext cx="1843258" cy="3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1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" y="1376738"/>
            <a:ext cx="9002881" cy="527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Technique</a:t>
            </a:r>
            <a:r>
              <a:rPr lang="en-US" dirty="0">
                <a:solidFill>
                  <a:srgbClr val="3A3A82"/>
                </a:solidFill>
              </a:rPr>
              <a:t> for solving optimization problems.</a:t>
            </a:r>
          </a:p>
          <a:p>
            <a:pPr marL="0" indent="0"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Solve problem by solving </a:t>
            </a:r>
            <a:r>
              <a:rPr lang="en-US" sz="3200" b="1" dirty="0">
                <a:solidFill>
                  <a:srgbClr val="FF0000"/>
                </a:solidFill>
                <a:cs typeface="Calibri"/>
              </a:rPr>
              <a:t>sub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-problems and combine:</a:t>
            </a:r>
          </a:p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  <a:latin typeface="+mj-lt"/>
                <a:cs typeface="Times New Roman"/>
              </a:rPr>
              <a:t>This is called 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/>
              </a:rPr>
              <a:t>Optimal substructure </a:t>
            </a:r>
            <a:r>
              <a:rPr lang="en-US" sz="3200" dirty="0">
                <a:solidFill>
                  <a:srgbClr val="3A3A82"/>
                </a:solidFill>
                <a:latin typeface="+mj-lt"/>
                <a:cs typeface="Times New Roman"/>
              </a:rPr>
              <a:t>property.</a:t>
            </a:r>
            <a:endParaRPr lang="en-US" sz="3200" dirty="0">
              <a:solidFill>
                <a:srgbClr val="3A3A82"/>
              </a:solidFill>
              <a:latin typeface="+mj-lt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Similar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 to divide-and-conquer: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recursion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 (for   solving sub-problems)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 Sub-problems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overlap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: solve them only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once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!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					</a:t>
            </a:r>
          </a:p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  <a:cs typeface="Calibri"/>
              </a:rPr>
              <a:t>			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DP = recursion + re-use (</a:t>
            </a:r>
            <a:r>
              <a:rPr lang="en-US" dirty="0" err="1">
                <a:solidFill>
                  <a:srgbClr val="FF0000"/>
                </a:solidFill>
              </a:rPr>
              <a:t>Memoization</a:t>
            </a:r>
            <a:r>
              <a:rPr lang="en-US" dirty="0"/>
              <a:t>)</a:t>
            </a:r>
            <a:endParaRPr lang="en-US" sz="3200" dirty="0">
              <a:solidFill>
                <a:srgbClr val="3A3A82"/>
              </a:solidFill>
              <a:cs typeface="Calibri"/>
            </a:endParaRPr>
          </a:p>
          <a:p>
            <a:endParaRPr lang="en-US" sz="3200"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F142DC-D078-ADD7-DE55-7E05BB13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66816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99225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Case study I: Rod cutting problem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BF05C68B-F067-65B2-0E3E-094517DAB8D4}"/>
              </a:ext>
            </a:extLst>
          </p:cNvPr>
          <p:cNvSpPr txBox="1">
            <a:spLocks/>
          </p:cNvSpPr>
          <p:nvPr/>
        </p:nvSpPr>
        <p:spPr>
          <a:xfrm>
            <a:off x="601352" y="1038885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" name="Picture 52" descr="\documentclass{article}&#10;\usepackage{amsmath}&#10;\pagestyle{empty}&#10;\begin{document}&#10;&#10;$\textbf{return } \textrm{DP}[n]$&#10;&#10;&#10;\end{document}" title="IguanaTex Bitmap Display">
            <a:extLst>
              <a:ext uri="{FF2B5EF4-FFF2-40B4-BE49-F238E27FC236}">
                <a16:creationId xmlns:a16="http://schemas.microsoft.com/office/drawing/2014/main" id="{33A3EF5F-0876-9703-2E67-643A0479B5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3189" y="5421259"/>
            <a:ext cx="1876979" cy="31283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Array DP[], S[]&#10;&#10;&#10;\end{document}" title="IguanaTex Bitmap Display">
            <a:extLst>
              <a:ext uri="{FF2B5EF4-FFF2-40B4-BE49-F238E27FC236}">
                <a16:creationId xmlns:a16="http://schemas.microsoft.com/office/drawing/2014/main" id="{DADA3F37-1388-7A61-B033-63BEA6C47C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13189" y="1907614"/>
            <a:ext cx="2002483" cy="31283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DP}[0] \leftarrow 0$&#10;&#10;&#10;\end{document}" title="IguanaTex Bitmap Display">
            <a:extLst>
              <a:ext uri="{FF2B5EF4-FFF2-40B4-BE49-F238E27FC236}">
                <a16:creationId xmlns:a16="http://schemas.microsoft.com/office/drawing/2014/main" id="{2729A035-68EE-DFFC-E55E-8D5C8A4E8D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13190" y="2409725"/>
            <a:ext cx="1395557" cy="312830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&#10;\textbf{If} \textrm{max} $&lt;p[i]+$ \textrm{DP}$[k-i]$  \textbf{ then }&#10;&#10;&#10;\end{document}" title="IguanaTex Bitmap Display">
            <a:extLst>
              <a:ext uri="{FF2B5EF4-FFF2-40B4-BE49-F238E27FC236}">
                <a16:creationId xmlns:a16="http://schemas.microsoft.com/office/drawing/2014/main" id="{CB4CE415-C6E8-174C-B34F-583D9B6CE8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04039" y="3951418"/>
            <a:ext cx="4362759" cy="312829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rm{max} $\leftarrow p[i]+$ \textrm{DP}$[k-i]$&#10;&#10;\end{document}" title="IguanaTex Bitmap Display">
            <a:extLst>
              <a:ext uri="{FF2B5EF4-FFF2-40B4-BE49-F238E27FC236}">
                <a16:creationId xmlns:a16="http://schemas.microsoft.com/office/drawing/2014/main" id="{762A9164-E0C3-01E2-F2F9-048569CAA3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275291" y="4327844"/>
            <a:ext cx="3096451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textbf{For} $k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92A5E235-7650-D22B-6957-E942AFD71E7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13190" y="2796955"/>
            <a:ext cx="2497017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\textbf{For} $i = 1 \textrm{ to }k$ \textbf{do}&#10;&#10;&#10;\end{document}" title="IguanaTex Bitmap Display">
            <a:extLst>
              <a:ext uri="{FF2B5EF4-FFF2-40B4-BE49-F238E27FC236}">
                <a16:creationId xmlns:a16="http://schemas.microsoft.com/office/drawing/2014/main" id="{7FB7B975-0005-503D-6C47-170D88CEC78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4874" y="3575587"/>
            <a:ext cx="2418341" cy="219168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07AA4E0E-6225-A39C-C40C-F77904B570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624874" y="3205375"/>
            <a:ext cx="1196994" cy="213549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$\textrm{DP}[k] \leftarrow \textrm{max}$&#10;&#10;&#10;\end{document}" title="IguanaTex Bitmap Display">
            <a:extLst>
              <a:ext uri="{FF2B5EF4-FFF2-40B4-BE49-F238E27FC236}">
                <a16:creationId xmlns:a16="http://schemas.microsoft.com/office/drawing/2014/main" id="{C8BBAE42-02F6-7F43-52C2-0B2AAEBF586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624874" y="5007633"/>
            <a:ext cx="1843258" cy="312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508571-778C-F875-4B5C-617176FD554B}"/>
              </a:ext>
            </a:extLst>
          </p:cNvPr>
          <p:cNvSpPr txBox="1"/>
          <p:nvPr/>
        </p:nvSpPr>
        <p:spPr>
          <a:xfrm>
            <a:off x="5491331" y="2315877"/>
            <a:ext cx="31748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46408-0837-396E-DCD7-0F6238A2F41E}"/>
              </a:ext>
            </a:extLst>
          </p:cNvPr>
          <p:cNvSpPr txBox="1"/>
          <p:nvPr/>
        </p:nvSpPr>
        <p:spPr>
          <a:xfrm>
            <a:off x="6308669" y="226533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Base case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41620-EDFD-5484-B42D-39406C18C3D4}"/>
              </a:ext>
            </a:extLst>
          </p:cNvPr>
          <p:cNvSpPr txBox="1"/>
          <p:nvPr/>
        </p:nvSpPr>
        <p:spPr>
          <a:xfrm>
            <a:off x="5491330" y="2767733"/>
            <a:ext cx="3174821" cy="9736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5216D-6C9A-C0F2-5359-0FBB182A6A96}"/>
              </a:ext>
            </a:extLst>
          </p:cNvPr>
          <p:cNvSpPr txBox="1"/>
          <p:nvPr/>
        </p:nvSpPr>
        <p:spPr>
          <a:xfrm>
            <a:off x="5775274" y="2700536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Implement recursive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formula with double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for-loop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25280-62D4-7CAB-0C93-3EBB1FBF1A43}"/>
              </a:ext>
            </a:extLst>
          </p:cNvPr>
          <p:cNvSpPr txBox="1"/>
          <p:nvPr/>
        </p:nvSpPr>
        <p:spPr>
          <a:xfrm>
            <a:off x="5491331" y="5349747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C263A-1C23-2021-7AF7-45FF517F3058}"/>
              </a:ext>
            </a:extLst>
          </p:cNvPr>
          <p:cNvSpPr txBox="1"/>
          <p:nvPr/>
        </p:nvSpPr>
        <p:spPr>
          <a:xfrm>
            <a:off x="6585939" y="532046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GOAL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\documentclass{article}&#10;\usepackage{amsmath}&#10;\pagestyle{empty}&#10;\usepackage{xcolor}&#10;\begin{document}&#10;&#10;Running time: \textcolor{red}{$\Theta(n^2)$}&#10;&#10;&#10;\end{document}" title="IguanaTex Bitmap Display">
            <a:extLst>
              <a:ext uri="{FF2B5EF4-FFF2-40B4-BE49-F238E27FC236}">
                <a16:creationId xmlns:a16="http://schemas.microsoft.com/office/drawing/2014/main" id="{53310C18-DA8B-9AA3-ED2C-70E26A3D45F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006837" y="5975347"/>
            <a:ext cx="286416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07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99225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Case study I: Rod cutting problem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BF05C68B-F067-65B2-0E3E-094517DAB8D4}"/>
              </a:ext>
            </a:extLst>
          </p:cNvPr>
          <p:cNvSpPr txBox="1">
            <a:spLocks/>
          </p:cNvSpPr>
          <p:nvPr/>
        </p:nvSpPr>
        <p:spPr>
          <a:xfrm>
            <a:off x="601352" y="1038885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" name="Picture 52" descr="\documentclass{article}&#10;\usepackage{amsmath}&#10;\pagestyle{empty}&#10;\begin{document}&#10;&#10;$\textbf{return } \textrm{DP}[n]$&#10;&#10;&#10;\end{document}" title="IguanaTex Bitmap Display">
            <a:extLst>
              <a:ext uri="{FF2B5EF4-FFF2-40B4-BE49-F238E27FC236}">
                <a16:creationId xmlns:a16="http://schemas.microsoft.com/office/drawing/2014/main" id="{33A3EF5F-0876-9703-2E67-643A0479B5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3189" y="5421259"/>
            <a:ext cx="1876979" cy="31283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Array DP[], S[]&#10;&#10;&#10;\end{document}" title="IguanaTex Bitmap Display">
            <a:extLst>
              <a:ext uri="{FF2B5EF4-FFF2-40B4-BE49-F238E27FC236}">
                <a16:creationId xmlns:a16="http://schemas.microsoft.com/office/drawing/2014/main" id="{DADA3F37-1388-7A61-B033-63BEA6C47C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13189" y="1907614"/>
            <a:ext cx="2002483" cy="31283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DP}[0] \leftarrow 0$&#10;&#10;&#10;\end{document}" title="IguanaTex Bitmap Display">
            <a:extLst>
              <a:ext uri="{FF2B5EF4-FFF2-40B4-BE49-F238E27FC236}">
                <a16:creationId xmlns:a16="http://schemas.microsoft.com/office/drawing/2014/main" id="{2729A035-68EE-DFFC-E55E-8D5C8A4E8D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13190" y="2409725"/>
            <a:ext cx="1395557" cy="312830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&#10;\textbf{If} \textrm{max} $&lt;p[i]+$ \textrm{DP}$[k-i]$  \textbf{ then }&#10;&#10;&#10;\end{document}" title="IguanaTex Bitmap Display">
            <a:extLst>
              <a:ext uri="{FF2B5EF4-FFF2-40B4-BE49-F238E27FC236}">
                <a16:creationId xmlns:a16="http://schemas.microsoft.com/office/drawing/2014/main" id="{CB4CE415-C6E8-174C-B34F-583D9B6CE8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04039" y="3951418"/>
            <a:ext cx="4362759" cy="312829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rm{max} $\leftarrow p[i]+$ \textrm{DP}$[k-i]$&#10;&#10;\end{document}" title="IguanaTex Bitmap Display">
            <a:extLst>
              <a:ext uri="{FF2B5EF4-FFF2-40B4-BE49-F238E27FC236}">
                <a16:creationId xmlns:a16="http://schemas.microsoft.com/office/drawing/2014/main" id="{762A9164-E0C3-01E2-F2F9-048569CAA3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275291" y="4327844"/>
            <a:ext cx="3096451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textbf{For} $k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92A5E235-7650-D22B-6957-E942AFD71E7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13190" y="2796955"/>
            <a:ext cx="2497017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\textbf{For} $i = 1 \textrm{ to }k$ \textbf{do}&#10;&#10;&#10;\end{document}" title="IguanaTex Bitmap Display">
            <a:extLst>
              <a:ext uri="{FF2B5EF4-FFF2-40B4-BE49-F238E27FC236}">
                <a16:creationId xmlns:a16="http://schemas.microsoft.com/office/drawing/2014/main" id="{7FB7B975-0005-503D-6C47-170D88CEC78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4874" y="3575587"/>
            <a:ext cx="2418341" cy="219168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07AA4E0E-6225-A39C-C40C-F77904B570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624874" y="3205375"/>
            <a:ext cx="1196994" cy="213549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$\textrm{DP}[k] \leftarrow \textrm{max}$&#10;&#10;&#10;\end{document}" title="IguanaTex Bitmap Display">
            <a:extLst>
              <a:ext uri="{FF2B5EF4-FFF2-40B4-BE49-F238E27FC236}">
                <a16:creationId xmlns:a16="http://schemas.microsoft.com/office/drawing/2014/main" id="{C8BBAE42-02F6-7F43-52C2-0B2AAEBF586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624874" y="5007633"/>
            <a:ext cx="1843258" cy="312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508571-778C-F875-4B5C-617176FD554B}"/>
              </a:ext>
            </a:extLst>
          </p:cNvPr>
          <p:cNvSpPr txBox="1"/>
          <p:nvPr/>
        </p:nvSpPr>
        <p:spPr>
          <a:xfrm>
            <a:off x="5491331" y="2315877"/>
            <a:ext cx="31748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46408-0837-396E-DCD7-0F6238A2F41E}"/>
              </a:ext>
            </a:extLst>
          </p:cNvPr>
          <p:cNvSpPr txBox="1"/>
          <p:nvPr/>
        </p:nvSpPr>
        <p:spPr>
          <a:xfrm>
            <a:off x="6308669" y="226533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Base case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41620-EDFD-5484-B42D-39406C18C3D4}"/>
              </a:ext>
            </a:extLst>
          </p:cNvPr>
          <p:cNvSpPr txBox="1"/>
          <p:nvPr/>
        </p:nvSpPr>
        <p:spPr>
          <a:xfrm>
            <a:off x="5491330" y="2767733"/>
            <a:ext cx="3174821" cy="9736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5216D-6C9A-C0F2-5359-0FBB182A6A96}"/>
              </a:ext>
            </a:extLst>
          </p:cNvPr>
          <p:cNvSpPr txBox="1"/>
          <p:nvPr/>
        </p:nvSpPr>
        <p:spPr>
          <a:xfrm>
            <a:off x="5775274" y="2700536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Implement recursive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formula with double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for-loop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25280-62D4-7CAB-0C93-3EBB1FBF1A43}"/>
              </a:ext>
            </a:extLst>
          </p:cNvPr>
          <p:cNvSpPr txBox="1"/>
          <p:nvPr/>
        </p:nvSpPr>
        <p:spPr>
          <a:xfrm>
            <a:off x="5491331" y="5349747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C263A-1C23-2021-7AF7-45FF517F3058}"/>
              </a:ext>
            </a:extLst>
          </p:cNvPr>
          <p:cNvSpPr txBox="1"/>
          <p:nvPr/>
        </p:nvSpPr>
        <p:spPr>
          <a:xfrm>
            <a:off x="6585939" y="532046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GOAL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Question}: What is the cut that gives maximum revenue?&#10;&#10;&#10;\end{document}" title="IguanaTex Bitmap Display">
            <a:extLst>
              <a:ext uri="{FF2B5EF4-FFF2-40B4-BE49-F238E27FC236}">
                <a16:creationId xmlns:a16="http://schemas.microsoft.com/office/drawing/2014/main" id="{4D966773-531B-AAF0-3865-123F0E7C5C4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91286" y="5928656"/>
            <a:ext cx="7719579" cy="2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99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99225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Case study I: Rod cutting problem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BF05C68B-F067-65B2-0E3E-094517DAB8D4}"/>
              </a:ext>
            </a:extLst>
          </p:cNvPr>
          <p:cNvSpPr txBox="1">
            <a:spLocks/>
          </p:cNvSpPr>
          <p:nvPr/>
        </p:nvSpPr>
        <p:spPr>
          <a:xfrm>
            <a:off x="601352" y="1038885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" name="Picture 52" descr="\documentclass{article}&#10;\usepackage{amsmath}&#10;\pagestyle{empty}&#10;\begin{document}&#10;&#10;$\textbf{return } \textrm{DP}[n]$&#10;&#10;&#10;\end{document}" title="IguanaTex Bitmap Display">
            <a:extLst>
              <a:ext uri="{FF2B5EF4-FFF2-40B4-BE49-F238E27FC236}">
                <a16:creationId xmlns:a16="http://schemas.microsoft.com/office/drawing/2014/main" id="{33A3EF5F-0876-9703-2E67-643A0479B5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13189" y="5421259"/>
            <a:ext cx="1876979" cy="31283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Array DP[], S[]&#10;&#10;&#10;\end{document}" title="IguanaTex Bitmap Display">
            <a:extLst>
              <a:ext uri="{FF2B5EF4-FFF2-40B4-BE49-F238E27FC236}">
                <a16:creationId xmlns:a16="http://schemas.microsoft.com/office/drawing/2014/main" id="{DADA3F37-1388-7A61-B033-63BEA6C47C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13189" y="1907614"/>
            <a:ext cx="2002483" cy="31283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DP}[0] \leftarrow 0$&#10;&#10;&#10;\end{document}" title="IguanaTex Bitmap Display">
            <a:extLst>
              <a:ext uri="{FF2B5EF4-FFF2-40B4-BE49-F238E27FC236}">
                <a16:creationId xmlns:a16="http://schemas.microsoft.com/office/drawing/2014/main" id="{2729A035-68EE-DFFC-E55E-8D5C8A4E8D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13190" y="2409725"/>
            <a:ext cx="1395557" cy="312830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&#10;\textbf{If} \textrm{max} $&lt;p[i]+$ \textrm{DP}$[k-i]$  \textbf{ then }&#10;&#10;&#10;\end{document}" title="IguanaTex Bitmap Display">
            <a:extLst>
              <a:ext uri="{FF2B5EF4-FFF2-40B4-BE49-F238E27FC236}">
                <a16:creationId xmlns:a16="http://schemas.microsoft.com/office/drawing/2014/main" id="{CB4CE415-C6E8-174C-B34F-583D9B6CE8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04039" y="3951418"/>
            <a:ext cx="4362759" cy="312829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rm{max} $\leftarrow p[i]+$ \textrm{DP}$[k-i]$&#10;&#10;\end{document}" title="IguanaTex Bitmap Display">
            <a:extLst>
              <a:ext uri="{FF2B5EF4-FFF2-40B4-BE49-F238E27FC236}">
                <a16:creationId xmlns:a16="http://schemas.microsoft.com/office/drawing/2014/main" id="{762A9164-E0C3-01E2-F2F9-048569CAA3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275291" y="4327844"/>
            <a:ext cx="3096451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textbf{For} $k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92A5E235-7650-D22B-6957-E942AFD71E7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13190" y="2796955"/>
            <a:ext cx="2497017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\textbf{For} $i = 1 \textrm{ to }k$ \textbf{do}&#10;&#10;&#10;\end{document}" title="IguanaTex Bitmap Display">
            <a:extLst>
              <a:ext uri="{FF2B5EF4-FFF2-40B4-BE49-F238E27FC236}">
                <a16:creationId xmlns:a16="http://schemas.microsoft.com/office/drawing/2014/main" id="{7FB7B975-0005-503D-6C47-170D88CEC78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624874" y="3575587"/>
            <a:ext cx="2418341" cy="219168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07AA4E0E-6225-A39C-C40C-F77904B570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624874" y="3205375"/>
            <a:ext cx="1196994" cy="213549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$\textrm{DP}[k] \leftarrow \textrm{max}$&#10;&#10;&#10;\end{document}" title="IguanaTex Bitmap Display">
            <a:extLst>
              <a:ext uri="{FF2B5EF4-FFF2-40B4-BE49-F238E27FC236}">
                <a16:creationId xmlns:a16="http://schemas.microsoft.com/office/drawing/2014/main" id="{C8BBAE42-02F6-7F43-52C2-0B2AAEBF586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624874" y="5007633"/>
            <a:ext cx="1843258" cy="312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508571-778C-F875-4B5C-617176FD554B}"/>
              </a:ext>
            </a:extLst>
          </p:cNvPr>
          <p:cNvSpPr txBox="1"/>
          <p:nvPr/>
        </p:nvSpPr>
        <p:spPr>
          <a:xfrm>
            <a:off x="5491331" y="2315877"/>
            <a:ext cx="31748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46408-0837-396E-DCD7-0F6238A2F41E}"/>
              </a:ext>
            </a:extLst>
          </p:cNvPr>
          <p:cNvSpPr txBox="1"/>
          <p:nvPr/>
        </p:nvSpPr>
        <p:spPr>
          <a:xfrm>
            <a:off x="6308669" y="226533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Base case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41620-EDFD-5484-B42D-39406C18C3D4}"/>
              </a:ext>
            </a:extLst>
          </p:cNvPr>
          <p:cNvSpPr txBox="1"/>
          <p:nvPr/>
        </p:nvSpPr>
        <p:spPr>
          <a:xfrm>
            <a:off x="5491330" y="2767733"/>
            <a:ext cx="3174821" cy="9736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5216D-6C9A-C0F2-5359-0FBB182A6A96}"/>
              </a:ext>
            </a:extLst>
          </p:cNvPr>
          <p:cNvSpPr txBox="1"/>
          <p:nvPr/>
        </p:nvSpPr>
        <p:spPr>
          <a:xfrm>
            <a:off x="5775274" y="2700536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Implement recursive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formula with double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for-loop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25280-62D4-7CAB-0C93-3EBB1FBF1A43}"/>
              </a:ext>
            </a:extLst>
          </p:cNvPr>
          <p:cNvSpPr txBox="1"/>
          <p:nvPr/>
        </p:nvSpPr>
        <p:spPr>
          <a:xfrm>
            <a:off x="5491331" y="5349747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C263A-1C23-2021-7AF7-45FF517F3058}"/>
              </a:ext>
            </a:extLst>
          </p:cNvPr>
          <p:cNvSpPr txBox="1"/>
          <p:nvPr/>
        </p:nvSpPr>
        <p:spPr>
          <a:xfrm>
            <a:off x="6585939" y="532046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GOAL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\documentclass{article}&#10;\usepackage{amsmath}&#10;\pagestyle{empty}&#10;\usepackage{xcolor}&#10;\begin{document}&#10;&#10;\textcolor{red}{Answer}: Use pointer $S$&#10;&#10;&#10;\end{document}" title="IguanaTex Bitmap Display">
            <a:extLst>
              <a:ext uri="{FF2B5EF4-FFF2-40B4-BE49-F238E27FC236}">
                <a16:creationId xmlns:a16="http://schemas.microsoft.com/office/drawing/2014/main" id="{1C6F5D31-E77B-5033-CA97-8FD995C6CA2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91287" y="5928656"/>
            <a:ext cx="3090829" cy="282858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S[k] \leftarrow i$ &#10;\end{document}" title="IguanaTex Bitmap Display">
            <a:extLst>
              <a:ext uri="{FF2B5EF4-FFF2-40B4-BE49-F238E27FC236}">
                <a16:creationId xmlns:a16="http://schemas.microsoft.com/office/drawing/2014/main" id="{2A152B67-3B2B-E8AB-463C-A2654913A8D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275290" y="4660016"/>
            <a:ext cx="1114573" cy="3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39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445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6663" y="2016280"/>
          <a:ext cx="7248769" cy="2000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66828">
                <a:tc>
                  <a:txBody>
                    <a:bodyPr/>
                    <a:lstStyle/>
                    <a:p>
                      <a:r>
                        <a:rPr lang="en-US" dirty="0" err="1"/>
                        <a:t>len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28">
                <a:tc>
                  <a:txBody>
                    <a:bodyPr/>
                    <a:lstStyle/>
                    <a:p>
                      <a:r>
                        <a:rPr lang="en-US" dirty="0"/>
                        <a:t>DP[]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828">
                <a:tc>
                  <a:txBody>
                    <a:bodyPr/>
                    <a:lstStyle/>
                    <a:p>
                      <a:r>
                        <a:rPr lang="en-US" dirty="0"/>
                        <a:t>S[]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0584D3D-CB6A-91E3-5C86-EB550453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04" y="1110169"/>
            <a:ext cx="5169928" cy="660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900CF5-B2EE-D634-32D2-F0E6723FCBF4}"/>
                  </a:ext>
                </a:extLst>
              </p:cNvPr>
              <p:cNvSpPr txBox="1"/>
              <p:nvPr/>
            </p:nvSpPr>
            <p:spPr>
              <a:xfrm>
                <a:off x="643099" y="1174619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900CF5-B2EE-D634-32D2-F0E6723FC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9" y="1174619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232AA03A-3434-E984-C800-6D94F9651E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099" y="5087260"/>
                <a:ext cx="9406305" cy="10703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Solution for </a:t>
                </a:r>
                <a14:m>
                  <m:oMath xmlns:m="http://schemas.openxmlformats.org/officeDocument/2006/math">
                    <m:r>
                      <a:rPr lang="en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" sz="2200" dirty="0">
                    <a:solidFill>
                      <a:srgbClr val="3A3A82"/>
                    </a:solidFill>
                  </a:rPr>
                  <a:t>: </a:t>
                </a:r>
              </a:p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Need to cut at </a:t>
                </a:r>
                <a14:m>
                  <m:oMath xmlns:m="http://schemas.openxmlformats.org/officeDocument/2006/math"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[9] =3</m:t>
                    </m:r>
                  </m:oMath>
                </a14:m>
                <a:r>
                  <a:rPr lang="en" sz="2200" dirty="0">
                    <a:solidFill>
                      <a:srgbClr val="3A3A82"/>
                    </a:solidFill>
                  </a:rPr>
                  <a:t>. Then remaining length is 9-3=6. </a:t>
                </a:r>
              </a:p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Need to cut at </a:t>
                </a:r>
                <a14:m>
                  <m:oMath xmlns:m="http://schemas.openxmlformats.org/officeDocument/2006/math"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[6]=0</m:t>
                    </m:r>
                  </m:oMath>
                </a14:m>
                <a:r>
                  <a:rPr lang="en" sz="2200" dirty="0">
                    <a:solidFill>
                      <a:srgbClr val="3A3A82"/>
                    </a:solidFill>
                  </a:rPr>
                  <a:t>. The solution is 3+6 which give 8+17=25</a:t>
                </a:r>
              </a:p>
              <a:p>
                <a:pPr algn="l"/>
                <a:endParaRPr lang="en" sz="800" dirty="0">
                  <a:solidFill>
                    <a:srgbClr val="3A3A82"/>
                  </a:solidFill>
                </a:endParaRPr>
              </a:p>
              <a:p>
                <a:pPr algn="l"/>
                <a:endParaRPr lang="en" sz="2200" dirty="0">
                  <a:solidFill>
                    <a:srgbClr val="3A3A82"/>
                  </a:solidFill>
                </a:endParaRPr>
              </a:p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232AA03A-3434-E984-C800-6D94F9651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9" y="5087260"/>
                <a:ext cx="9406305" cy="1070338"/>
              </a:xfrm>
              <a:prstGeom prst="rect">
                <a:avLst/>
              </a:prstGeom>
              <a:blipFill>
                <a:blip r:embed="rId4"/>
                <a:stretch>
                  <a:fillRect l="-842" t="-4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1C654E6-9267-597B-804D-ED3A541B9506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32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445"/>
            <a:ext cx="8229600" cy="1143000"/>
          </a:xfrm>
        </p:spPr>
        <p:txBody>
          <a:bodyPr/>
          <a:lstStyle/>
          <a:p>
            <a:r>
              <a:rPr lang="en" dirty="0">
                <a:solidFill>
                  <a:srgbClr val="3A3A82"/>
                </a:solidFill>
              </a:rPr>
              <a:t>Case study I: Rod cutting problem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43255"/>
              </p:ext>
            </p:extLst>
          </p:nvPr>
        </p:nvGraphicFramePr>
        <p:xfrm>
          <a:off x="776663" y="2016280"/>
          <a:ext cx="7248769" cy="2000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66828">
                <a:tc>
                  <a:txBody>
                    <a:bodyPr/>
                    <a:lstStyle/>
                    <a:p>
                      <a:r>
                        <a:rPr lang="en-US" dirty="0" err="1"/>
                        <a:t>len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28">
                <a:tc>
                  <a:txBody>
                    <a:bodyPr/>
                    <a:lstStyle/>
                    <a:p>
                      <a:r>
                        <a:rPr lang="en-US" dirty="0"/>
                        <a:t>DP[]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828">
                <a:tc>
                  <a:txBody>
                    <a:bodyPr/>
                    <a:lstStyle/>
                    <a:p>
                      <a:r>
                        <a:rPr lang="en-US" dirty="0"/>
                        <a:t>S[]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0584D3D-CB6A-91E3-5C86-EB550453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04" y="1110169"/>
            <a:ext cx="5169928" cy="660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900CF5-B2EE-D634-32D2-F0E6723FCBF4}"/>
                  </a:ext>
                </a:extLst>
              </p:cNvPr>
              <p:cNvSpPr txBox="1"/>
              <p:nvPr/>
            </p:nvSpPr>
            <p:spPr>
              <a:xfrm>
                <a:off x="643099" y="1174619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900CF5-B2EE-D634-32D2-F0E6723FC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9" y="1174619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232AA03A-3434-E984-C800-6D94F9651E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099" y="5087260"/>
                <a:ext cx="9406305" cy="10703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Solution for </a:t>
                </a:r>
                <a14:m>
                  <m:oMath xmlns:m="http://schemas.openxmlformats.org/officeDocument/2006/math">
                    <m:r>
                      <a:rPr lang="en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" sz="2200" dirty="0">
                    <a:solidFill>
                      <a:srgbClr val="3A3A82"/>
                    </a:solidFill>
                  </a:rPr>
                  <a:t>: </a:t>
                </a:r>
              </a:p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Need to cut at </a:t>
                </a:r>
                <a14:m>
                  <m:oMath xmlns:m="http://schemas.openxmlformats.org/officeDocument/2006/math"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[9] =3</m:t>
                    </m:r>
                  </m:oMath>
                </a14:m>
                <a:r>
                  <a:rPr lang="en" sz="2200" dirty="0">
                    <a:solidFill>
                      <a:srgbClr val="3A3A82"/>
                    </a:solidFill>
                  </a:rPr>
                  <a:t>. Then remaining length is 9-3=6. </a:t>
                </a:r>
              </a:p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Need to cut at </a:t>
                </a:r>
                <a14:m>
                  <m:oMath xmlns:m="http://schemas.openxmlformats.org/officeDocument/2006/math"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[6]=0</m:t>
                    </m:r>
                  </m:oMath>
                </a14:m>
                <a:r>
                  <a:rPr lang="en" sz="2200" dirty="0">
                    <a:solidFill>
                      <a:srgbClr val="3A3A82"/>
                    </a:solidFill>
                  </a:rPr>
                  <a:t>. The solution is 3+6 which give 8+17=25</a:t>
                </a:r>
              </a:p>
              <a:p>
                <a:pPr algn="l"/>
                <a:endParaRPr lang="en" sz="800" dirty="0">
                  <a:solidFill>
                    <a:srgbClr val="3A3A82"/>
                  </a:solidFill>
                </a:endParaRPr>
              </a:p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Solution for </a:t>
                </a:r>
                <a14:m>
                  <m:oMath xmlns:m="http://schemas.openxmlformats.org/officeDocument/2006/math">
                    <m:r>
                      <a:rPr lang="en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" sz="2200" dirty="0">
                    <a:solidFill>
                      <a:srgbClr val="3A3A82"/>
                    </a:solidFill>
                  </a:rPr>
                  <a:t>: </a:t>
                </a:r>
              </a:p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Need to cut at </a:t>
                </a:r>
                <a14:m>
                  <m:oMath xmlns:m="http://schemas.openxmlformats.org/officeDocument/2006/math"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[5] =2</m:t>
                    </m:r>
                  </m:oMath>
                </a14:m>
                <a:r>
                  <a:rPr lang="en" sz="2200" dirty="0">
                    <a:solidFill>
                      <a:srgbClr val="3A3A82"/>
                    </a:solidFill>
                  </a:rPr>
                  <a:t>. Then remaining length is 5-2=3. </a:t>
                </a:r>
              </a:p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Need to cut at </a:t>
                </a:r>
                <a14:m>
                  <m:oMath xmlns:m="http://schemas.openxmlformats.org/officeDocument/2006/math"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[3]=0</m:t>
                    </m:r>
                  </m:oMath>
                </a14:m>
                <a:r>
                  <a:rPr lang="en" sz="2200" dirty="0">
                    <a:solidFill>
                      <a:srgbClr val="3A3A82"/>
                    </a:solidFill>
                  </a:rPr>
                  <a:t>. The solution is 2+3 which give 5+8=13</a:t>
                </a:r>
              </a:p>
              <a:p>
                <a:pPr algn="l"/>
                <a:endParaRPr lang="en" sz="2200" dirty="0">
                  <a:solidFill>
                    <a:srgbClr val="3A3A82"/>
                  </a:solidFill>
                </a:endParaRPr>
              </a:p>
              <a:p>
                <a:pPr algn="l"/>
                <a:r>
                  <a:rPr lang="en" sz="2200" dirty="0">
                    <a:solidFill>
                      <a:srgbClr val="3A3A82"/>
                    </a:solidFill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232AA03A-3434-E984-C800-6D94F9651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9" y="5087260"/>
                <a:ext cx="9406305" cy="1070338"/>
              </a:xfrm>
              <a:prstGeom prst="rect">
                <a:avLst/>
              </a:prstGeom>
              <a:blipFill>
                <a:blip r:embed="rId4"/>
                <a:stretch>
                  <a:fillRect l="-842" t="-89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1C654E6-9267-597B-804D-ED3A541B9506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6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 set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items, with each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having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positive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positive benefit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You are asked to choose items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total benefit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so that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total weight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B1AF244-0226-AB45-5970-C781C406170C}"/>
              </a:ext>
            </a:extLst>
          </p:cNvPr>
          <p:cNvGrpSpPr>
            <a:grpSpLocks/>
          </p:cNvGrpSpPr>
          <p:nvPr/>
        </p:nvGrpSpPr>
        <p:grpSpPr bwMode="auto">
          <a:xfrm>
            <a:off x="3740943" y="2821609"/>
            <a:ext cx="885825" cy="1262063"/>
            <a:chOff x="3474" y="61"/>
            <a:chExt cx="558" cy="795"/>
          </a:xfrm>
        </p:grpSpPr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0B442FE2-0639-7A96-9914-566EAFFF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66"/>
              <a:ext cx="540" cy="774"/>
            </a:xfrm>
            <a:custGeom>
              <a:avLst/>
              <a:gdLst>
                <a:gd name="T0" fmla="*/ 0 w 920"/>
                <a:gd name="T1" fmla="*/ 129 h 1680"/>
                <a:gd name="T2" fmla="*/ 692 w 920"/>
                <a:gd name="T3" fmla="*/ 30 h 1680"/>
                <a:gd name="T4" fmla="*/ 693 w 920"/>
                <a:gd name="T5" fmla="*/ 29 h 1680"/>
                <a:gd name="T6" fmla="*/ 696 w 920"/>
                <a:gd name="T7" fmla="*/ 26 h 1680"/>
                <a:gd name="T8" fmla="*/ 703 w 920"/>
                <a:gd name="T9" fmla="*/ 23 h 1680"/>
                <a:gd name="T10" fmla="*/ 711 w 920"/>
                <a:gd name="T11" fmla="*/ 19 h 1680"/>
                <a:gd name="T12" fmla="*/ 720 w 920"/>
                <a:gd name="T13" fmla="*/ 15 h 1680"/>
                <a:gd name="T14" fmla="*/ 732 w 920"/>
                <a:gd name="T15" fmla="*/ 10 h 1680"/>
                <a:gd name="T16" fmla="*/ 746 w 920"/>
                <a:gd name="T17" fmla="*/ 7 h 1680"/>
                <a:gd name="T18" fmla="*/ 761 w 920"/>
                <a:gd name="T19" fmla="*/ 3 h 1680"/>
                <a:gd name="T20" fmla="*/ 776 w 920"/>
                <a:gd name="T21" fmla="*/ 1 h 1680"/>
                <a:gd name="T22" fmla="*/ 793 w 920"/>
                <a:gd name="T23" fmla="*/ 0 h 1680"/>
                <a:gd name="T24" fmla="*/ 810 w 920"/>
                <a:gd name="T25" fmla="*/ 1 h 1680"/>
                <a:gd name="T26" fmla="*/ 829 w 920"/>
                <a:gd name="T27" fmla="*/ 4 h 1680"/>
                <a:gd name="T28" fmla="*/ 848 w 920"/>
                <a:gd name="T29" fmla="*/ 9 h 1680"/>
                <a:gd name="T30" fmla="*/ 867 w 920"/>
                <a:gd name="T31" fmla="*/ 18 h 1680"/>
                <a:gd name="T32" fmla="*/ 886 w 920"/>
                <a:gd name="T33" fmla="*/ 30 h 1680"/>
                <a:gd name="T34" fmla="*/ 906 w 920"/>
                <a:gd name="T35" fmla="*/ 45 h 1680"/>
                <a:gd name="T36" fmla="*/ 920 w 920"/>
                <a:gd name="T37" fmla="*/ 1640 h 1680"/>
                <a:gd name="T38" fmla="*/ 918 w 920"/>
                <a:gd name="T39" fmla="*/ 1641 h 1680"/>
                <a:gd name="T40" fmla="*/ 914 w 920"/>
                <a:gd name="T41" fmla="*/ 1642 h 1680"/>
                <a:gd name="T42" fmla="*/ 907 w 920"/>
                <a:gd name="T43" fmla="*/ 1645 h 1680"/>
                <a:gd name="T44" fmla="*/ 898 w 920"/>
                <a:gd name="T45" fmla="*/ 1648 h 1680"/>
                <a:gd name="T46" fmla="*/ 887 w 920"/>
                <a:gd name="T47" fmla="*/ 1651 h 1680"/>
                <a:gd name="T48" fmla="*/ 874 w 920"/>
                <a:gd name="T49" fmla="*/ 1656 h 1680"/>
                <a:gd name="T50" fmla="*/ 859 w 920"/>
                <a:gd name="T51" fmla="*/ 1661 h 1680"/>
                <a:gd name="T52" fmla="*/ 841 w 920"/>
                <a:gd name="T53" fmla="*/ 1664 h 1680"/>
                <a:gd name="T54" fmla="*/ 822 w 920"/>
                <a:gd name="T55" fmla="*/ 1669 h 1680"/>
                <a:gd name="T56" fmla="*/ 802 w 920"/>
                <a:gd name="T57" fmla="*/ 1672 h 1680"/>
                <a:gd name="T58" fmla="*/ 780 w 920"/>
                <a:gd name="T59" fmla="*/ 1676 h 1680"/>
                <a:gd name="T60" fmla="*/ 758 w 920"/>
                <a:gd name="T61" fmla="*/ 1678 h 1680"/>
                <a:gd name="T62" fmla="*/ 734 w 920"/>
                <a:gd name="T63" fmla="*/ 1679 h 1680"/>
                <a:gd name="T64" fmla="*/ 710 w 920"/>
                <a:gd name="T65" fmla="*/ 1680 h 1680"/>
                <a:gd name="T66" fmla="*/ 685 w 920"/>
                <a:gd name="T67" fmla="*/ 1679 h 1680"/>
                <a:gd name="T68" fmla="*/ 659 w 920"/>
                <a:gd name="T69" fmla="*/ 1677 h 1680"/>
                <a:gd name="T70" fmla="*/ 20 w 920"/>
                <a:gd name="T71" fmla="*/ 1632 h 1680"/>
                <a:gd name="T72" fmla="*/ 0 w 920"/>
                <a:gd name="T73" fmla="*/ 1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0" h="1680">
                  <a:moveTo>
                    <a:pt x="0" y="129"/>
                  </a:moveTo>
                  <a:lnTo>
                    <a:pt x="692" y="30"/>
                  </a:lnTo>
                  <a:lnTo>
                    <a:pt x="693" y="29"/>
                  </a:lnTo>
                  <a:lnTo>
                    <a:pt x="696" y="26"/>
                  </a:lnTo>
                  <a:lnTo>
                    <a:pt x="703" y="23"/>
                  </a:lnTo>
                  <a:lnTo>
                    <a:pt x="711" y="19"/>
                  </a:lnTo>
                  <a:lnTo>
                    <a:pt x="720" y="15"/>
                  </a:lnTo>
                  <a:lnTo>
                    <a:pt x="732" y="10"/>
                  </a:lnTo>
                  <a:lnTo>
                    <a:pt x="746" y="7"/>
                  </a:lnTo>
                  <a:lnTo>
                    <a:pt x="761" y="3"/>
                  </a:lnTo>
                  <a:lnTo>
                    <a:pt x="776" y="1"/>
                  </a:lnTo>
                  <a:lnTo>
                    <a:pt x="793" y="0"/>
                  </a:lnTo>
                  <a:lnTo>
                    <a:pt x="810" y="1"/>
                  </a:lnTo>
                  <a:lnTo>
                    <a:pt x="829" y="4"/>
                  </a:lnTo>
                  <a:lnTo>
                    <a:pt x="848" y="9"/>
                  </a:lnTo>
                  <a:lnTo>
                    <a:pt x="867" y="18"/>
                  </a:lnTo>
                  <a:lnTo>
                    <a:pt x="886" y="30"/>
                  </a:lnTo>
                  <a:lnTo>
                    <a:pt x="906" y="45"/>
                  </a:lnTo>
                  <a:lnTo>
                    <a:pt x="920" y="1640"/>
                  </a:lnTo>
                  <a:lnTo>
                    <a:pt x="918" y="1641"/>
                  </a:lnTo>
                  <a:lnTo>
                    <a:pt x="914" y="1642"/>
                  </a:lnTo>
                  <a:lnTo>
                    <a:pt x="907" y="1645"/>
                  </a:lnTo>
                  <a:lnTo>
                    <a:pt x="898" y="1648"/>
                  </a:lnTo>
                  <a:lnTo>
                    <a:pt x="887" y="1651"/>
                  </a:lnTo>
                  <a:lnTo>
                    <a:pt x="874" y="1656"/>
                  </a:lnTo>
                  <a:lnTo>
                    <a:pt x="859" y="1661"/>
                  </a:lnTo>
                  <a:lnTo>
                    <a:pt x="841" y="1664"/>
                  </a:lnTo>
                  <a:lnTo>
                    <a:pt x="822" y="1669"/>
                  </a:lnTo>
                  <a:lnTo>
                    <a:pt x="802" y="1672"/>
                  </a:lnTo>
                  <a:lnTo>
                    <a:pt x="780" y="1676"/>
                  </a:lnTo>
                  <a:lnTo>
                    <a:pt x="758" y="1678"/>
                  </a:lnTo>
                  <a:lnTo>
                    <a:pt x="734" y="1679"/>
                  </a:lnTo>
                  <a:lnTo>
                    <a:pt x="710" y="1680"/>
                  </a:lnTo>
                  <a:lnTo>
                    <a:pt x="685" y="1679"/>
                  </a:lnTo>
                  <a:lnTo>
                    <a:pt x="659" y="1677"/>
                  </a:lnTo>
                  <a:lnTo>
                    <a:pt x="20" y="1632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800A6FD7-025C-7063-ECEC-AD46237E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85"/>
              <a:ext cx="436" cy="752"/>
            </a:xfrm>
            <a:custGeom>
              <a:avLst/>
              <a:gdLst>
                <a:gd name="T0" fmla="*/ 703 w 743"/>
                <a:gd name="T1" fmla="*/ 0 h 1632"/>
                <a:gd name="T2" fmla="*/ 743 w 743"/>
                <a:gd name="T3" fmla="*/ 1632 h 1632"/>
                <a:gd name="T4" fmla="*/ 21 w 743"/>
                <a:gd name="T5" fmla="*/ 1602 h 1632"/>
                <a:gd name="T6" fmla="*/ 0 w 743"/>
                <a:gd name="T7" fmla="*/ 106 h 1632"/>
                <a:gd name="T8" fmla="*/ 703 w 743"/>
                <a:gd name="T9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632">
                  <a:moveTo>
                    <a:pt x="703" y="0"/>
                  </a:moveTo>
                  <a:lnTo>
                    <a:pt x="743" y="1632"/>
                  </a:lnTo>
                  <a:lnTo>
                    <a:pt x="21" y="1602"/>
                  </a:lnTo>
                  <a:lnTo>
                    <a:pt x="0" y="10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100">
              <a:extLst>
                <a:ext uri="{FF2B5EF4-FFF2-40B4-BE49-F238E27FC236}">
                  <a16:creationId xmlns:a16="http://schemas.microsoft.com/office/drawing/2014/main" id="{BD63E863-D16F-761F-0E71-25265605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73"/>
              <a:ext cx="85" cy="783"/>
            </a:xfrm>
            <a:custGeom>
              <a:avLst/>
              <a:gdLst>
                <a:gd name="T0" fmla="*/ 75 w 144"/>
                <a:gd name="T1" fmla="*/ 10 h 1701"/>
                <a:gd name="T2" fmla="*/ 75 w 144"/>
                <a:gd name="T3" fmla="*/ 80 h 1701"/>
                <a:gd name="T4" fmla="*/ 77 w 144"/>
                <a:gd name="T5" fmla="*/ 264 h 1701"/>
                <a:gd name="T6" fmla="*/ 81 w 144"/>
                <a:gd name="T7" fmla="*/ 526 h 1701"/>
                <a:gd name="T8" fmla="*/ 88 w 144"/>
                <a:gd name="T9" fmla="*/ 825 h 1701"/>
                <a:gd name="T10" fmla="*/ 96 w 144"/>
                <a:gd name="T11" fmla="*/ 1126 h 1701"/>
                <a:gd name="T12" fmla="*/ 108 w 144"/>
                <a:gd name="T13" fmla="*/ 1387 h 1701"/>
                <a:gd name="T14" fmla="*/ 123 w 144"/>
                <a:gd name="T15" fmla="*/ 1574 h 1701"/>
                <a:gd name="T16" fmla="*/ 144 w 144"/>
                <a:gd name="T17" fmla="*/ 1646 h 1701"/>
                <a:gd name="T18" fmla="*/ 31 w 144"/>
                <a:gd name="T19" fmla="*/ 1701 h 1701"/>
                <a:gd name="T20" fmla="*/ 0 w 144"/>
                <a:gd name="T21" fmla="*/ 26 h 1701"/>
                <a:gd name="T22" fmla="*/ 2 w 144"/>
                <a:gd name="T23" fmla="*/ 24 h 1701"/>
                <a:gd name="T24" fmla="*/ 10 w 144"/>
                <a:gd name="T25" fmla="*/ 19 h 1701"/>
                <a:gd name="T26" fmla="*/ 21 w 144"/>
                <a:gd name="T27" fmla="*/ 13 h 1701"/>
                <a:gd name="T28" fmla="*/ 35 w 144"/>
                <a:gd name="T29" fmla="*/ 6 h 1701"/>
                <a:gd name="T30" fmla="*/ 47 w 144"/>
                <a:gd name="T31" fmla="*/ 2 h 1701"/>
                <a:gd name="T32" fmla="*/ 59 w 144"/>
                <a:gd name="T33" fmla="*/ 0 h 1701"/>
                <a:gd name="T34" fmla="*/ 69 w 144"/>
                <a:gd name="T35" fmla="*/ 2 h 1701"/>
                <a:gd name="T36" fmla="*/ 75 w 144"/>
                <a:gd name="T37" fmla="*/ 10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701">
                  <a:moveTo>
                    <a:pt x="75" y="10"/>
                  </a:moveTo>
                  <a:lnTo>
                    <a:pt x="75" y="80"/>
                  </a:lnTo>
                  <a:lnTo>
                    <a:pt x="77" y="264"/>
                  </a:lnTo>
                  <a:lnTo>
                    <a:pt x="81" y="526"/>
                  </a:lnTo>
                  <a:lnTo>
                    <a:pt x="88" y="825"/>
                  </a:lnTo>
                  <a:lnTo>
                    <a:pt x="96" y="1126"/>
                  </a:lnTo>
                  <a:lnTo>
                    <a:pt x="108" y="1387"/>
                  </a:lnTo>
                  <a:lnTo>
                    <a:pt x="123" y="1574"/>
                  </a:lnTo>
                  <a:lnTo>
                    <a:pt x="144" y="1646"/>
                  </a:lnTo>
                  <a:lnTo>
                    <a:pt x="31" y="1701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19"/>
                  </a:lnTo>
                  <a:lnTo>
                    <a:pt x="21" y="13"/>
                  </a:lnTo>
                  <a:lnTo>
                    <a:pt x="35" y="6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69" y="2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101">
              <a:extLst>
                <a:ext uri="{FF2B5EF4-FFF2-40B4-BE49-F238E27FC236}">
                  <a16:creationId xmlns:a16="http://schemas.microsoft.com/office/drawing/2014/main" id="{14D6458B-363F-D270-E9E7-05B822BC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88"/>
              <a:ext cx="124" cy="51"/>
            </a:xfrm>
            <a:custGeom>
              <a:avLst/>
              <a:gdLst>
                <a:gd name="T0" fmla="*/ 4 w 210"/>
                <a:gd name="T1" fmla="*/ 20 h 111"/>
                <a:gd name="T2" fmla="*/ 6 w 210"/>
                <a:gd name="T3" fmla="*/ 20 h 111"/>
                <a:gd name="T4" fmla="*/ 11 w 210"/>
                <a:gd name="T5" fmla="*/ 19 h 111"/>
                <a:gd name="T6" fmla="*/ 19 w 210"/>
                <a:gd name="T7" fmla="*/ 17 h 111"/>
                <a:gd name="T8" fmla="*/ 31 w 210"/>
                <a:gd name="T9" fmla="*/ 14 h 111"/>
                <a:gd name="T10" fmla="*/ 43 w 210"/>
                <a:gd name="T11" fmla="*/ 12 h 111"/>
                <a:gd name="T12" fmla="*/ 58 w 210"/>
                <a:gd name="T13" fmla="*/ 10 h 111"/>
                <a:gd name="T14" fmla="*/ 74 w 210"/>
                <a:gd name="T15" fmla="*/ 6 h 111"/>
                <a:gd name="T16" fmla="*/ 92 w 210"/>
                <a:gd name="T17" fmla="*/ 4 h 111"/>
                <a:gd name="T18" fmla="*/ 109 w 210"/>
                <a:gd name="T19" fmla="*/ 3 h 111"/>
                <a:gd name="T20" fmla="*/ 127 w 210"/>
                <a:gd name="T21" fmla="*/ 0 h 111"/>
                <a:gd name="T22" fmla="*/ 145 w 210"/>
                <a:gd name="T23" fmla="*/ 0 h 111"/>
                <a:gd name="T24" fmla="*/ 161 w 210"/>
                <a:gd name="T25" fmla="*/ 0 h 111"/>
                <a:gd name="T26" fmla="*/ 176 w 210"/>
                <a:gd name="T27" fmla="*/ 2 h 111"/>
                <a:gd name="T28" fmla="*/ 190 w 210"/>
                <a:gd name="T29" fmla="*/ 5 h 111"/>
                <a:gd name="T30" fmla="*/ 201 w 210"/>
                <a:gd name="T31" fmla="*/ 9 h 111"/>
                <a:gd name="T32" fmla="*/ 210 w 210"/>
                <a:gd name="T33" fmla="*/ 14 h 111"/>
                <a:gd name="T34" fmla="*/ 206 w 210"/>
                <a:gd name="T35" fmla="*/ 101 h 111"/>
                <a:gd name="T36" fmla="*/ 203 w 210"/>
                <a:gd name="T37" fmla="*/ 101 h 111"/>
                <a:gd name="T38" fmla="*/ 198 w 210"/>
                <a:gd name="T39" fmla="*/ 100 h 111"/>
                <a:gd name="T40" fmla="*/ 188 w 210"/>
                <a:gd name="T41" fmla="*/ 98 h 111"/>
                <a:gd name="T42" fmla="*/ 177 w 210"/>
                <a:gd name="T43" fmla="*/ 97 h 111"/>
                <a:gd name="T44" fmla="*/ 163 w 210"/>
                <a:gd name="T45" fmla="*/ 96 h 111"/>
                <a:gd name="T46" fmla="*/ 147 w 210"/>
                <a:gd name="T47" fmla="*/ 95 h 111"/>
                <a:gd name="T48" fmla="*/ 130 w 210"/>
                <a:gd name="T49" fmla="*/ 94 h 111"/>
                <a:gd name="T50" fmla="*/ 111 w 210"/>
                <a:gd name="T51" fmla="*/ 93 h 111"/>
                <a:gd name="T52" fmla="*/ 93 w 210"/>
                <a:gd name="T53" fmla="*/ 91 h 111"/>
                <a:gd name="T54" fmla="*/ 74 w 210"/>
                <a:gd name="T55" fmla="*/ 93 h 111"/>
                <a:gd name="T56" fmla="*/ 57 w 210"/>
                <a:gd name="T57" fmla="*/ 93 h 111"/>
                <a:gd name="T58" fmla="*/ 41 w 210"/>
                <a:gd name="T59" fmla="*/ 95 h 111"/>
                <a:gd name="T60" fmla="*/ 27 w 210"/>
                <a:gd name="T61" fmla="*/ 97 h 111"/>
                <a:gd name="T62" fmla="*/ 15 w 210"/>
                <a:gd name="T63" fmla="*/ 101 h 111"/>
                <a:gd name="T64" fmla="*/ 5 w 210"/>
                <a:gd name="T65" fmla="*/ 105 h 111"/>
                <a:gd name="T66" fmla="*/ 0 w 210"/>
                <a:gd name="T67" fmla="*/ 111 h 111"/>
                <a:gd name="T68" fmla="*/ 4 w 210"/>
                <a:gd name="T6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111">
                  <a:moveTo>
                    <a:pt x="4" y="20"/>
                  </a:moveTo>
                  <a:lnTo>
                    <a:pt x="6" y="20"/>
                  </a:lnTo>
                  <a:lnTo>
                    <a:pt x="11" y="19"/>
                  </a:lnTo>
                  <a:lnTo>
                    <a:pt x="19" y="17"/>
                  </a:lnTo>
                  <a:lnTo>
                    <a:pt x="31" y="14"/>
                  </a:lnTo>
                  <a:lnTo>
                    <a:pt x="43" y="12"/>
                  </a:lnTo>
                  <a:lnTo>
                    <a:pt x="58" y="10"/>
                  </a:lnTo>
                  <a:lnTo>
                    <a:pt x="74" y="6"/>
                  </a:lnTo>
                  <a:lnTo>
                    <a:pt x="92" y="4"/>
                  </a:lnTo>
                  <a:lnTo>
                    <a:pt x="109" y="3"/>
                  </a:lnTo>
                  <a:lnTo>
                    <a:pt x="127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6" y="2"/>
                  </a:lnTo>
                  <a:lnTo>
                    <a:pt x="190" y="5"/>
                  </a:lnTo>
                  <a:lnTo>
                    <a:pt x="201" y="9"/>
                  </a:lnTo>
                  <a:lnTo>
                    <a:pt x="210" y="14"/>
                  </a:lnTo>
                  <a:lnTo>
                    <a:pt x="206" y="101"/>
                  </a:lnTo>
                  <a:lnTo>
                    <a:pt x="203" y="101"/>
                  </a:lnTo>
                  <a:lnTo>
                    <a:pt x="198" y="100"/>
                  </a:lnTo>
                  <a:lnTo>
                    <a:pt x="188" y="98"/>
                  </a:lnTo>
                  <a:lnTo>
                    <a:pt x="177" y="97"/>
                  </a:lnTo>
                  <a:lnTo>
                    <a:pt x="163" y="96"/>
                  </a:lnTo>
                  <a:lnTo>
                    <a:pt x="147" y="95"/>
                  </a:lnTo>
                  <a:lnTo>
                    <a:pt x="130" y="94"/>
                  </a:lnTo>
                  <a:lnTo>
                    <a:pt x="111" y="93"/>
                  </a:lnTo>
                  <a:lnTo>
                    <a:pt x="93" y="91"/>
                  </a:lnTo>
                  <a:lnTo>
                    <a:pt x="74" y="93"/>
                  </a:lnTo>
                  <a:lnTo>
                    <a:pt x="57" y="93"/>
                  </a:lnTo>
                  <a:lnTo>
                    <a:pt x="41" y="95"/>
                  </a:lnTo>
                  <a:lnTo>
                    <a:pt x="27" y="97"/>
                  </a:lnTo>
                  <a:lnTo>
                    <a:pt x="15" y="101"/>
                  </a:lnTo>
                  <a:lnTo>
                    <a:pt x="5" y="105"/>
                  </a:lnTo>
                  <a:lnTo>
                    <a:pt x="0" y="111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102">
              <a:extLst>
                <a:ext uri="{FF2B5EF4-FFF2-40B4-BE49-F238E27FC236}">
                  <a16:creationId xmlns:a16="http://schemas.microsoft.com/office/drawing/2014/main" id="{F021F42C-6E29-F465-C2F2-69DCA4F50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88"/>
              <a:ext cx="65" cy="44"/>
            </a:xfrm>
            <a:custGeom>
              <a:avLst/>
              <a:gdLst>
                <a:gd name="T0" fmla="*/ 0 w 109"/>
                <a:gd name="T1" fmla="*/ 12 h 94"/>
                <a:gd name="T2" fmla="*/ 3 w 109"/>
                <a:gd name="T3" fmla="*/ 13 h 94"/>
                <a:gd name="T4" fmla="*/ 12 w 109"/>
                <a:gd name="T5" fmla="*/ 17 h 94"/>
                <a:gd name="T6" fmla="*/ 24 w 109"/>
                <a:gd name="T7" fmla="*/ 23 h 94"/>
                <a:gd name="T8" fmla="*/ 38 w 109"/>
                <a:gd name="T9" fmla="*/ 31 h 94"/>
                <a:gd name="T10" fmla="*/ 51 w 109"/>
                <a:gd name="T11" fmla="*/ 42 h 94"/>
                <a:gd name="T12" fmla="*/ 62 w 109"/>
                <a:gd name="T13" fmla="*/ 55 h 94"/>
                <a:gd name="T14" fmla="*/ 69 w 109"/>
                <a:gd name="T15" fmla="*/ 71 h 94"/>
                <a:gd name="T16" fmla="*/ 69 w 109"/>
                <a:gd name="T17" fmla="*/ 88 h 94"/>
                <a:gd name="T18" fmla="*/ 109 w 109"/>
                <a:gd name="T19" fmla="*/ 94 h 94"/>
                <a:gd name="T20" fmla="*/ 104 w 109"/>
                <a:gd name="T21" fmla="*/ 8 h 94"/>
                <a:gd name="T22" fmla="*/ 102 w 109"/>
                <a:gd name="T23" fmla="*/ 7 h 94"/>
                <a:gd name="T24" fmla="*/ 96 w 109"/>
                <a:gd name="T25" fmla="*/ 5 h 94"/>
                <a:gd name="T26" fmla="*/ 87 w 109"/>
                <a:gd name="T27" fmla="*/ 2 h 94"/>
                <a:gd name="T28" fmla="*/ 75 w 109"/>
                <a:gd name="T29" fmla="*/ 1 h 94"/>
                <a:gd name="T30" fmla="*/ 60 w 109"/>
                <a:gd name="T31" fmla="*/ 0 h 94"/>
                <a:gd name="T32" fmla="*/ 41 w 109"/>
                <a:gd name="T33" fmla="*/ 1 h 94"/>
                <a:gd name="T34" fmla="*/ 22 w 109"/>
                <a:gd name="T35" fmla="*/ 5 h 94"/>
                <a:gd name="T36" fmla="*/ 0 w 109"/>
                <a:gd name="T37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94">
                  <a:moveTo>
                    <a:pt x="0" y="12"/>
                  </a:moveTo>
                  <a:lnTo>
                    <a:pt x="3" y="13"/>
                  </a:lnTo>
                  <a:lnTo>
                    <a:pt x="12" y="17"/>
                  </a:lnTo>
                  <a:lnTo>
                    <a:pt x="24" y="23"/>
                  </a:lnTo>
                  <a:lnTo>
                    <a:pt x="38" y="31"/>
                  </a:lnTo>
                  <a:lnTo>
                    <a:pt x="51" y="42"/>
                  </a:lnTo>
                  <a:lnTo>
                    <a:pt x="62" y="55"/>
                  </a:lnTo>
                  <a:lnTo>
                    <a:pt x="69" y="71"/>
                  </a:lnTo>
                  <a:lnTo>
                    <a:pt x="69" y="88"/>
                  </a:lnTo>
                  <a:lnTo>
                    <a:pt x="109" y="94"/>
                  </a:lnTo>
                  <a:lnTo>
                    <a:pt x="104" y="8"/>
                  </a:lnTo>
                  <a:lnTo>
                    <a:pt x="102" y="7"/>
                  </a:lnTo>
                  <a:lnTo>
                    <a:pt x="96" y="5"/>
                  </a:lnTo>
                  <a:lnTo>
                    <a:pt x="87" y="2"/>
                  </a:lnTo>
                  <a:lnTo>
                    <a:pt x="75" y="1"/>
                  </a:lnTo>
                  <a:lnTo>
                    <a:pt x="60" y="0"/>
                  </a:lnTo>
                  <a:lnTo>
                    <a:pt x="41" y="1"/>
                  </a:lnTo>
                  <a:lnTo>
                    <a:pt x="22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103">
              <a:extLst>
                <a:ext uri="{FF2B5EF4-FFF2-40B4-BE49-F238E27FC236}">
                  <a16:creationId xmlns:a16="http://schemas.microsoft.com/office/drawing/2014/main" id="{C45CF417-77C2-A027-3C61-D2C299FFA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69"/>
              <a:ext cx="123" cy="18"/>
            </a:xfrm>
            <a:custGeom>
              <a:avLst/>
              <a:gdLst>
                <a:gd name="T0" fmla="*/ 5 w 211"/>
                <a:gd name="T1" fmla="*/ 7 h 39"/>
                <a:gd name="T2" fmla="*/ 7 w 211"/>
                <a:gd name="T3" fmla="*/ 7 h 39"/>
                <a:gd name="T4" fmla="*/ 12 w 211"/>
                <a:gd name="T5" fmla="*/ 7 h 39"/>
                <a:gd name="T6" fmla="*/ 20 w 211"/>
                <a:gd name="T7" fmla="*/ 5 h 39"/>
                <a:gd name="T8" fmla="*/ 31 w 211"/>
                <a:gd name="T9" fmla="*/ 4 h 39"/>
                <a:gd name="T10" fmla="*/ 44 w 211"/>
                <a:gd name="T11" fmla="*/ 4 h 39"/>
                <a:gd name="T12" fmla="*/ 59 w 211"/>
                <a:gd name="T13" fmla="*/ 3 h 39"/>
                <a:gd name="T14" fmla="*/ 75 w 211"/>
                <a:gd name="T15" fmla="*/ 2 h 39"/>
                <a:gd name="T16" fmla="*/ 92 w 211"/>
                <a:gd name="T17" fmla="*/ 1 h 39"/>
                <a:gd name="T18" fmla="*/ 110 w 211"/>
                <a:gd name="T19" fmla="*/ 1 h 39"/>
                <a:gd name="T20" fmla="*/ 128 w 211"/>
                <a:gd name="T21" fmla="*/ 0 h 39"/>
                <a:gd name="T22" fmla="*/ 145 w 211"/>
                <a:gd name="T23" fmla="*/ 0 h 39"/>
                <a:gd name="T24" fmla="*/ 162 w 211"/>
                <a:gd name="T25" fmla="*/ 1 h 39"/>
                <a:gd name="T26" fmla="*/ 176 w 211"/>
                <a:gd name="T27" fmla="*/ 1 h 39"/>
                <a:gd name="T28" fmla="*/ 190 w 211"/>
                <a:gd name="T29" fmla="*/ 2 h 39"/>
                <a:gd name="T30" fmla="*/ 202 w 211"/>
                <a:gd name="T31" fmla="*/ 3 h 39"/>
                <a:gd name="T32" fmla="*/ 211 w 211"/>
                <a:gd name="T33" fmla="*/ 5 h 39"/>
                <a:gd name="T34" fmla="*/ 206 w 211"/>
                <a:gd name="T35" fmla="*/ 35 h 39"/>
                <a:gd name="T36" fmla="*/ 204 w 211"/>
                <a:gd name="T37" fmla="*/ 35 h 39"/>
                <a:gd name="T38" fmla="*/ 198 w 211"/>
                <a:gd name="T39" fmla="*/ 35 h 39"/>
                <a:gd name="T40" fmla="*/ 189 w 211"/>
                <a:gd name="T41" fmla="*/ 34 h 39"/>
                <a:gd name="T42" fmla="*/ 178 w 211"/>
                <a:gd name="T43" fmla="*/ 34 h 39"/>
                <a:gd name="T44" fmla="*/ 164 w 211"/>
                <a:gd name="T45" fmla="*/ 33 h 39"/>
                <a:gd name="T46" fmla="*/ 148 w 211"/>
                <a:gd name="T47" fmla="*/ 33 h 39"/>
                <a:gd name="T48" fmla="*/ 130 w 211"/>
                <a:gd name="T49" fmla="*/ 33 h 39"/>
                <a:gd name="T50" fmla="*/ 112 w 211"/>
                <a:gd name="T51" fmla="*/ 32 h 39"/>
                <a:gd name="T52" fmla="*/ 94 w 211"/>
                <a:gd name="T53" fmla="*/ 32 h 39"/>
                <a:gd name="T54" fmla="*/ 75 w 211"/>
                <a:gd name="T55" fmla="*/ 32 h 39"/>
                <a:gd name="T56" fmla="*/ 58 w 211"/>
                <a:gd name="T57" fmla="*/ 32 h 39"/>
                <a:gd name="T58" fmla="*/ 42 w 211"/>
                <a:gd name="T59" fmla="*/ 33 h 39"/>
                <a:gd name="T60" fmla="*/ 28 w 211"/>
                <a:gd name="T61" fmla="*/ 34 h 39"/>
                <a:gd name="T62" fmla="*/ 15 w 211"/>
                <a:gd name="T63" fmla="*/ 35 h 39"/>
                <a:gd name="T64" fmla="*/ 6 w 211"/>
                <a:gd name="T65" fmla="*/ 37 h 39"/>
                <a:gd name="T66" fmla="*/ 0 w 211"/>
                <a:gd name="T67" fmla="*/ 39 h 39"/>
                <a:gd name="T68" fmla="*/ 5 w 211"/>
                <a:gd name="T6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39">
                  <a:moveTo>
                    <a:pt x="5" y="7"/>
                  </a:moveTo>
                  <a:lnTo>
                    <a:pt x="7" y="7"/>
                  </a:lnTo>
                  <a:lnTo>
                    <a:pt x="12" y="7"/>
                  </a:lnTo>
                  <a:lnTo>
                    <a:pt x="20" y="5"/>
                  </a:lnTo>
                  <a:lnTo>
                    <a:pt x="31" y="4"/>
                  </a:lnTo>
                  <a:lnTo>
                    <a:pt x="44" y="4"/>
                  </a:lnTo>
                  <a:lnTo>
                    <a:pt x="59" y="3"/>
                  </a:lnTo>
                  <a:lnTo>
                    <a:pt x="75" y="2"/>
                  </a:lnTo>
                  <a:lnTo>
                    <a:pt x="92" y="1"/>
                  </a:lnTo>
                  <a:lnTo>
                    <a:pt x="110" y="1"/>
                  </a:lnTo>
                  <a:lnTo>
                    <a:pt x="128" y="0"/>
                  </a:lnTo>
                  <a:lnTo>
                    <a:pt x="145" y="0"/>
                  </a:lnTo>
                  <a:lnTo>
                    <a:pt x="162" y="1"/>
                  </a:lnTo>
                  <a:lnTo>
                    <a:pt x="176" y="1"/>
                  </a:lnTo>
                  <a:lnTo>
                    <a:pt x="190" y="2"/>
                  </a:lnTo>
                  <a:lnTo>
                    <a:pt x="202" y="3"/>
                  </a:lnTo>
                  <a:lnTo>
                    <a:pt x="211" y="5"/>
                  </a:lnTo>
                  <a:lnTo>
                    <a:pt x="206" y="35"/>
                  </a:lnTo>
                  <a:lnTo>
                    <a:pt x="204" y="35"/>
                  </a:lnTo>
                  <a:lnTo>
                    <a:pt x="198" y="35"/>
                  </a:lnTo>
                  <a:lnTo>
                    <a:pt x="189" y="34"/>
                  </a:lnTo>
                  <a:lnTo>
                    <a:pt x="178" y="34"/>
                  </a:lnTo>
                  <a:lnTo>
                    <a:pt x="164" y="33"/>
                  </a:lnTo>
                  <a:lnTo>
                    <a:pt x="148" y="33"/>
                  </a:lnTo>
                  <a:lnTo>
                    <a:pt x="130" y="33"/>
                  </a:lnTo>
                  <a:lnTo>
                    <a:pt x="112" y="32"/>
                  </a:lnTo>
                  <a:lnTo>
                    <a:pt x="94" y="32"/>
                  </a:lnTo>
                  <a:lnTo>
                    <a:pt x="75" y="32"/>
                  </a:lnTo>
                  <a:lnTo>
                    <a:pt x="58" y="32"/>
                  </a:lnTo>
                  <a:lnTo>
                    <a:pt x="42" y="33"/>
                  </a:lnTo>
                  <a:lnTo>
                    <a:pt x="28" y="34"/>
                  </a:lnTo>
                  <a:lnTo>
                    <a:pt x="15" y="35"/>
                  </a:lnTo>
                  <a:lnTo>
                    <a:pt x="6" y="37"/>
                  </a:lnTo>
                  <a:lnTo>
                    <a:pt x="0" y="3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104">
              <a:extLst>
                <a:ext uri="{FF2B5EF4-FFF2-40B4-BE49-F238E27FC236}">
                  <a16:creationId xmlns:a16="http://schemas.microsoft.com/office/drawing/2014/main" id="{C6DB08FD-641A-84A8-3B14-0BA80C7E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69"/>
              <a:ext cx="65" cy="16"/>
            </a:xfrm>
            <a:custGeom>
              <a:avLst/>
              <a:gdLst>
                <a:gd name="T0" fmla="*/ 0 w 110"/>
                <a:gd name="T1" fmla="*/ 4 h 33"/>
                <a:gd name="T2" fmla="*/ 4 w 110"/>
                <a:gd name="T3" fmla="*/ 4 h 33"/>
                <a:gd name="T4" fmla="*/ 12 w 110"/>
                <a:gd name="T5" fmla="*/ 6 h 33"/>
                <a:gd name="T6" fmla="*/ 25 w 110"/>
                <a:gd name="T7" fmla="*/ 8 h 33"/>
                <a:gd name="T8" fmla="*/ 38 w 110"/>
                <a:gd name="T9" fmla="*/ 11 h 33"/>
                <a:gd name="T10" fmla="*/ 51 w 110"/>
                <a:gd name="T11" fmla="*/ 15 h 33"/>
                <a:gd name="T12" fmla="*/ 61 w 110"/>
                <a:gd name="T13" fmla="*/ 19 h 33"/>
                <a:gd name="T14" fmla="*/ 68 w 110"/>
                <a:gd name="T15" fmla="*/ 25 h 33"/>
                <a:gd name="T16" fmla="*/ 68 w 110"/>
                <a:gd name="T17" fmla="*/ 31 h 33"/>
                <a:gd name="T18" fmla="*/ 110 w 110"/>
                <a:gd name="T19" fmla="*/ 33 h 33"/>
                <a:gd name="T20" fmla="*/ 105 w 110"/>
                <a:gd name="T21" fmla="*/ 2 h 33"/>
                <a:gd name="T22" fmla="*/ 103 w 110"/>
                <a:gd name="T23" fmla="*/ 2 h 33"/>
                <a:gd name="T24" fmla="*/ 97 w 110"/>
                <a:gd name="T25" fmla="*/ 1 h 33"/>
                <a:gd name="T26" fmla="*/ 88 w 110"/>
                <a:gd name="T27" fmla="*/ 1 h 33"/>
                <a:gd name="T28" fmla="*/ 75 w 110"/>
                <a:gd name="T29" fmla="*/ 0 h 33"/>
                <a:gd name="T30" fmla="*/ 59 w 110"/>
                <a:gd name="T31" fmla="*/ 0 h 33"/>
                <a:gd name="T32" fmla="*/ 42 w 110"/>
                <a:gd name="T33" fmla="*/ 0 h 33"/>
                <a:gd name="T34" fmla="*/ 22 w 110"/>
                <a:gd name="T35" fmla="*/ 2 h 33"/>
                <a:gd name="T36" fmla="*/ 0 w 110"/>
                <a:gd name="T3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33">
                  <a:moveTo>
                    <a:pt x="0" y="4"/>
                  </a:moveTo>
                  <a:lnTo>
                    <a:pt x="4" y="4"/>
                  </a:lnTo>
                  <a:lnTo>
                    <a:pt x="12" y="6"/>
                  </a:lnTo>
                  <a:lnTo>
                    <a:pt x="25" y="8"/>
                  </a:lnTo>
                  <a:lnTo>
                    <a:pt x="38" y="11"/>
                  </a:lnTo>
                  <a:lnTo>
                    <a:pt x="51" y="15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68" y="31"/>
                  </a:lnTo>
                  <a:lnTo>
                    <a:pt x="110" y="33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97" y="1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105">
              <a:extLst>
                <a:ext uri="{FF2B5EF4-FFF2-40B4-BE49-F238E27FC236}">
                  <a16:creationId xmlns:a16="http://schemas.microsoft.com/office/drawing/2014/main" id="{2D654033-ED6A-F2DF-1385-B5A1889A7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722"/>
              <a:ext cx="118" cy="29"/>
            </a:xfrm>
            <a:custGeom>
              <a:avLst/>
              <a:gdLst>
                <a:gd name="T0" fmla="*/ 4 w 203"/>
                <a:gd name="T1" fmla="*/ 27 h 61"/>
                <a:gd name="T2" fmla="*/ 6 w 203"/>
                <a:gd name="T3" fmla="*/ 27 h 61"/>
                <a:gd name="T4" fmla="*/ 11 w 203"/>
                <a:gd name="T5" fmla="*/ 26 h 61"/>
                <a:gd name="T6" fmla="*/ 19 w 203"/>
                <a:gd name="T7" fmla="*/ 24 h 61"/>
                <a:gd name="T8" fmla="*/ 29 w 203"/>
                <a:gd name="T9" fmla="*/ 21 h 61"/>
                <a:gd name="T10" fmla="*/ 42 w 203"/>
                <a:gd name="T11" fmla="*/ 19 h 61"/>
                <a:gd name="T12" fmla="*/ 57 w 203"/>
                <a:gd name="T13" fmla="*/ 17 h 61"/>
                <a:gd name="T14" fmla="*/ 72 w 203"/>
                <a:gd name="T15" fmla="*/ 13 h 61"/>
                <a:gd name="T16" fmla="*/ 88 w 203"/>
                <a:gd name="T17" fmla="*/ 11 h 61"/>
                <a:gd name="T18" fmla="*/ 105 w 203"/>
                <a:gd name="T19" fmla="*/ 8 h 61"/>
                <a:gd name="T20" fmla="*/ 122 w 203"/>
                <a:gd name="T21" fmla="*/ 5 h 61"/>
                <a:gd name="T22" fmla="*/ 138 w 203"/>
                <a:gd name="T23" fmla="*/ 3 h 61"/>
                <a:gd name="T24" fmla="*/ 155 w 203"/>
                <a:gd name="T25" fmla="*/ 2 h 61"/>
                <a:gd name="T26" fmla="*/ 169 w 203"/>
                <a:gd name="T27" fmla="*/ 1 h 61"/>
                <a:gd name="T28" fmla="*/ 183 w 203"/>
                <a:gd name="T29" fmla="*/ 0 h 61"/>
                <a:gd name="T30" fmla="*/ 194 w 203"/>
                <a:gd name="T31" fmla="*/ 0 h 61"/>
                <a:gd name="T32" fmla="*/ 203 w 203"/>
                <a:gd name="T33" fmla="*/ 1 h 61"/>
                <a:gd name="T34" fmla="*/ 199 w 203"/>
                <a:gd name="T35" fmla="*/ 32 h 61"/>
                <a:gd name="T36" fmla="*/ 197 w 203"/>
                <a:gd name="T37" fmla="*/ 32 h 61"/>
                <a:gd name="T38" fmla="*/ 191 w 203"/>
                <a:gd name="T39" fmla="*/ 33 h 61"/>
                <a:gd name="T40" fmla="*/ 183 w 203"/>
                <a:gd name="T41" fmla="*/ 33 h 61"/>
                <a:gd name="T42" fmla="*/ 172 w 203"/>
                <a:gd name="T43" fmla="*/ 34 h 61"/>
                <a:gd name="T44" fmla="*/ 158 w 203"/>
                <a:gd name="T45" fmla="*/ 35 h 61"/>
                <a:gd name="T46" fmla="*/ 142 w 203"/>
                <a:gd name="T47" fmla="*/ 36 h 61"/>
                <a:gd name="T48" fmla="*/ 126 w 203"/>
                <a:gd name="T49" fmla="*/ 39 h 61"/>
                <a:gd name="T50" fmla="*/ 108 w 203"/>
                <a:gd name="T51" fmla="*/ 41 h 61"/>
                <a:gd name="T52" fmla="*/ 90 w 203"/>
                <a:gd name="T53" fmla="*/ 42 h 61"/>
                <a:gd name="T54" fmla="*/ 73 w 203"/>
                <a:gd name="T55" fmla="*/ 44 h 61"/>
                <a:gd name="T56" fmla="*/ 57 w 203"/>
                <a:gd name="T57" fmla="*/ 47 h 61"/>
                <a:gd name="T58" fmla="*/ 40 w 203"/>
                <a:gd name="T59" fmla="*/ 50 h 61"/>
                <a:gd name="T60" fmla="*/ 27 w 203"/>
                <a:gd name="T61" fmla="*/ 53 h 61"/>
                <a:gd name="T62" fmla="*/ 15 w 203"/>
                <a:gd name="T63" fmla="*/ 55 h 61"/>
                <a:gd name="T64" fmla="*/ 6 w 203"/>
                <a:gd name="T65" fmla="*/ 58 h 61"/>
                <a:gd name="T66" fmla="*/ 0 w 203"/>
                <a:gd name="T67" fmla="*/ 61 h 61"/>
                <a:gd name="T68" fmla="*/ 4 w 203"/>
                <a:gd name="T69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61">
                  <a:moveTo>
                    <a:pt x="4" y="27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9" y="24"/>
                  </a:lnTo>
                  <a:lnTo>
                    <a:pt x="29" y="21"/>
                  </a:lnTo>
                  <a:lnTo>
                    <a:pt x="42" y="19"/>
                  </a:lnTo>
                  <a:lnTo>
                    <a:pt x="57" y="17"/>
                  </a:lnTo>
                  <a:lnTo>
                    <a:pt x="72" y="13"/>
                  </a:lnTo>
                  <a:lnTo>
                    <a:pt x="88" y="11"/>
                  </a:lnTo>
                  <a:lnTo>
                    <a:pt x="105" y="8"/>
                  </a:lnTo>
                  <a:lnTo>
                    <a:pt x="122" y="5"/>
                  </a:lnTo>
                  <a:lnTo>
                    <a:pt x="138" y="3"/>
                  </a:lnTo>
                  <a:lnTo>
                    <a:pt x="155" y="2"/>
                  </a:lnTo>
                  <a:lnTo>
                    <a:pt x="169" y="1"/>
                  </a:lnTo>
                  <a:lnTo>
                    <a:pt x="183" y="0"/>
                  </a:lnTo>
                  <a:lnTo>
                    <a:pt x="194" y="0"/>
                  </a:lnTo>
                  <a:lnTo>
                    <a:pt x="203" y="1"/>
                  </a:lnTo>
                  <a:lnTo>
                    <a:pt x="199" y="32"/>
                  </a:lnTo>
                  <a:lnTo>
                    <a:pt x="197" y="32"/>
                  </a:lnTo>
                  <a:lnTo>
                    <a:pt x="191" y="33"/>
                  </a:lnTo>
                  <a:lnTo>
                    <a:pt x="183" y="33"/>
                  </a:lnTo>
                  <a:lnTo>
                    <a:pt x="172" y="34"/>
                  </a:lnTo>
                  <a:lnTo>
                    <a:pt x="158" y="35"/>
                  </a:lnTo>
                  <a:lnTo>
                    <a:pt x="142" y="36"/>
                  </a:lnTo>
                  <a:lnTo>
                    <a:pt x="126" y="39"/>
                  </a:lnTo>
                  <a:lnTo>
                    <a:pt x="108" y="41"/>
                  </a:lnTo>
                  <a:lnTo>
                    <a:pt x="90" y="42"/>
                  </a:lnTo>
                  <a:lnTo>
                    <a:pt x="73" y="44"/>
                  </a:lnTo>
                  <a:lnTo>
                    <a:pt x="57" y="47"/>
                  </a:lnTo>
                  <a:lnTo>
                    <a:pt x="40" y="50"/>
                  </a:lnTo>
                  <a:lnTo>
                    <a:pt x="27" y="53"/>
                  </a:lnTo>
                  <a:lnTo>
                    <a:pt x="15" y="55"/>
                  </a:lnTo>
                  <a:lnTo>
                    <a:pt x="6" y="58"/>
                  </a:lnTo>
                  <a:lnTo>
                    <a:pt x="0" y="61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106">
              <a:extLst>
                <a:ext uri="{FF2B5EF4-FFF2-40B4-BE49-F238E27FC236}">
                  <a16:creationId xmlns:a16="http://schemas.microsoft.com/office/drawing/2014/main" id="{ABE2B613-5133-076A-AA96-4FEEB6553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724"/>
              <a:ext cx="63" cy="16"/>
            </a:xfrm>
            <a:custGeom>
              <a:avLst/>
              <a:gdLst>
                <a:gd name="T0" fmla="*/ 0 w 106"/>
                <a:gd name="T1" fmla="*/ 15 h 33"/>
                <a:gd name="T2" fmla="*/ 3 w 106"/>
                <a:gd name="T3" fmla="*/ 15 h 33"/>
                <a:gd name="T4" fmla="*/ 11 w 106"/>
                <a:gd name="T5" fmla="*/ 15 h 33"/>
                <a:gd name="T6" fmla="*/ 23 w 106"/>
                <a:gd name="T7" fmla="*/ 16 h 33"/>
                <a:gd name="T8" fmla="*/ 37 w 106"/>
                <a:gd name="T9" fmla="*/ 17 h 33"/>
                <a:gd name="T10" fmla="*/ 49 w 106"/>
                <a:gd name="T11" fmla="*/ 20 h 33"/>
                <a:gd name="T12" fmla="*/ 60 w 106"/>
                <a:gd name="T13" fmla="*/ 23 h 33"/>
                <a:gd name="T14" fmla="*/ 67 w 106"/>
                <a:gd name="T15" fmla="*/ 28 h 33"/>
                <a:gd name="T16" fmla="*/ 67 w 106"/>
                <a:gd name="T17" fmla="*/ 33 h 33"/>
                <a:gd name="T18" fmla="*/ 106 w 106"/>
                <a:gd name="T19" fmla="*/ 31 h 33"/>
                <a:gd name="T20" fmla="*/ 101 w 106"/>
                <a:gd name="T21" fmla="*/ 0 h 33"/>
                <a:gd name="T22" fmla="*/ 99 w 106"/>
                <a:gd name="T23" fmla="*/ 0 h 33"/>
                <a:gd name="T24" fmla="*/ 93 w 106"/>
                <a:gd name="T25" fmla="*/ 0 h 33"/>
                <a:gd name="T26" fmla="*/ 84 w 106"/>
                <a:gd name="T27" fmla="*/ 0 h 33"/>
                <a:gd name="T28" fmla="*/ 72 w 106"/>
                <a:gd name="T29" fmla="*/ 1 h 33"/>
                <a:gd name="T30" fmla="*/ 57 w 106"/>
                <a:gd name="T31" fmla="*/ 3 h 33"/>
                <a:gd name="T32" fmla="*/ 40 w 106"/>
                <a:gd name="T33" fmla="*/ 6 h 33"/>
                <a:gd name="T34" fmla="*/ 21 w 106"/>
                <a:gd name="T35" fmla="*/ 9 h 33"/>
                <a:gd name="T36" fmla="*/ 0 w 106"/>
                <a:gd name="T3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33">
                  <a:moveTo>
                    <a:pt x="0" y="15"/>
                  </a:moveTo>
                  <a:lnTo>
                    <a:pt x="3" y="15"/>
                  </a:lnTo>
                  <a:lnTo>
                    <a:pt x="11" y="15"/>
                  </a:lnTo>
                  <a:lnTo>
                    <a:pt x="23" y="16"/>
                  </a:lnTo>
                  <a:lnTo>
                    <a:pt x="37" y="17"/>
                  </a:lnTo>
                  <a:lnTo>
                    <a:pt x="49" y="20"/>
                  </a:lnTo>
                  <a:lnTo>
                    <a:pt x="60" y="23"/>
                  </a:lnTo>
                  <a:lnTo>
                    <a:pt x="67" y="28"/>
                  </a:lnTo>
                  <a:lnTo>
                    <a:pt x="67" y="33"/>
                  </a:lnTo>
                  <a:lnTo>
                    <a:pt x="106" y="3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2" y="1"/>
                  </a:lnTo>
                  <a:lnTo>
                    <a:pt x="57" y="3"/>
                  </a:lnTo>
                  <a:lnTo>
                    <a:pt x="40" y="6"/>
                  </a:lnTo>
                  <a:lnTo>
                    <a:pt x="21" y="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109">
              <a:extLst>
                <a:ext uri="{FF2B5EF4-FFF2-40B4-BE49-F238E27FC236}">
                  <a16:creationId xmlns:a16="http://schemas.microsoft.com/office/drawing/2014/main" id="{EE087EC4-129F-0F66-DA6D-F7BF9617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822"/>
              <a:ext cx="472" cy="34"/>
            </a:xfrm>
            <a:custGeom>
              <a:avLst/>
              <a:gdLst>
                <a:gd name="T0" fmla="*/ 3 w 803"/>
                <a:gd name="T1" fmla="*/ 30 h 75"/>
                <a:gd name="T2" fmla="*/ 26 w 803"/>
                <a:gd name="T3" fmla="*/ 28 h 75"/>
                <a:gd name="T4" fmla="*/ 72 w 803"/>
                <a:gd name="T5" fmla="*/ 25 h 75"/>
                <a:gd name="T6" fmla="*/ 137 w 803"/>
                <a:gd name="T7" fmla="*/ 24 h 75"/>
                <a:gd name="T8" fmla="*/ 219 w 803"/>
                <a:gd name="T9" fmla="*/ 25 h 75"/>
                <a:gd name="T10" fmla="*/ 315 w 803"/>
                <a:gd name="T11" fmla="*/ 31 h 75"/>
                <a:gd name="T12" fmla="*/ 426 w 803"/>
                <a:gd name="T13" fmla="*/ 43 h 75"/>
                <a:gd name="T14" fmla="*/ 547 w 803"/>
                <a:gd name="T15" fmla="*/ 62 h 75"/>
                <a:gd name="T16" fmla="*/ 613 w 803"/>
                <a:gd name="T17" fmla="*/ 75 h 75"/>
                <a:gd name="T18" fmla="*/ 626 w 803"/>
                <a:gd name="T19" fmla="*/ 72 h 75"/>
                <a:gd name="T20" fmla="*/ 652 w 803"/>
                <a:gd name="T21" fmla="*/ 69 h 75"/>
                <a:gd name="T22" fmla="*/ 684 w 803"/>
                <a:gd name="T23" fmla="*/ 63 h 75"/>
                <a:gd name="T24" fmla="*/ 719 w 803"/>
                <a:gd name="T25" fmla="*/ 55 h 75"/>
                <a:gd name="T26" fmla="*/ 752 w 803"/>
                <a:gd name="T27" fmla="*/ 44 h 75"/>
                <a:gd name="T28" fmla="*/ 780 w 803"/>
                <a:gd name="T29" fmla="*/ 29 h 75"/>
                <a:gd name="T30" fmla="*/ 798 w 803"/>
                <a:gd name="T31" fmla="*/ 10 h 75"/>
                <a:gd name="T32" fmla="*/ 801 w 803"/>
                <a:gd name="T33" fmla="*/ 0 h 75"/>
                <a:gd name="T34" fmla="*/ 791 w 803"/>
                <a:gd name="T35" fmla="*/ 5 h 75"/>
                <a:gd name="T36" fmla="*/ 774 w 803"/>
                <a:gd name="T37" fmla="*/ 10 h 75"/>
                <a:gd name="T38" fmla="*/ 748 w 803"/>
                <a:gd name="T39" fmla="*/ 17 h 75"/>
                <a:gd name="T40" fmla="*/ 720 w 803"/>
                <a:gd name="T41" fmla="*/ 25 h 75"/>
                <a:gd name="T42" fmla="*/ 689 w 803"/>
                <a:gd name="T43" fmla="*/ 32 h 75"/>
                <a:gd name="T44" fmla="*/ 656 w 803"/>
                <a:gd name="T45" fmla="*/ 37 h 75"/>
                <a:gd name="T46" fmla="*/ 625 w 803"/>
                <a:gd name="T47" fmla="*/ 38 h 75"/>
                <a:gd name="T48" fmla="*/ 606 w 803"/>
                <a:gd name="T49" fmla="*/ 36 h 75"/>
                <a:gd name="T50" fmla="*/ 569 w 803"/>
                <a:gd name="T51" fmla="*/ 32 h 75"/>
                <a:gd name="T52" fmla="*/ 504 w 803"/>
                <a:gd name="T53" fmla="*/ 26 h 75"/>
                <a:gd name="T54" fmla="*/ 419 w 803"/>
                <a:gd name="T55" fmla="*/ 20 h 75"/>
                <a:gd name="T56" fmla="*/ 322 w 803"/>
                <a:gd name="T57" fmla="*/ 14 h 75"/>
                <a:gd name="T58" fmla="*/ 221 w 803"/>
                <a:gd name="T59" fmla="*/ 11 h 75"/>
                <a:gd name="T60" fmla="*/ 122 w 803"/>
                <a:gd name="T61" fmla="*/ 14 h 75"/>
                <a:gd name="T62" fmla="*/ 35 w 803"/>
                <a:gd name="T63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" h="75">
                  <a:moveTo>
                    <a:pt x="0" y="30"/>
                  </a:moveTo>
                  <a:lnTo>
                    <a:pt x="3" y="30"/>
                  </a:lnTo>
                  <a:lnTo>
                    <a:pt x="11" y="29"/>
                  </a:lnTo>
                  <a:lnTo>
                    <a:pt x="26" y="28"/>
                  </a:lnTo>
                  <a:lnTo>
                    <a:pt x="47" y="26"/>
                  </a:lnTo>
                  <a:lnTo>
                    <a:pt x="72" y="25"/>
                  </a:lnTo>
                  <a:lnTo>
                    <a:pt x="102" y="24"/>
                  </a:lnTo>
                  <a:lnTo>
                    <a:pt x="137" y="24"/>
                  </a:lnTo>
                  <a:lnTo>
                    <a:pt x="176" y="24"/>
                  </a:lnTo>
                  <a:lnTo>
                    <a:pt x="219" y="25"/>
                  </a:lnTo>
                  <a:lnTo>
                    <a:pt x="265" y="28"/>
                  </a:lnTo>
                  <a:lnTo>
                    <a:pt x="315" y="31"/>
                  </a:lnTo>
                  <a:lnTo>
                    <a:pt x="369" y="36"/>
                  </a:lnTo>
                  <a:lnTo>
                    <a:pt x="426" y="43"/>
                  </a:lnTo>
                  <a:lnTo>
                    <a:pt x="485" y="52"/>
                  </a:lnTo>
                  <a:lnTo>
                    <a:pt x="547" y="62"/>
                  </a:lnTo>
                  <a:lnTo>
                    <a:pt x="610" y="75"/>
                  </a:lnTo>
                  <a:lnTo>
                    <a:pt x="613" y="75"/>
                  </a:lnTo>
                  <a:lnTo>
                    <a:pt x="618" y="74"/>
                  </a:lnTo>
                  <a:lnTo>
                    <a:pt x="626" y="72"/>
                  </a:lnTo>
                  <a:lnTo>
                    <a:pt x="638" y="71"/>
                  </a:lnTo>
                  <a:lnTo>
                    <a:pt x="652" y="69"/>
                  </a:lnTo>
                  <a:lnTo>
                    <a:pt x="668" y="67"/>
                  </a:lnTo>
                  <a:lnTo>
                    <a:pt x="684" y="63"/>
                  </a:lnTo>
                  <a:lnTo>
                    <a:pt x="701" y="60"/>
                  </a:lnTo>
                  <a:lnTo>
                    <a:pt x="719" y="55"/>
                  </a:lnTo>
                  <a:lnTo>
                    <a:pt x="736" y="49"/>
                  </a:lnTo>
                  <a:lnTo>
                    <a:pt x="752" y="44"/>
                  </a:lnTo>
                  <a:lnTo>
                    <a:pt x="767" y="37"/>
                  </a:lnTo>
                  <a:lnTo>
                    <a:pt x="780" y="29"/>
                  </a:lnTo>
                  <a:lnTo>
                    <a:pt x="790" y="21"/>
                  </a:lnTo>
                  <a:lnTo>
                    <a:pt x="798" y="10"/>
                  </a:lnTo>
                  <a:lnTo>
                    <a:pt x="803" y="0"/>
                  </a:lnTo>
                  <a:lnTo>
                    <a:pt x="801" y="0"/>
                  </a:lnTo>
                  <a:lnTo>
                    <a:pt x="798" y="2"/>
                  </a:lnTo>
                  <a:lnTo>
                    <a:pt x="791" y="5"/>
                  </a:lnTo>
                  <a:lnTo>
                    <a:pt x="783" y="7"/>
                  </a:lnTo>
                  <a:lnTo>
                    <a:pt x="774" y="10"/>
                  </a:lnTo>
                  <a:lnTo>
                    <a:pt x="762" y="14"/>
                  </a:lnTo>
                  <a:lnTo>
                    <a:pt x="748" y="17"/>
                  </a:lnTo>
                  <a:lnTo>
                    <a:pt x="735" y="22"/>
                  </a:lnTo>
                  <a:lnTo>
                    <a:pt x="720" y="25"/>
                  </a:lnTo>
                  <a:lnTo>
                    <a:pt x="705" y="29"/>
                  </a:lnTo>
                  <a:lnTo>
                    <a:pt x="689" y="32"/>
                  </a:lnTo>
                  <a:lnTo>
                    <a:pt x="672" y="34"/>
                  </a:lnTo>
                  <a:lnTo>
                    <a:pt x="656" y="37"/>
                  </a:lnTo>
                  <a:lnTo>
                    <a:pt x="640" y="38"/>
                  </a:lnTo>
                  <a:lnTo>
                    <a:pt x="625" y="38"/>
                  </a:lnTo>
                  <a:lnTo>
                    <a:pt x="610" y="37"/>
                  </a:lnTo>
                  <a:lnTo>
                    <a:pt x="606" y="36"/>
                  </a:lnTo>
                  <a:lnTo>
                    <a:pt x="592" y="34"/>
                  </a:lnTo>
                  <a:lnTo>
                    <a:pt x="569" y="32"/>
                  </a:lnTo>
                  <a:lnTo>
                    <a:pt x="540" y="29"/>
                  </a:lnTo>
                  <a:lnTo>
                    <a:pt x="504" y="26"/>
                  </a:lnTo>
                  <a:lnTo>
                    <a:pt x="464" y="23"/>
                  </a:lnTo>
                  <a:lnTo>
                    <a:pt x="419" y="20"/>
                  </a:lnTo>
                  <a:lnTo>
                    <a:pt x="372" y="16"/>
                  </a:lnTo>
                  <a:lnTo>
                    <a:pt x="322" y="14"/>
                  </a:lnTo>
                  <a:lnTo>
                    <a:pt x="272" y="11"/>
                  </a:lnTo>
                  <a:lnTo>
                    <a:pt x="221" y="11"/>
                  </a:lnTo>
                  <a:lnTo>
                    <a:pt x="170" y="11"/>
                  </a:lnTo>
                  <a:lnTo>
                    <a:pt x="122" y="14"/>
                  </a:lnTo>
                  <a:lnTo>
                    <a:pt x="77" y="17"/>
                  </a:lnTo>
                  <a:lnTo>
                    <a:pt x="35" y="2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110">
              <a:extLst>
                <a:ext uri="{FF2B5EF4-FFF2-40B4-BE49-F238E27FC236}">
                  <a16:creationId xmlns:a16="http://schemas.microsoft.com/office/drawing/2014/main" id="{FAB993A9-FCE0-910D-12FF-14909117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04"/>
              <a:ext cx="14" cy="703"/>
            </a:xfrm>
            <a:custGeom>
              <a:avLst/>
              <a:gdLst>
                <a:gd name="T0" fmla="*/ 0 w 25"/>
                <a:gd name="T1" fmla="*/ 0 h 1526"/>
                <a:gd name="T2" fmla="*/ 13 w 25"/>
                <a:gd name="T3" fmla="*/ 1526 h 1526"/>
                <a:gd name="T4" fmla="*/ 15 w 25"/>
                <a:gd name="T5" fmla="*/ 1460 h 1526"/>
                <a:gd name="T6" fmla="*/ 18 w 25"/>
                <a:gd name="T7" fmla="*/ 1287 h 1526"/>
                <a:gd name="T8" fmla="*/ 22 w 25"/>
                <a:gd name="T9" fmla="*/ 1043 h 1526"/>
                <a:gd name="T10" fmla="*/ 25 w 25"/>
                <a:gd name="T11" fmla="*/ 762 h 1526"/>
                <a:gd name="T12" fmla="*/ 25 w 25"/>
                <a:gd name="T13" fmla="*/ 482 h 1526"/>
                <a:gd name="T14" fmla="*/ 23 w 25"/>
                <a:gd name="T15" fmla="*/ 238 h 1526"/>
                <a:gd name="T16" fmla="*/ 15 w 25"/>
                <a:gd name="T17" fmla="*/ 65 h 1526"/>
                <a:gd name="T18" fmla="*/ 0 w 25"/>
                <a:gd name="T1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526">
                  <a:moveTo>
                    <a:pt x="0" y="0"/>
                  </a:moveTo>
                  <a:lnTo>
                    <a:pt x="13" y="1526"/>
                  </a:lnTo>
                  <a:lnTo>
                    <a:pt x="15" y="1460"/>
                  </a:lnTo>
                  <a:lnTo>
                    <a:pt x="18" y="1287"/>
                  </a:lnTo>
                  <a:lnTo>
                    <a:pt x="22" y="1043"/>
                  </a:lnTo>
                  <a:lnTo>
                    <a:pt x="25" y="762"/>
                  </a:lnTo>
                  <a:lnTo>
                    <a:pt x="25" y="482"/>
                  </a:lnTo>
                  <a:lnTo>
                    <a:pt x="23" y="238"/>
                  </a:lnTo>
                  <a:lnTo>
                    <a:pt x="15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111">
              <a:extLst>
                <a:ext uri="{FF2B5EF4-FFF2-40B4-BE49-F238E27FC236}">
                  <a16:creationId xmlns:a16="http://schemas.microsoft.com/office/drawing/2014/main" id="{BD980E1F-5BE3-FB88-C0BE-2BD7ECCCC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12"/>
              <a:ext cx="15" cy="702"/>
            </a:xfrm>
            <a:custGeom>
              <a:avLst/>
              <a:gdLst>
                <a:gd name="T0" fmla="*/ 0 w 25"/>
                <a:gd name="T1" fmla="*/ 0 h 1526"/>
                <a:gd name="T2" fmla="*/ 14 w 25"/>
                <a:gd name="T3" fmla="*/ 1526 h 1526"/>
                <a:gd name="T4" fmla="*/ 15 w 25"/>
                <a:gd name="T5" fmla="*/ 1460 h 1526"/>
                <a:gd name="T6" fmla="*/ 18 w 25"/>
                <a:gd name="T7" fmla="*/ 1287 h 1526"/>
                <a:gd name="T8" fmla="*/ 22 w 25"/>
                <a:gd name="T9" fmla="*/ 1043 h 1526"/>
                <a:gd name="T10" fmla="*/ 25 w 25"/>
                <a:gd name="T11" fmla="*/ 762 h 1526"/>
                <a:gd name="T12" fmla="*/ 25 w 25"/>
                <a:gd name="T13" fmla="*/ 482 h 1526"/>
                <a:gd name="T14" fmla="*/ 23 w 25"/>
                <a:gd name="T15" fmla="*/ 238 h 1526"/>
                <a:gd name="T16" fmla="*/ 15 w 25"/>
                <a:gd name="T17" fmla="*/ 65 h 1526"/>
                <a:gd name="T18" fmla="*/ 0 w 25"/>
                <a:gd name="T1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526">
                  <a:moveTo>
                    <a:pt x="0" y="0"/>
                  </a:moveTo>
                  <a:lnTo>
                    <a:pt x="14" y="1526"/>
                  </a:lnTo>
                  <a:lnTo>
                    <a:pt x="15" y="1460"/>
                  </a:lnTo>
                  <a:lnTo>
                    <a:pt x="18" y="1287"/>
                  </a:lnTo>
                  <a:lnTo>
                    <a:pt x="22" y="1043"/>
                  </a:lnTo>
                  <a:lnTo>
                    <a:pt x="25" y="762"/>
                  </a:lnTo>
                  <a:lnTo>
                    <a:pt x="25" y="482"/>
                  </a:lnTo>
                  <a:lnTo>
                    <a:pt x="23" y="238"/>
                  </a:lnTo>
                  <a:lnTo>
                    <a:pt x="15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112">
              <a:extLst>
                <a:ext uri="{FF2B5EF4-FFF2-40B4-BE49-F238E27FC236}">
                  <a16:creationId xmlns:a16="http://schemas.microsoft.com/office/drawing/2014/main" id="{97124F47-4028-D867-4245-5160179EF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61"/>
              <a:ext cx="136" cy="38"/>
            </a:xfrm>
            <a:custGeom>
              <a:avLst/>
              <a:gdLst>
                <a:gd name="T0" fmla="*/ 0 w 233"/>
                <a:gd name="T1" fmla="*/ 34 h 82"/>
                <a:gd name="T2" fmla="*/ 2 w 233"/>
                <a:gd name="T3" fmla="*/ 32 h 82"/>
                <a:gd name="T4" fmla="*/ 9 w 233"/>
                <a:gd name="T5" fmla="*/ 29 h 82"/>
                <a:gd name="T6" fmla="*/ 21 w 233"/>
                <a:gd name="T7" fmla="*/ 26 h 82"/>
                <a:gd name="T8" fmla="*/ 34 w 233"/>
                <a:gd name="T9" fmla="*/ 20 h 82"/>
                <a:gd name="T10" fmla="*/ 52 w 233"/>
                <a:gd name="T11" fmla="*/ 15 h 82"/>
                <a:gd name="T12" fmla="*/ 70 w 233"/>
                <a:gd name="T13" fmla="*/ 9 h 82"/>
                <a:gd name="T14" fmla="*/ 91 w 233"/>
                <a:gd name="T15" fmla="*/ 5 h 82"/>
                <a:gd name="T16" fmla="*/ 112 w 233"/>
                <a:gd name="T17" fmla="*/ 1 h 82"/>
                <a:gd name="T18" fmla="*/ 132 w 233"/>
                <a:gd name="T19" fmla="*/ 0 h 82"/>
                <a:gd name="T20" fmla="*/ 153 w 233"/>
                <a:gd name="T21" fmla="*/ 1 h 82"/>
                <a:gd name="T22" fmla="*/ 173 w 233"/>
                <a:gd name="T23" fmla="*/ 5 h 82"/>
                <a:gd name="T24" fmla="*/ 191 w 233"/>
                <a:gd name="T25" fmla="*/ 12 h 82"/>
                <a:gd name="T26" fmla="*/ 206 w 233"/>
                <a:gd name="T27" fmla="*/ 22 h 82"/>
                <a:gd name="T28" fmla="*/ 219 w 233"/>
                <a:gd name="T29" fmla="*/ 37 h 82"/>
                <a:gd name="T30" fmla="*/ 228 w 233"/>
                <a:gd name="T31" fmla="*/ 57 h 82"/>
                <a:gd name="T32" fmla="*/ 233 w 233"/>
                <a:gd name="T33" fmla="*/ 82 h 82"/>
                <a:gd name="T34" fmla="*/ 231 w 233"/>
                <a:gd name="T35" fmla="*/ 81 h 82"/>
                <a:gd name="T36" fmla="*/ 230 w 233"/>
                <a:gd name="T37" fmla="*/ 77 h 82"/>
                <a:gd name="T38" fmla="*/ 227 w 233"/>
                <a:gd name="T39" fmla="*/ 73 h 82"/>
                <a:gd name="T40" fmla="*/ 222 w 233"/>
                <a:gd name="T41" fmla="*/ 67 h 82"/>
                <a:gd name="T42" fmla="*/ 215 w 233"/>
                <a:gd name="T43" fmla="*/ 60 h 82"/>
                <a:gd name="T44" fmla="*/ 207 w 233"/>
                <a:gd name="T45" fmla="*/ 53 h 82"/>
                <a:gd name="T46" fmla="*/ 197 w 233"/>
                <a:gd name="T47" fmla="*/ 46 h 82"/>
                <a:gd name="T48" fmla="*/ 185 w 233"/>
                <a:gd name="T49" fmla="*/ 38 h 82"/>
                <a:gd name="T50" fmla="*/ 170 w 233"/>
                <a:gd name="T51" fmla="*/ 32 h 82"/>
                <a:gd name="T52" fmla="*/ 154 w 233"/>
                <a:gd name="T53" fmla="*/ 27 h 82"/>
                <a:gd name="T54" fmla="*/ 135 w 233"/>
                <a:gd name="T55" fmla="*/ 22 h 82"/>
                <a:gd name="T56" fmla="*/ 114 w 233"/>
                <a:gd name="T57" fmla="*/ 20 h 82"/>
                <a:gd name="T58" fmla="*/ 90 w 233"/>
                <a:gd name="T59" fmla="*/ 20 h 82"/>
                <a:gd name="T60" fmla="*/ 62 w 233"/>
                <a:gd name="T61" fmla="*/ 21 h 82"/>
                <a:gd name="T62" fmla="*/ 32 w 233"/>
                <a:gd name="T63" fmla="*/ 26 h 82"/>
                <a:gd name="T64" fmla="*/ 0 w 233"/>
                <a:gd name="T65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82">
                  <a:moveTo>
                    <a:pt x="0" y="34"/>
                  </a:moveTo>
                  <a:lnTo>
                    <a:pt x="2" y="32"/>
                  </a:lnTo>
                  <a:lnTo>
                    <a:pt x="9" y="29"/>
                  </a:lnTo>
                  <a:lnTo>
                    <a:pt x="21" y="26"/>
                  </a:lnTo>
                  <a:lnTo>
                    <a:pt x="34" y="20"/>
                  </a:lnTo>
                  <a:lnTo>
                    <a:pt x="52" y="15"/>
                  </a:lnTo>
                  <a:lnTo>
                    <a:pt x="70" y="9"/>
                  </a:lnTo>
                  <a:lnTo>
                    <a:pt x="91" y="5"/>
                  </a:lnTo>
                  <a:lnTo>
                    <a:pt x="112" y="1"/>
                  </a:lnTo>
                  <a:lnTo>
                    <a:pt x="132" y="0"/>
                  </a:lnTo>
                  <a:lnTo>
                    <a:pt x="153" y="1"/>
                  </a:lnTo>
                  <a:lnTo>
                    <a:pt x="173" y="5"/>
                  </a:lnTo>
                  <a:lnTo>
                    <a:pt x="191" y="12"/>
                  </a:lnTo>
                  <a:lnTo>
                    <a:pt x="206" y="22"/>
                  </a:lnTo>
                  <a:lnTo>
                    <a:pt x="219" y="37"/>
                  </a:lnTo>
                  <a:lnTo>
                    <a:pt x="228" y="57"/>
                  </a:lnTo>
                  <a:lnTo>
                    <a:pt x="233" y="82"/>
                  </a:lnTo>
                  <a:lnTo>
                    <a:pt x="231" y="81"/>
                  </a:lnTo>
                  <a:lnTo>
                    <a:pt x="230" y="77"/>
                  </a:lnTo>
                  <a:lnTo>
                    <a:pt x="227" y="73"/>
                  </a:lnTo>
                  <a:lnTo>
                    <a:pt x="222" y="67"/>
                  </a:lnTo>
                  <a:lnTo>
                    <a:pt x="215" y="60"/>
                  </a:lnTo>
                  <a:lnTo>
                    <a:pt x="207" y="53"/>
                  </a:lnTo>
                  <a:lnTo>
                    <a:pt x="197" y="46"/>
                  </a:lnTo>
                  <a:lnTo>
                    <a:pt x="185" y="38"/>
                  </a:lnTo>
                  <a:lnTo>
                    <a:pt x="170" y="32"/>
                  </a:lnTo>
                  <a:lnTo>
                    <a:pt x="154" y="27"/>
                  </a:lnTo>
                  <a:lnTo>
                    <a:pt x="135" y="22"/>
                  </a:lnTo>
                  <a:lnTo>
                    <a:pt x="114" y="20"/>
                  </a:lnTo>
                  <a:lnTo>
                    <a:pt x="90" y="20"/>
                  </a:lnTo>
                  <a:lnTo>
                    <a:pt x="62" y="21"/>
                  </a:lnTo>
                  <a:lnTo>
                    <a:pt x="32" y="2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581560-C16F-DE2A-B495-E9FCFA043D83}"/>
              </a:ext>
            </a:extLst>
          </p:cNvPr>
          <p:cNvGrpSpPr>
            <a:grpSpLocks/>
          </p:cNvGrpSpPr>
          <p:nvPr/>
        </p:nvGrpSpPr>
        <p:grpSpPr bwMode="auto">
          <a:xfrm>
            <a:off x="3131343" y="3126409"/>
            <a:ext cx="762000" cy="947740"/>
            <a:chOff x="2496" y="48"/>
            <a:chExt cx="614" cy="837"/>
          </a:xfrm>
        </p:grpSpPr>
        <p:sp>
          <p:nvSpPr>
            <p:cNvPr id="72" name="Freeform 107">
              <a:extLst>
                <a:ext uri="{FF2B5EF4-FFF2-40B4-BE49-F238E27FC236}">
                  <a16:creationId xmlns:a16="http://schemas.microsoft.com/office/drawing/2014/main" id="{9B86DE5D-5561-7C8E-6F43-52633364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76"/>
              <a:ext cx="408" cy="95"/>
            </a:xfrm>
            <a:custGeom>
              <a:avLst/>
              <a:gdLst>
                <a:gd name="T0" fmla="*/ 693 w 693"/>
                <a:gd name="T1" fmla="*/ 0 h 208"/>
                <a:gd name="T2" fmla="*/ 81 w 693"/>
                <a:gd name="T3" fmla="*/ 91 h 208"/>
                <a:gd name="T4" fmla="*/ 78 w 693"/>
                <a:gd name="T5" fmla="*/ 91 h 208"/>
                <a:gd name="T6" fmla="*/ 68 w 693"/>
                <a:gd name="T7" fmla="*/ 92 h 208"/>
                <a:gd name="T8" fmla="*/ 53 w 693"/>
                <a:gd name="T9" fmla="*/ 96 h 208"/>
                <a:gd name="T10" fmla="*/ 37 w 693"/>
                <a:gd name="T11" fmla="*/ 104 h 208"/>
                <a:gd name="T12" fmla="*/ 20 w 693"/>
                <a:gd name="T13" fmla="*/ 118 h 208"/>
                <a:gd name="T14" fmla="*/ 8 w 693"/>
                <a:gd name="T15" fmla="*/ 139 h 208"/>
                <a:gd name="T16" fmla="*/ 0 w 693"/>
                <a:gd name="T17" fmla="*/ 168 h 208"/>
                <a:gd name="T18" fmla="*/ 0 w 693"/>
                <a:gd name="T19" fmla="*/ 208 h 208"/>
                <a:gd name="T20" fmla="*/ 0 w 693"/>
                <a:gd name="T21" fmla="*/ 204 h 208"/>
                <a:gd name="T22" fmla="*/ 0 w 693"/>
                <a:gd name="T23" fmla="*/ 195 h 208"/>
                <a:gd name="T24" fmla="*/ 2 w 693"/>
                <a:gd name="T25" fmla="*/ 181 h 208"/>
                <a:gd name="T26" fmla="*/ 5 w 693"/>
                <a:gd name="T27" fmla="*/ 164 h 208"/>
                <a:gd name="T28" fmla="*/ 13 w 693"/>
                <a:gd name="T29" fmla="*/ 148 h 208"/>
                <a:gd name="T30" fmla="*/ 25 w 693"/>
                <a:gd name="T31" fmla="*/ 132 h 208"/>
                <a:gd name="T32" fmla="*/ 43 w 693"/>
                <a:gd name="T33" fmla="*/ 118 h 208"/>
                <a:gd name="T34" fmla="*/ 68 w 693"/>
                <a:gd name="T35" fmla="*/ 110 h 208"/>
                <a:gd name="T36" fmla="*/ 73 w 693"/>
                <a:gd name="T37" fmla="*/ 109 h 208"/>
                <a:gd name="T38" fmla="*/ 89 w 693"/>
                <a:gd name="T39" fmla="*/ 106 h 208"/>
                <a:gd name="T40" fmla="*/ 116 w 693"/>
                <a:gd name="T41" fmla="*/ 102 h 208"/>
                <a:gd name="T42" fmla="*/ 149 w 693"/>
                <a:gd name="T43" fmla="*/ 96 h 208"/>
                <a:gd name="T44" fmla="*/ 191 w 693"/>
                <a:gd name="T45" fmla="*/ 89 h 208"/>
                <a:gd name="T46" fmla="*/ 236 w 693"/>
                <a:gd name="T47" fmla="*/ 82 h 208"/>
                <a:gd name="T48" fmla="*/ 286 w 693"/>
                <a:gd name="T49" fmla="*/ 73 h 208"/>
                <a:gd name="T50" fmla="*/ 339 w 693"/>
                <a:gd name="T51" fmla="*/ 65 h 208"/>
                <a:gd name="T52" fmla="*/ 392 w 693"/>
                <a:gd name="T53" fmla="*/ 56 h 208"/>
                <a:gd name="T54" fmla="*/ 447 w 693"/>
                <a:gd name="T55" fmla="*/ 46 h 208"/>
                <a:gd name="T56" fmla="*/ 500 w 693"/>
                <a:gd name="T57" fmla="*/ 37 h 208"/>
                <a:gd name="T58" fmla="*/ 549 w 693"/>
                <a:gd name="T59" fmla="*/ 28 h 208"/>
                <a:gd name="T60" fmla="*/ 594 w 693"/>
                <a:gd name="T61" fmla="*/ 20 h 208"/>
                <a:gd name="T62" fmla="*/ 634 w 693"/>
                <a:gd name="T63" fmla="*/ 12 h 208"/>
                <a:gd name="T64" fmla="*/ 668 w 693"/>
                <a:gd name="T65" fmla="*/ 6 h 208"/>
                <a:gd name="T66" fmla="*/ 693 w 693"/>
                <a:gd name="T6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3" h="208">
                  <a:moveTo>
                    <a:pt x="693" y="0"/>
                  </a:moveTo>
                  <a:lnTo>
                    <a:pt x="81" y="91"/>
                  </a:lnTo>
                  <a:lnTo>
                    <a:pt x="78" y="91"/>
                  </a:lnTo>
                  <a:lnTo>
                    <a:pt x="68" y="92"/>
                  </a:lnTo>
                  <a:lnTo>
                    <a:pt x="53" y="96"/>
                  </a:lnTo>
                  <a:lnTo>
                    <a:pt x="37" y="104"/>
                  </a:lnTo>
                  <a:lnTo>
                    <a:pt x="20" y="118"/>
                  </a:lnTo>
                  <a:lnTo>
                    <a:pt x="8" y="139"/>
                  </a:lnTo>
                  <a:lnTo>
                    <a:pt x="0" y="168"/>
                  </a:lnTo>
                  <a:lnTo>
                    <a:pt x="0" y="208"/>
                  </a:lnTo>
                  <a:lnTo>
                    <a:pt x="0" y="204"/>
                  </a:lnTo>
                  <a:lnTo>
                    <a:pt x="0" y="195"/>
                  </a:lnTo>
                  <a:lnTo>
                    <a:pt x="2" y="181"/>
                  </a:lnTo>
                  <a:lnTo>
                    <a:pt x="5" y="164"/>
                  </a:lnTo>
                  <a:lnTo>
                    <a:pt x="13" y="148"/>
                  </a:lnTo>
                  <a:lnTo>
                    <a:pt x="25" y="132"/>
                  </a:lnTo>
                  <a:lnTo>
                    <a:pt x="43" y="118"/>
                  </a:lnTo>
                  <a:lnTo>
                    <a:pt x="68" y="110"/>
                  </a:lnTo>
                  <a:lnTo>
                    <a:pt x="73" y="109"/>
                  </a:lnTo>
                  <a:lnTo>
                    <a:pt x="89" y="106"/>
                  </a:lnTo>
                  <a:lnTo>
                    <a:pt x="116" y="102"/>
                  </a:lnTo>
                  <a:lnTo>
                    <a:pt x="149" y="96"/>
                  </a:lnTo>
                  <a:lnTo>
                    <a:pt x="191" y="89"/>
                  </a:lnTo>
                  <a:lnTo>
                    <a:pt x="236" y="82"/>
                  </a:lnTo>
                  <a:lnTo>
                    <a:pt x="286" y="73"/>
                  </a:lnTo>
                  <a:lnTo>
                    <a:pt x="339" y="65"/>
                  </a:lnTo>
                  <a:lnTo>
                    <a:pt x="392" y="56"/>
                  </a:lnTo>
                  <a:lnTo>
                    <a:pt x="447" y="46"/>
                  </a:lnTo>
                  <a:lnTo>
                    <a:pt x="500" y="37"/>
                  </a:lnTo>
                  <a:lnTo>
                    <a:pt x="549" y="28"/>
                  </a:lnTo>
                  <a:lnTo>
                    <a:pt x="594" y="20"/>
                  </a:lnTo>
                  <a:lnTo>
                    <a:pt x="634" y="12"/>
                  </a:lnTo>
                  <a:lnTo>
                    <a:pt x="668" y="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108">
              <a:extLst>
                <a:ext uri="{FF2B5EF4-FFF2-40B4-BE49-F238E27FC236}">
                  <a16:creationId xmlns:a16="http://schemas.microsoft.com/office/drawing/2014/main" id="{E6C7FF96-FD25-EFD3-7028-729B8FA06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04"/>
              <a:ext cx="58" cy="635"/>
            </a:xfrm>
            <a:custGeom>
              <a:avLst/>
              <a:gdLst>
                <a:gd name="T0" fmla="*/ 0 w 98"/>
                <a:gd name="T1" fmla="*/ 0 h 1380"/>
                <a:gd name="T2" fmla="*/ 30 w 98"/>
                <a:gd name="T3" fmla="*/ 1273 h 1380"/>
                <a:gd name="T4" fmla="*/ 30 w 98"/>
                <a:gd name="T5" fmla="*/ 1277 h 1380"/>
                <a:gd name="T6" fmla="*/ 29 w 98"/>
                <a:gd name="T7" fmla="*/ 1288 h 1380"/>
                <a:gd name="T8" fmla="*/ 29 w 98"/>
                <a:gd name="T9" fmla="*/ 1304 h 1380"/>
                <a:gd name="T10" fmla="*/ 33 w 98"/>
                <a:gd name="T11" fmla="*/ 1322 h 1380"/>
                <a:gd name="T12" fmla="*/ 40 w 98"/>
                <a:gd name="T13" fmla="*/ 1341 h 1380"/>
                <a:gd name="T14" fmla="*/ 52 w 98"/>
                <a:gd name="T15" fmla="*/ 1357 h 1380"/>
                <a:gd name="T16" fmla="*/ 72 w 98"/>
                <a:gd name="T17" fmla="*/ 1367 h 1380"/>
                <a:gd name="T18" fmla="*/ 98 w 98"/>
                <a:gd name="T19" fmla="*/ 1372 h 1380"/>
                <a:gd name="T20" fmla="*/ 94 w 98"/>
                <a:gd name="T21" fmla="*/ 1374 h 1380"/>
                <a:gd name="T22" fmla="*/ 82 w 98"/>
                <a:gd name="T23" fmla="*/ 1378 h 1380"/>
                <a:gd name="T24" fmla="*/ 66 w 98"/>
                <a:gd name="T25" fmla="*/ 1380 h 1380"/>
                <a:gd name="T26" fmla="*/ 48 w 98"/>
                <a:gd name="T27" fmla="*/ 1376 h 1380"/>
                <a:gd name="T28" fmla="*/ 30 w 98"/>
                <a:gd name="T29" fmla="*/ 1364 h 1380"/>
                <a:gd name="T30" fmla="*/ 14 w 98"/>
                <a:gd name="T31" fmla="*/ 1337 h 1380"/>
                <a:gd name="T32" fmla="*/ 5 w 98"/>
                <a:gd name="T33" fmla="*/ 1292 h 1380"/>
                <a:gd name="T34" fmla="*/ 3 w 98"/>
                <a:gd name="T35" fmla="*/ 1228 h 1380"/>
                <a:gd name="T36" fmla="*/ 0 w 98"/>
                <a:gd name="T37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380">
                  <a:moveTo>
                    <a:pt x="0" y="0"/>
                  </a:moveTo>
                  <a:lnTo>
                    <a:pt x="30" y="1273"/>
                  </a:lnTo>
                  <a:lnTo>
                    <a:pt x="30" y="1277"/>
                  </a:lnTo>
                  <a:lnTo>
                    <a:pt x="29" y="1288"/>
                  </a:lnTo>
                  <a:lnTo>
                    <a:pt x="29" y="1304"/>
                  </a:lnTo>
                  <a:lnTo>
                    <a:pt x="33" y="1322"/>
                  </a:lnTo>
                  <a:lnTo>
                    <a:pt x="40" y="1341"/>
                  </a:lnTo>
                  <a:lnTo>
                    <a:pt x="52" y="1357"/>
                  </a:lnTo>
                  <a:lnTo>
                    <a:pt x="72" y="1367"/>
                  </a:lnTo>
                  <a:lnTo>
                    <a:pt x="98" y="1372"/>
                  </a:lnTo>
                  <a:lnTo>
                    <a:pt x="94" y="1374"/>
                  </a:lnTo>
                  <a:lnTo>
                    <a:pt x="82" y="1378"/>
                  </a:lnTo>
                  <a:lnTo>
                    <a:pt x="66" y="1380"/>
                  </a:lnTo>
                  <a:lnTo>
                    <a:pt x="48" y="1376"/>
                  </a:lnTo>
                  <a:lnTo>
                    <a:pt x="30" y="1364"/>
                  </a:lnTo>
                  <a:lnTo>
                    <a:pt x="14" y="1337"/>
                  </a:lnTo>
                  <a:lnTo>
                    <a:pt x="5" y="1292"/>
                  </a:lnTo>
                  <a:lnTo>
                    <a:pt x="3" y="1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113">
              <a:extLst>
                <a:ext uri="{FF2B5EF4-FFF2-40B4-BE49-F238E27FC236}">
                  <a16:creationId xmlns:a16="http://schemas.microsoft.com/office/drawing/2014/main" id="{FF00F6FC-C57A-B15A-D0C2-0FE9423DC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54"/>
              <a:ext cx="567" cy="815"/>
            </a:xfrm>
            <a:custGeom>
              <a:avLst/>
              <a:gdLst>
                <a:gd name="T0" fmla="*/ 0 w 968"/>
                <a:gd name="T1" fmla="*/ 136 h 1769"/>
                <a:gd name="T2" fmla="*/ 727 w 968"/>
                <a:gd name="T3" fmla="*/ 31 h 1769"/>
                <a:gd name="T4" fmla="*/ 728 w 968"/>
                <a:gd name="T5" fmla="*/ 30 h 1769"/>
                <a:gd name="T6" fmla="*/ 733 w 968"/>
                <a:gd name="T7" fmla="*/ 28 h 1769"/>
                <a:gd name="T8" fmla="*/ 739 w 968"/>
                <a:gd name="T9" fmla="*/ 24 h 1769"/>
                <a:gd name="T10" fmla="*/ 747 w 968"/>
                <a:gd name="T11" fmla="*/ 21 h 1769"/>
                <a:gd name="T12" fmla="*/ 758 w 968"/>
                <a:gd name="T13" fmla="*/ 16 h 1769"/>
                <a:gd name="T14" fmla="*/ 770 w 968"/>
                <a:gd name="T15" fmla="*/ 12 h 1769"/>
                <a:gd name="T16" fmla="*/ 784 w 968"/>
                <a:gd name="T17" fmla="*/ 7 h 1769"/>
                <a:gd name="T18" fmla="*/ 800 w 968"/>
                <a:gd name="T19" fmla="*/ 4 h 1769"/>
                <a:gd name="T20" fmla="*/ 816 w 968"/>
                <a:gd name="T21" fmla="*/ 1 h 1769"/>
                <a:gd name="T22" fmla="*/ 834 w 968"/>
                <a:gd name="T23" fmla="*/ 0 h 1769"/>
                <a:gd name="T24" fmla="*/ 853 w 968"/>
                <a:gd name="T25" fmla="*/ 1 h 1769"/>
                <a:gd name="T26" fmla="*/ 872 w 968"/>
                <a:gd name="T27" fmla="*/ 5 h 1769"/>
                <a:gd name="T28" fmla="*/ 893 w 968"/>
                <a:gd name="T29" fmla="*/ 10 h 1769"/>
                <a:gd name="T30" fmla="*/ 913 w 968"/>
                <a:gd name="T31" fmla="*/ 20 h 1769"/>
                <a:gd name="T32" fmla="*/ 933 w 968"/>
                <a:gd name="T33" fmla="*/ 31 h 1769"/>
                <a:gd name="T34" fmla="*/ 954 w 968"/>
                <a:gd name="T35" fmla="*/ 47 h 1769"/>
                <a:gd name="T36" fmla="*/ 968 w 968"/>
                <a:gd name="T37" fmla="*/ 1727 h 1769"/>
                <a:gd name="T38" fmla="*/ 967 w 968"/>
                <a:gd name="T39" fmla="*/ 1728 h 1769"/>
                <a:gd name="T40" fmla="*/ 962 w 968"/>
                <a:gd name="T41" fmla="*/ 1729 h 1769"/>
                <a:gd name="T42" fmla="*/ 955 w 968"/>
                <a:gd name="T43" fmla="*/ 1731 h 1769"/>
                <a:gd name="T44" fmla="*/ 945 w 968"/>
                <a:gd name="T45" fmla="*/ 1735 h 1769"/>
                <a:gd name="T46" fmla="*/ 933 w 968"/>
                <a:gd name="T47" fmla="*/ 1739 h 1769"/>
                <a:gd name="T48" fmla="*/ 919 w 968"/>
                <a:gd name="T49" fmla="*/ 1743 h 1769"/>
                <a:gd name="T50" fmla="*/ 903 w 968"/>
                <a:gd name="T51" fmla="*/ 1747 h 1769"/>
                <a:gd name="T52" fmla="*/ 885 w 968"/>
                <a:gd name="T53" fmla="*/ 1752 h 1769"/>
                <a:gd name="T54" fmla="*/ 865 w 968"/>
                <a:gd name="T55" fmla="*/ 1757 h 1769"/>
                <a:gd name="T56" fmla="*/ 843 w 968"/>
                <a:gd name="T57" fmla="*/ 1760 h 1769"/>
                <a:gd name="T58" fmla="*/ 822 w 968"/>
                <a:gd name="T59" fmla="*/ 1764 h 1769"/>
                <a:gd name="T60" fmla="*/ 797 w 968"/>
                <a:gd name="T61" fmla="*/ 1767 h 1769"/>
                <a:gd name="T62" fmla="*/ 772 w 968"/>
                <a:gd name="T63" fmla="*/ 1768 h 1769"/>
                <a:gd name="T64" fmla="*/ 747 w 968"/>
                <a:gd name="T65" fmla="*/ 1769 h 1769"/>
                <a:gd name="T66" fmla="*/ 720 w 968"/>
                <a:gd name="T67" fmla="*/ 1768 h 1769"/>
                <a:gd name="T68" fmla="*/ 694 w 968"/>
                <a:gd name="T69" fmla="*/ 1766 h 1769"/>
                <a:gd name="T70" fmla="*/ 22 w 968"/>
                <a:gd name="T71" fmla="*/ 1719 h 1769"/>
                <a:gd name="T72" fmla="*/ 0 w 968"/>
                <a:gd name="T73" fmla="*/ 136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8" h="1769">
                  <a:moveTo>
                    <a:pt x="0" y="136"/>
                  </a:moveTo>
                  <a:lnTo>
                    <a:pt x="727" y="31"/>
                  </a:lnTo>
                  <a:lnTo>
                    <a:pt x="728" y="30"/>
                  </a:lnTo>
                  <a:lnTo>
                    <a:pt x="733" y="28"/>
                  </a:lnTo>
                  <a:lnTo>
                    <a:pt x="739" y="24"/>
                  </a:lnTo>
                  <a:lnTo>
                    <a:pt x="747" y="21"/>
                  </a:lnTo>
                  <a:lnTo>
                    <a:pt x="758" y="16"/>
                  </a:lnTo>
                  <a:lnTo>
                    <a:pt x="770" y="12"/>
                  </a:lnTo>
                  <a:lnTo>
                    <a:pt x="784" y="7"/>
                  </a:lnTo>
                  <a:lnTo>
                    <a:pt x="800" y="4"/>
                  </a:lnTo>
                  <a:lnTo>
                    <a:pt x="816" y="1"/>
                  </a:lnTo>
                  <a:lnTo>
                    <a:pt x="834" y="0"/>
                  </a:lnTo>
                  <a:lnTo>
                    <a:pt x="853" y="1"/>
                  </a:lnTo>
                  <a:lnTo>
                    <a:pt x="872" y="5"/>
                  </a:lnTo>
                  <a:lnTo>
                    <a:pt x="893" y="10"/>
                  </a:lnTo>
                  <a:lnTo>
                    <a:pt x="913" y="20"/>
                  </a:lnTo>
                  <a:lnTo>
                    <a:pt x="933" y="31"/>
                  </a:lnTo>
                  <a:lnTo>
                    <a:pt x="954" y="47"/>
                  </a:lnTo>
                  <a:lnTo>
                    <a:pt x="968" y="1727"/>
                  </a:lnTo>
                  <a:lnTo>
                    <a:pt x="967" y="1728"/>
                  </a:lnTo>
                  <a:lnTo>
                    <a:pt x="962" y="1729"/>
                  </a:lnTo>
                  <a:lnTo>
                    <a:pt x="955" y="1731"/>
                  </a:lnTo>
                  <a:lnTo>
                    <a:pt x="945" y="1735"/>
                  </a:lnTo>
                  <a:lnTo>
                    <a:pt x="933" y="1739"/>
                  </a:lnTo>
                  <a:lnTo>
                    <a:pt x="919" y="1743"/>
                  </a:lnTo>
                  <a:lnTo>
                    <a:pt x="903" y="1747"/>
                  </a:lnTo>
                  <a:lnTo>
                    <a:pt x="885" y="1752"/>
                  </a:lnTo>
                  <a:lnTo>
                    <a:pt x="865" y="1757"/>
                  </a:lnTo>
                  <a:lnTo>
                    <a:pt x="843" y="1760"/>
                  </a:lnTo>
                  <a:lnTo>
                    <a:pt x="822" y="1764"/>
                  </a:lnTo>
                  <a:lnTo>
                    <a:pt x="797" y="1767"/>
                  </a:lnTo>
                  <a:lnTo>
                    <a:pt x="772" y="1768"/>
                  </a:lnTo>
                  <a:lnTo>
                    <a:pt x="747" y="1769"/>
                  </a:lnTo>
                  <a:lnTo>
                    <a:pt x="720" y="1768"/>
                  </a:lnTo>
                  <a:lnTo>
                    <a:pt x="694" y="1766"/>
                  </a:lnTo>
                  <a:lnTo>
                    <a:pt x="22" y="1719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114">
              <a:extLst>
                <a:ext uri="{FF2B5EF4-FFF2-40B4-BE49-F238E27FC236}">
                  <a16:creationId xmlns:a16="http://schemas.microsoft.com/office/drawing/2014/main" id="{27939370-4EFA-102E-AB5B-00B3DD6B1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73"/>
              <a:ext cx="458" cy="792"/>
            </a:xfrm>
            <a:custGeom>
              <a:avLst/>
              <a:gdLst>
                <a:gd name="T0" fmla="*/ 738 w 781"/>
                <a:gd name="T1" fmla="*/ 0 h 1718"/>
                <a:gd name="T2" fmla="*/ 781 w 781"/>
                <a:gd name="T3" fmla="*/ 1718 h 1718"/>
                <a:gd name="T4" fmla="*/ 21 w 781"/>
                <a:gd name="T5" fmla="*/ 1686 h 1718"/>
                <a:gd name="T6" fmla="*/ 0 w 781"/>
                <a:gd name="T7" fmla="*/ 111 h 1718"/>
                <a:gd name="T8" fmla="*/ 738 w 781"/>
                <a:gd name="T9" fmla="*/ 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718">
                  <a:moveTo>
                    <a:pt x="738" y="0"/>
                  </a:moveTo>
                  <a:lnTo>
                    <a:pt x="781" y="1718"/>
                  </a:lnTo>
                  <a:lnTo>
                    <a:pt x="21" y="1686"/>
                  </a:lnTo>
                  <a:lnTo>
                    <a:pt x="0" y="11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115">
              <a:extLst>
                <a:ext uri="{FF2B5EF4-FFF2-40B4-BE49-F238E27FC236}">
                  <a16:creationId xmlns:a16="http://schemas.microsoft.com/office/drawing/2014/main" id="{704426CA-3440-AEF3-AD84-25036161D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61"/>
              <a:ext cx="90" cy="824"/>
            </a:xfrm>
            <a:custGeom>
              <a:avLst/>
              <a:gdLst>
                <a:gd name="T0" fmla="*/ 79 w 152"/>
                <a:gd name="T1" fmla="*/ 12 h 1791"/>
                <a:gd name="T2" fmla="*/ 79 w 152"/>
                <a:gd name="T3" fmla="*/ 85 h 1791"/>
                <a:gd name="T4" fmla="*/ 81 w 152"/>
                <a:gd name="T5" fmla="*/ 280 h 1791"/>
                <a:gd name="T6" fmla="*/ 86 w 152"/>
                <a:gd name="T7" fmla="*/ 555 h 1791"/>
                <a:gd name="T8" fmla="*/ 92 w 152"/>
                <a:gd name="T9" fmla="*/ 870 h 1791"/>
                <a:gd name="T10" fmla="*/ 101 w 152"/>
                <a:gd name="T11" fmla="*/ 1186 h 1791"/>
                <a:gd name="T12" fmla="*/ 114 w 152"/>
                <a:gd name="T13" fmla="*/ 1462 h 1791"/>
                <a:gd name="T14" fmla="*/ 131 w 152"/>
                <a:gd name="T15" fmla="*/ 1658 h 1791"/>
                <a:gd name="T16" fmla="*/ 152 w 152"/>
                <a:gd name="T17" fmla="*/ 1732 h 1791"/>
                <a:gd name="T18" fmla="*/ 33 w 152"/>
                <a:gd name="T19" fmla="*/ 1791 h 1791"/>
                <a:gd name="T20" fmla="*/ 0 w 152"/>
                <a:gd name="T21" fmla="*/ 28 h 1791"/>
                <a:gd name="T22" fmla="*/ 3 w 152"/>
                <a:gd name="T23" fmla="*/ 25 h 1791"/>
                <a:gd name="T24" fmla="*/ 11 w 152"/>
                <a:gd name="T25" fmla="*/ 21 h 1791"/>
                <a:gd name="T26" fmla="*/ 23 w 152"/>
                <a:gd name="T27" fmla="*/ 14 h 1791"/>
                <a:gd name="T28" fmla="*/ 37 w 152"/>
                <a:gd name="T29" fmla="*/ 7 h 1791"/>
                <a:gd name="T30" fmla="*/ 50 w 152"/>
                <a:gd name="T31" fmla="*/ 2 h 1791"/>
                <a:gd name="T32" fmla="*/ 63 w 152"/>
                <a:gd name="T33" fmla="*/ 0 h 1791"/>
                <a:gd name="T34" fmla="*/ 73 w 152"/>
                <a:gd name="T35" fmla="*/ 4 h 1791"/>
                <a:gd name="T36" fmla="*/ 79 w 152"/>
                <a:gd name="T37" fmla="*/ 12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791">
                  <a:moveTo>
                    <a:pt x="79" y="12"/>
                  </a:moveTo>
                  <a:lnTo>
                    <a:pt x="79" y="85"/>
                  </a:lnTo>
                  <a:lnTo>
                    <a:pt x="81" y="280"/>
                  </a:lnTo>
                  <a:lnTo>
                    <a:pt x="86" y="555"/>
                  </a:lnTo>
                  <a:lnTo>
                    <a:pt x="92" y="870"/>
                  </a:lnTo>
                  <a:lnTo>
                    <a:pt x="101" y="1186"/>
                  </a:lnTo>
                  <a:lnTo>
                    <a:pt x="114" y="1462"/>
                  </a:lnTo>
                  <a:lnTo>
                    <a:pt x="131" y="1658"/>
                  </a:lnTo>
                  <a:lnTo>
                    <a:pt x="152" y="1732"/>
                  </a:lnTo>
                  <a:lnTo>
                    <a:pt x="33" y="1791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11" y="21"/>
                  </a:lnTo>
                  <a:lnTo>
                    <a:pt x="23" y="14"/>
                  </a:lnTo>
                  <a:lnTo>
                    <a:pt x="37" y="7"/>
                  </a:lnTo>
                  <a:lnTo>
                    <a:pt x="50" y="2"/>
                  </a:lnTo>
                  <a:lnTo>
                    <a:pt x="63" y="0"/>
                  </a:lnTo>
                  <a:lnTo>
                    <a:pt x="73" y="4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116">
              <a:extLst>
                <a:ext uri="{FF2B5EF4-FFF2-40B4-BE49-F238E27FC236}">
                  <a16:creationId xmlns:a16="http://schemas.microsoft.com/office/drawing/2014/main" id="{E87F2E2C-7452-3925-C44D-15180EE9E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182"/>
              <a:ext cx="129" cy="53"/>
            </a:xfrm>
            <a:custGeom>
              <a:avLst/>
              <a:gdLst>
                <a:gd name="T0" fmla="*/ 4 w 221"/>
                <a:gd name="T1" fmla="*/ 20 h 116"/>
                <a:gd name="T2" fmla="*/ 6 w 221"/>
                <a:gd name="T3" fmla="*/ 20 h 116"/>
                <a:gd name="T4" fmla="*/ 12 w 221"/>
                <a:gd name="T5" fmla="*/ 18 h 116"/>
                <a:gd name="T6" fmla="*/ 20 w 221"/>
                <a:gd name="T7" fmla="*/ 17 h 116"/>
                <a:gd name="T8" fmla="*/ 32 w 221"/>
                <a:gd name="T9" fmla="*/ 15 h 116"/>
                <a:gd name="T10" fmla="*/ 46 w 221"/>
                <a:gd name="T11" fmla="*/ 11 h 116"/>
                <a:gd name="T12" fmla="*/ 61 w 221"/>
                <a:gd name="T13" fmla="*/ 9 h 116"/>
                <a:gd name="T14" fmla="*/ 78 w 221"/>
                <a:gd name="T15" fmla="*/ 7 h 116"/>
                <a:gd name="T16" fmla="*/ 96 w 221"/>
                <a:gd name="T17" fmla="*/ 3 h 116"/>
                <a:gd name="T18" fmla="*/ 115 w 221"/>
                <a:gd name="T19" fmla="*/ 2 h 116"/>
                <a:gd name="T20" fmla="*/ 133 w 221"/>
                <a:gd name="T21" fmla="*/ 1 h 116"/>
                <a:gd name="T22" fmla="*/ 152 w 221"/>
                <a:gd name="T23" fmla="*/ 0 h 116"/>
                <a:gd name="T24" fmla="*/ 169 w 221"/>
                <a:gd name="T25" fmla="*/ 0 h 116"/>
                <a:gd name="T26" fmla="*/ 185 w 221"/>
                <a:gd name="T27" fmla="*/ 2 h 116"/>
                <a:gd name="T28" fmla="*/ 199 w 221"/>
                <a:gd name="T29" fmla="*/ 4 h 116"/>
                <a:gd name="T30" fmla="*/ 212 w 221"/>
                <a:gd name="T31" fmla="*/ 9 h 116"/>
                <a:gd name="T32" fmla="*/ 221 w 221"/>
                <a:gd name="T33" fmla="*/ 15 h 116"/>
                <a:gd name="T34" fmla="*/ 216 w 221"/>
                <a:gd name="T35" fmla="*/ 106 h 116"/>
                <a:gd name="T36" fmla="*/ 214 w 221"/>
                <a:gd name="T37" fmla="*/ 106 h 116"/>
                <a:gd name="T38" fmla="*/ 208 w 221"/>
                <a:gd name="T39" fmla="*/ 104 h 116"/>
                <a:gd name="T40" fmla="*/ 198 w 221"/>
                <a:gd name="T41" fmla="*/ 103 h 116"/>
                <a:gd name="T42" fmla="*/ 185 w 221"/>
                <a:gd name="T43" fmla="*/ 102 h 116"/>
                <a:gd name="T44" fmla="*/ 170 w 221"/>
                <a:gd name="T45" fmla="*/ 101 h 116"/>
                <a:gd name="T46" fmla="*/ 154 w 221"/>
                <a:gd name="T47" fmla="*/ 99 h 116"/>
                <a:gd name="T48" fmla="*/ 136 w 221"/>
                <a:gd name="T49" fmla="*/ 98 h 116"/>
                <a:gd name="T50" fmla="*/ 117 w 221"/>
                <a:gd name="T51" fmla="*/ 96 h 116"/>
                <a:gd name="T52" fmla="*/ 97 w 221"/>
                <a:gd name="T53" fmla="*/ 96 h 116"/>
                <a:gd name="T54" fmla="*/ 78 w 221"/>
                <a:gd name="T55" fmla="*/ 96 h 116"/>
                <a:gd name="T56" fmla="*/ 59 w 221"/>
                <a:gd name="T57" fmla="*/ 98 h 116"/>
                <a:gd name="T58" fmla="*/ 43 w 221"/>
                <a:gd name="T59" fmla="*/ 99 h 116"/>
                <a:gd name="T60" fmla="*/ 28 w 221"/>
                <a:gd name="T61" fmla="*/ 101 h 116"/>
                <a:gd name="T62" fmla="*/ 16 w 221"/>
                <a:gd name="T63" fmla="*/ 104 h 116"/>
                <a:gd name="T64" fmla="*/ 5 w 221"/>
                <a:gd name="T65" fmla="*/ 110 h 116"/>
                <a:gd name="T66" fmla="*/ 0 w 221"/>
                <a:gd name="T67" fmla="*/ 116 h 116"/>
                <a:gd name="T68" fmla="*/ 4 w 221"/>
                <a:gd name="T69" fmla="*/ 2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116">
                  <a:moveTo>
                    <a:pt x="4" y="20"/>
                  </a:moveTo>
                  <a:lnTo>
                    <a:pt x="6" y="20"/>
                  </a:lnTo>
                  <a:lnTo>
                    <a:pt x="12" y="18"/>
                  </a:lnTo>
                  <a:lnTo>
                    <a:pt x="20" y="17"/>
                  </a:lnTo>
                  <a:lnTo>
                    <a:pt x="32" y="15"/>
                  </a:lnTo>
                  <a:lnTo>
                    <a:pt x="46" y="11"/>
                  </a:lnTo>
                  <a:lnTo>
                    <a:pt x="61" y="9"/>
                  </a:lnTo>
                  <a:lnTo>
                    <a:pt x="78" y="7"/>
                  </a:lnTo>
                  <a:lnTo>
                    <a:pt x="96" y="3"/>
                  </a:lnTo>
                  <a:lnTo>
                    <a:pt x="115" y="2"/>
                  </a:lnTo>
                  <a:lnTo>
                    <a:pt x="133" y="1"/>
                  </a:lnTo>
                  <a:lnTo>
                    <a:pt x="152" y="0"/>
                  </a:lnTo>
                  <a:lnTo>
                    <a:pt x="169" y="0"/>
                  </a:lnTo>
                  <a:lnTo>
                    <a:pt x="185" y="2"/>
                  </a:lnTo>
                  <a:lnTo>
                    <a:pt x="199" y="4"/>
                  </a:lnTo>
                  <a:lnTo>
                    <a:pt x="212" y="9"/>
                  </a:lnTo>
                  <a:lnTo>
                    <a:pt x="221" y="15"/>
                  </a:lnTo>
                  <a:lnTo>
                    <a:pt x="216" y="106"/>
                  </a:lnTo>
                  <a:lnTo>
                    <a:pt x="214" y="106"/>
                  </a:lnTo>
                  <a:lnTo>
                    <a:pt x="208" y="104"/>
                  </a:lnTo>
                  <a:lnTo>
                    <a:pt x="198" y="103"/>
                  </a:lnTo>
                  <a:lnTo>
                    <a:pt x="185" y="102"/>
                  </a:lnTo>
                  <a:lnTo>
                    <a:pt x="170" y="101"/>
                  </a:lnTo>
                  <a:lnTo>
                    <a:pt x="154" y="99"/>
                  </a:lnTo>
                  <a:lnTo>
                    <a:pt x="136" y="98"/>
                  </a:lnTo>
                  <a:lnTo>
                    <a:pt x="117" y="96"/>
                  </a:lnTo>
                  <a:lnTo>
                    <a:pt x="97" y="96"/>
                  </a:lnTo>
                  <a:lnTo>
                    <a:pt x="78" y="96"/>
                  </a:lnTo>
                  <a:lnTo>
                    <a:pt x="59" y="98"/>
                  </a:lnTo>
                  <a:lnTo>
                    <a:pt x="43" y="99"/>
                  </a:lnTo>
                  <a:lnTo>
                    <a:pt x="28" y="101"/>
                  </a:lnTo>
                  <a:lnTo>
                    <a:pt x="16" y="104"/>
                  </a:lnTo>
                  <a:lnTo>
                    <a:pt x="5" y="110"/>
                  </a:lnTo>
                  <a:lnTo>
                    <a:pt x="0" y="116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117">
              <a:extLst>
                <a:ext uri="{FF2B5EF4-FFF2-40B4-BE49-F238E27FC236}">
                  <a16:creationId xmlns:a16="http://schemas.microsoft.com/office/drawing/2014/main" id="{EDC2DFD8-27B1-62E5-1D07-87C406A3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"/>
              <a:ext cx="69" cy="46"/>
            </a:xfrm>
            <a:custGeom>
              <a:avLst/>
              <a:gdLst>
                <a:gd name="T0" fmla="*/ 0 w 116"/>
                <a:gd name="T1" fmla="*/ 13 h 98"/>
                <a:gd name="T2" fmla="*/ 3 w 116"/>
                <a:gd name="T3" fmla="*/ 14 h 98"/>
                <a:gd name="T4" fmla="*/ 13 w 116"/>
                <a:gd name="T5" fmla="*/ 17 h 98"/>
                <a:gd name="T6" fmla="*/ 25 w 116"/>
                <a:gd name="T7" fmla="*/ 24 h 98"/>
                <a:gd name="T8" fmla="*/ 40 w 116"/>
                <a:gd name="T9" fmla="*/ 32 h 98"/>
                <a:gd name="T10" fmla="*/ 54 w 116"/>
                <a:gd name="T11" fmla="*/ 44 h 98"/>
                <a:gd name="T12" fmla="*/ 66 w 116"/>
                <a:gd name="T13" fmla="*/ 58 h 98"/>
                <a:gd name="T14" fmla="*/ 73 w 116"/>
                <a:gd name="T15" fmla="*/ 74 h 98"/>
                <a:gd name="T16" fmla="*/ 73 w 116"/>
                <a:gd name="T17" fmla="*/ 93 h 98"/>
                <a:gd name="T18" fmla="*/ 116 w 116"/>
                <a:gd name="T19" fmla="*/ 98 h 98"/>
                <a:gd name="T20" fmla="*/ 111 w 116"/>
                <a:gd name="T21" fmla="*/ 8 h 98"/>
                <a:gd name="T22" fmla="*/ 108 w 116"/>
                <a:gd name="T23" fmla="*/ 7 h 98"/>
                <a:gd name="T24" fmla="*/ 103 w 116"/>
                <a:gd name="T25" fmla="*/ 5 h 98"/>
                <a:gd name="T26" fmla="*/ 92 w 116"/>
                <a:gd name="T27" fmla="*/ 2 h 98"/>
                <a:gd name="T28" fmla="*/ 79 w 116"/>
                <a:gd name="T29" fmla="*/ 0 h 98"/>
                <a:gd name="T30" fmla="*/ 63 w 116"/>
                <a:gd name="T31" fmla="*/ 0 h 98"/>
                <a:gd name="T32" fmla="*/ 44 w 116"/>
                <a:gd name="T33" fmla="*/ 1 h 98"/>
                <a:gd name="T34" fmla="*/ 23 w 116"/>
                <a:gd name="T35" fmla="*/ 5 h 98"/>
                <a:gd name="T36" fmla="*/ 0 w 116"/>
                <a:gd name="T37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98">
                  <a:moveTo>
                    <a:pt x="0" y="13"/>
                  </a:moveTo>
                  <a:lnTo>
                    <a:pt x="3" y="14"/>
                  </a:lnTo>
                  <a:lnTo>
                    <a:pt x="13" y="17"/>
                  </a:lnTo>
                  <a:lnTo>
                    <a:pt x="25" y="24"/>
                  </a:lnTo>
                  <a:lnTo>
                    <a:pt x="40" y="32"/>
                  </a:lnTo>
                  <a:lnTo>
                    <a:pt x="54" y="44"/>
                  </a:lnTo>
                  <a:lnTo>
                    <a:pt x="66" y="58"/>
                  </a:lnTo>
                  <a:lnTo>
                    <a:pt x="73" y="74"/>
                  </a:lnTo>
                  <a:lnTo>
                    <a:pt x="73" y="93"/>
                  </a:lnTo>
                  <a:lnTo>
                    <a:pt x="116" y="98"/>
                  </a:lnTo>
                  <a:lnTo>
                    <a:pt x="111" y="8"/>
                  </a:lnTo>
                  <a:lnTo>
                    <a:pt x="108" y="7"/>
                  </a:lnTo>
                  <a:lnTo>
                    <a:pt x="103" y="5"/>
                  </a:lnTo>
                  <a:lnTo>
                    <a:pt x="92" y="2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4" y="1"/>
                  </a:lnTo>
                  <a:lnTo>
                    <a:pt x="23" y="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46948A5D-E405-FD1C-5BF0-ACE1743FC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67"/>
              <a:ext cx="131" cy="19"/>
            </a:xfrm>
            <a:custGeom>
              <a:avLst/>
              <a:gdLst>
                <a:gd name="T0" fmla="*/ 5 w 221"/>
                <a:gd name="T1" fmla="*/ 7 h 41"/>
                <a:gd name="T2" fmla="*/ 7 w 221"/>
                <a:gd name="T3" fmla="*/ 7 h 41"/>
                <a:gd name="T4" fmla="*/ 13 w 221"/>
                <a:gd name="T5" fmla="*/ 6 h 41"/>
                <a:gd name="T6" fmla="*/ 21 w 221"/>
                <a:gd name="T7" fmla="*/ 6 h 41"/>
                <a:gd name="T8" fmla="*/ 32 w 221"/>
                <a:gd name="T9" fmla="*/ 5 h 41"/>
                <a:gd name="T10" fmla="*/ 46 w 221"/>
                <a:gd name="T11" fmla="*/ 4 h 41"/>
                <a:gd name="T12" fmla="*/ 62 w 221"/>
                <a:gd name="T13" fmla="*/ 3 h 41"/>
                <a:gd name="T14" fmla="*/ 80 w 221"/>
                <a:gd name="T15" fmla="*/ 3 h 41"/>
                <a:gd name="T16" fmla="*/ 97 w 221"/>
                <a:gd name="T17" fmla="*/ 1 h 41"/>
                <a:gd name="T18" fmla="*/ 115 w 221"/>
                <a:gd name="T19" fmla="*/ 0 h 41"/>
                <a:gd name="T20" fmla="*/ 134 w 221"/>
                <a:gd name="T21" fmla="*/ 0 h 41"/>
                <a:gd name="T22" fmla="*/ 152 w 221"/>
                <a:gd name="T23" fmla="*/ 0 h 41"/>
                <a:gd name="T24" fmla="*/ 169 w 221"/>
                <a:gd name="T25" fmla="*/ 0 h 41"/>
                <a:gd name="T26" fmla="*/ 186 w 221"/>
                <a:gd name="T27" fmla="*/ 0 h 41"/>
                <a:gd name="T28" fmla="*/ 199 w 221"/>
                <a:gd name="T29" fmla="*/ 1 h 41"/>
                <a:gd name="T30" fmla="*/ 212 w 221"/>
                <a:gd name="T31" fmla="*/ 3 h 41"/>
                <a:gd name="T32" fmla="*/ 221 w 221"/>
                <a:gd name="T33" fmla="*/ 5 h 41"/>
                <a:gd name="T34" fmla="*/ 217 w 221"/>
                <a:gd name="T35" fmla="*/ 37 h 41"/>
                <a:gd name="T36" fmla="*/ 214 w 221"/>
                <a:gd name="T37" fmla="*/ 37 h 41"/>
                <a:gd name="T38" fmla="*/ 209 w 221"/>
                <a:gd name="T39" fmla="*/ 37 h 41"/>
                <a:gd name="T40" fmla="*/ 198 w 221"/>
                <a:gd name="T41" fmla="*/ 36 h 41"/>
                <a:gd name="T42" fmla="*/ 187 w 221"/>
                <a:gd name="T43" fmla="*/ 36 h 41"/>
                <a:gd name="T44" fmla="*/ 172 w 221"/>
                <a:gd name="T45" fmla="*/ 35 h 41"/>
                <a:gd name="T46" fmla="*/ 154 w 221"/>
                <a:gd name="T47" fmla="*/ 35 h 41"/>
                <a:gd name="T48" fmla="*/ 136 w 221"/>
                <a:gd name="T49" fmla="*/ 35 h 41"/>
                <a:gd name="T50" fmla="*/ 118 w 221"/>
                <a:gd name="T51" fmla="*/ 34 h 41"/>
                <a:gd name="T52" fmla="*/ 98 w 221"/>
                <a:gd name="T53" fmla="*/ 34 h 41"/>
                <a:gd name="T54" fmla="*/ 80 w 221"/>
                <a:gd name="T55" fmla="*/ 34 h 41"/>
                <a:gd name="T56" fmla="*/ 61 w 221"/>
                <a:gd name="T57" fmla="*/ 34 h 41"/>
                <a:gd name="T58" fmla="*/ 44 w 221"/>
                <a:gd name="T59" fmla="*/ 35 h 41"/>
                <a:gd name="T60" fmla="*/ 29 w 221"/>
                <a:gd name="T61" fmla="*/ 36 h 41"/>
                <a:gd name="T62" fmla="*/ 16 w 221"/>
                <a:gd name="T63" fmla="*/ 37 h 41"/>
                <a:gd name="T64" fmla="*/ 7 w 221"/>
                <a:gd name="T65" fmla="*/ 38 h 41"/>
                <a:gd name="T66" fmla="*/ 0 w 221"/>
                <a:gd name="T67" fmla="*/ 41 h 41"/>
                <a:gd name="T68" fmla="*/ 5 w 221"/>
                <a:gd name="T6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41">
                  <a:moveTo>
                    <a:pt x="5" y="7"/>
                  </a:moveTo>
                  <a:lnTo>
                    <a:pt x="7" y="7"/>
                  </a:lnTo>
                  <a:lnTo>
                    <a:pt x="13" y="6"/>
                  </a:lnTo>
                  <a:lnTo>
                    <a:pt x="21" y="6"/>
                  </a:lnTo>
                  <a:lnTo>
                    <a:pt x="32" y="5"/>
                  </a:lnTo>
                  <a:lnTo>
                    <a:pt x="46" y="4"/>
                  </a:lnTo>
                  <a:lnTo>
                    <a:pt x="62" y="3"/>
                  </a:lnTo>
                  <a:lnTo>
                    <a:pt x="80" y="3"/>
                  </a:lnTo>
                  <a:lnTo>
                    <a:pt x="97" y="1"/>
                  </a:lnTo>
                  <a:lnTo>
                    <a:pt x="115" y="0"/>
                  </a:lnTo>
                  <a:lnTo>
                    <a:pt x="134" y="0"/>
                  </a:lnTo>
                  <a:lnTo>
                    <a:pt x="152" y="0"/>
                  </a:lnTo>
                  <a:lnTo>
                    <a:pt x="169" y="0"/>
                  </a:lnTo>
                  <a:lnTo>
                    <a:pt x="186" y="0"/>
                  </a:lnTo>
                  <a:lnTo>
                    <a:pt x="199" y="1"/>
                  </a:lnTo>
                  <a:lnTo>
                    <a:pt x="212" y="3"/>
                  </a:lnTo>
                  <a:lnTo>
                    <a:pt x="221" y="5"/>
                  </a:lnTo>
                  <a:lnTo>
                    <a:pt x="217" y="37"/>
                  </a:lnTo>
                  <a:lnTo>
                    <a:pt x="214" y="37"/>
                  </a:lnTo>
                  <a:lnTo>
                    <a:pt x="209" y="37"/>
                  </a:lnTo>
                  <a:lnTo>
                    <a:pt x="198" y="36"/>
                  </a:lnTo>
                  <a:lnTo>
                    <a:pt x="187" y="36"/>
                  </a:lnTo>
                  <a:lnTo>
                    <a:pt x="172" y="35"/>
                  </a:lnTo>
                  <a:lnTo>
                    <a:pt x="154" y="35"/>
                  </a:lnTo>
                  <a:lnTo>
                    <a:pt x="136" y="35"/>
                  </a:lnTo>
                  <a:lnTo>
                    <a:pt x="118" y="34"/>
                  </a:lnTo>
                  <a:lnTo>
                    <a:pt x="98" y="34"/>
                  </a:lnTo>
                  <a:lnTo>
                    <a:pt x="80" y="34"/>
                  </a:lnTo>
                  <a:lnTo>
                    <a:pt x="61" y="34"/>
                  </a:lnTo>
                  <a:lnTo>
                    <a:pt x="44" y="35"/>
                  </a:lnTo>
                  <a:lnTo>
                    <a:pt x="29" y="36"/>
                  </a:lnTo>
                  <a:lnTo>
                    <a:pt x="16" y="37"/>
                  </a:lnTo>
                  <a:lnTo>
                    <a:pt x="7" y="38"/>
                  </a:lnTo>
                  <a:lnTo>
                    <a:pt x="0" y="4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119">
              <a:extLst>
                <a:ext uri="{FF2B5EF4-FFF2-40B4-BE49-F238E27FC236}">
                  <a16:creationId xmlns:a16="http://schemas.microsoft.com/office/drawing/2014/main" id="{7B622159-FE02-F83F-65B0-9E4B2BB1F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267"/>
              <a:ext cx="68" cy="16"/>
            </a:xfrm>
            <a:custGeom>
              <a:avLst/>
              <a:gdLst>
                <a:gd name="T0" fmla="*/ 0 w 115"/>
                <a:gd name="T1" fmla="*/ 5 h 35"/>
                <a:gd name="T2" fmla="*/ 3 w 115"/>
                <a:gd name="T3" fmla="*/ 5 h 35"/>
                <a:gd name="T4" fmla="*/ 12 w 115"/>
                <a:gd name="T5" fmla="*/ 7 h 35"/>
                <a:gd name="T6" fmla="*/ 25 w 115"/>
                <a:gd name="T7" fmla="*/ 9 h 35"/>
                <a:gd name="T8" fmla="*/ 39 w 115"/>
                <a:gd name="T9" fmla="*/ 12 h 35"/>
                <a:gd name="T10" fmla="*/ 53 w 115"/>
                <a:gd name="T11" fmla="*/ 16 h 35"/>
                <a:gd name="T12" fmla="*/ 64 w 115"/>
                <a:gd name="T13" fmla="*/ 21 h 35"/>
                <a:gd name="T14" fmla="*/ 71 w 115"/>
                <a:gd name="T15" fmla="*/ 27 h 35"/>
                <a:gd name="T16" fmla="*/ 71 w 115"/>
                <a:gd name="T17" fmla="*/ 34 h 35"/>
                <a:gd name="T18" fmla="*/ 115 w 115"/>
                <a:gd name="T19" fmla="*/ 35 h 35"/>
                <a:gd name="T20" fmla="*/ 110 w 115"/>
                <a:gd name="T21" fmla="*/ 4 h 35"/>
                <a:gd name="T22" fmla="*/ 108 w 115"/>
                <a:gd name="T23" fmla="*/ 4 h 35"/>
                <a:gd name="T24" fmla="*/ 102 w 115"/>
                <a:gd name="T25" fmla="*/ 3 h 35"/>
                <a:gd name="T26" fmla="*/ 92 w 115"/>
                <a:gd name="T27" fmla="*/ 1 h 35"/>
                <a:gd name="T28" fmla="*/ 78 w 115"/>
                <a:gd name="T29" fmla="*/ 0 h 35"/>
                <a:gd name="T30" fmla="*/ 62 w 115"/>
                <a:gd name="T31" fmla="*/ 0 h 35"/>
                <a:gd name="T32" fmla="*/ 43 w 115"/>
                <a:gd name="T33" fmla="*/ 0 h 35"/>
                <a:gd name="T34" fmla="*/ 23 w 115"/>
                <a:gd name="T35" fmla="*/ 3 h 35"/>
                <a:gd name="T36" fmla="*/ 0 w 115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35">
                  <a:moveTo>
                    <a:pt x="0" y="5"/>
                  </a:moveTo>
                  <a:lnTo>
                    <a:pt x="3" y="5"/>
                  </a:lnTo>
                  <a:lnTo>
                    <a:pt x="12" y="7"/>
                  </a:lnTo>
                  <a:lnTo>
                    <a:pt x="25" y="9"/>
                  </a:lnTo>
                  <a:lnTo>
                    <a:pt x="39" y="12"/>
                  </a:lnTo>
                  <a:lnTo>
                    <a:pt x="53" y="16"/>
                  </a:lnTo>
                  <a:lnTo>
                    <a:pt x="64" y="21"/>
                  </a:lnTo>
                  <a:lnTo>
                    <a:pt x="71" y="27"/>
                  </a:lnTo>
                  <a:lnTo>
                    <a:pt x="71" y="34"/>
                  </a:lnTo>
                  <a:lnTo>
                    <a:pt x="115" y="35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2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2" y="0"/>
                  </a:lnTo>
                  <a:lnTo>
                    <a:pt x="43" y="0"/>
                  </a:lnTo>
                  <a:lnTo>
                    <a:pt x="2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120">
              <a:extLst>
                <a:ext uri="{FF2B5EF4-FFF2-40B4-BE49-F238E27FC236}">
                  <a16:creationId xmlns:a16="http://schemas.microsoft.com/office/drawing/2014/main" id="{AAE12440-044F-6946-BA00-6662DFA6F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744"/>
              <a:ext cx="126" cy="31"/>
            </a:xfrm>
            <a:custGeom>
              <a:avLst/>
              <a:gdLst>
                <a:gd name="T0" fmla="*/ 5 w 214"/>
                <a:gd name="T1" fmla="*/ 30 h 65"/>
                <a:gd name="T2" fmla="*/ 7 w 214"/>
                <a:gd name="T3" fmla="*/ 30 h 65"/>
                <a:gd name="T4" fmla="*/ 12 w 214"/>
                <a:gd name="T5" fmla="*/ 29 h 65"/>
                <a:gd name="T6" fmla="*/ 21 w 214"/>
                <a:gd name="T7" fmla="*/ 26 h 65"/>
                <a:gd name="T8" fmla="*/ 31 w 214"/>
                <a:gd name="T9" fmla="*/ 24 h 65"/>
                <a:gd name="T10" fmla="*/ 45 w 214"/>
                <a:gd name="T11" fmla="*/ 22 h 65"/>
                <a:gd name="T12" fmla="*/ 60 w 214"/>
                <a:gd name="T13" fmla="*/ 18 h 65"/>
                <a:gd name="T14" fmla="*/ 76 w 214"/>
                <a:gd name="T15" fmla="*/ 16 h 65"/>
                <a:gd name="T16" fmla="*/ 93 w 214"/>
                <a:gd name="T17" fmla="*/ 12 h 65"/>
                <a:gd name="T18" fmla="*/ 112 w 214"/>
                <a:gd name="T19" fmla="*/ 9 h 65"/>
                <a:gd name="T20" fmla="*/ 129 w 214"/>
                <a:gd name="T21" fmla="*/ 7 h 65"/>
                <a:gd name="T22" fmla="*/ 146 w 214"/>
                <a:gd name="T23" fmla="*/ 4 h 65"/>
                <a:gd name="T24" fmla="*/ 164 w 214"/>
                <a:gd name="T25" fmla="*/ 2 h 65"/>
                <a:gd name="T26" fmla="*/ 179 w 214"/>
                <a:gd name="T27" fmla="*/ 1 h 65"/>
                <a:gd name="T28" fmla="*/ 194 w 214"/>
                <a:gd name="T29" fmla="*/ 0 h 65"/>
                <a:gd name="T30" fmla="*/ 205 w 214"/>
                <a:gd name="T31" fmla="*/ 0 h 65"/>
                <a:gd name="T32" fmla="*/ 214 w 214"/>
                <a:gd name="T33" fmla="*/ 1 h 65"/>
                <a:gd name="T34" fmla="*/ 210 w 214"/>
                <a:gd name="T35" fmla="*/ 34 h 65"/>
                <a:gd name="T36" fmla="*/ 207 w 214"/>
                <a:gd name="T37" fmla="*/ 34 h 65"/>
                <a:gd name="T38" fmla="*/ 202 w 214"/>
                <a:gd name="T39" fmla="*/ 35 h 65"/>
                <a:gd name="T40" fmla="*/ 192 w 214"/>
                <a:gd name="T41" fmla="*/ 35 h 65"/>
                <a:gd name="T42" fmla="*/ 180 w 214"/>
                <a:gd name="T43" fmla="*/ 37 h 65"/>
                <a:gd name="T44" fmla="*/ 166 w 214"/>
                <a:gd name="T45" fmla="*/ 38 h 65"/>
                <a:gd name="T46" fmla="*/ 150 w 214"/>
                <a:gd name="T47" fmla="*/ 40 h 65"/>
                <a:gd name="T48" fmla="*/ 131 w 214"/>
                <a:gd name="T49" fmla="*/ 41 h 65"/>
                <a:gd name="T50" fmla="*/ 114 w 214"/>
                <a:gd name="T51" fmla="*/ 44 h 65"/>
                <a:gd name="T52" fmla="*/ 94 w 214"/>
                <a:gd name="T53" fmla="*/ 46 h 65"/>
                <a:gd name="T54" fmla="*/ 76 w 214"/>
                <a:gd name="T55" fmla="*/ 48 h 65"/>
                <a:gd name="T56" fmla="*/ 59 w 214"/>
                <a:gd name="T57" fmla="*/ 50 h 65"/>
                <a:gd name="T58" fmla="*/ 43 w 214"/>
                <a:gd name="T59" fmla="*/ 53 h 65"/>
                <a:gd name="T60" fmla="*/ 28 w 214"/>
                <a:gd name="T61" fmla="*/ 56 h 65"/>
                <a:gd name="T62" fmla="*/ 16 w 214"/>
                <a:gd name="T63" fmla="*/ 60 h 65"/>
                <a:gd name="T64" fmla="*/ 6 w 214"/>
                <a:gd name="T65" fmla="*/ 62 h 65"/>
                <a:gd name="T66" fmla="*/ 0 w 214"/>
                <a:gd name="T67" fmla="*/ 65 h 65"/>
                <a:gd name="T68" fmla="*/ 5 w 214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65">
                  <a:moveTo>
                    <a:pt x="5" y="30"/>
                  </a:moveTo>
                  <a:lnTo>
                    <a:pt x="7" y="30"/>
                  </a:lnTo>
                  <a:lnTo>
                    <a:pt x="12" y="29"/>
                  </a:lnTo>
                  <a:lnTo>
                    <a:pt x="21" y="26"/>
                  </a:lnTo>
                  <a:lnTo>
                    <a:pt x="31" y="24"/>
                  </a:lnTo>
                  <a:lnTo>
                    <a:pt x="45" y="22"/>
                  </a:lnTo>
                  <a:lnTo>
                    <a:pt x="60" y="18"/>
                  </a:lnTo>
                  <a:lnTo>
                    <a:pt x="76" y="16"/>
                  </a:lnTo>
                  <a:lnTo>
                    <a:pt x="93" y="12"/>
                  </a:lnTo>
                  <a:lnTo>
                    <a:pt x="112" y="9"/>
                  </a:lnTo>
                  <a:lnTo>
                    <a:pt x="129" y="7"/>
                  </a:lnTo>
                  <a:lnTo>
                    <a:pt x="146" y="4"/>
                  </a:lnTo>
                  <a:lnTo>
                    <a:pt x="164" y="2"/>
                  </a:lnTo>
                  <a:lnTo>
                    <a:pt x="179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214" y="1"/>
                  </a:lnTo>
                  <a:lnTo>
                    <a:pt x="210" y="34"/>
                  </a:lnTo>
                  <a:lnTo>
                    <a:pt x="207" y="34"/>
                  </a:lnTo>
                  <a:lnTo>
                    <a:pt x="202" y="35"/>
                  </a:lnTo>
                  <a:lnTo>
                    <a:pt x="192" y="35"/>
                  </a:lnTo>
                  <a:lnTo>
                    <a:pt x="180" y="37"/>
                  </a:lnTo>
                  <a:lnTo>
                    <a:pt x="166" y="38"/>
                  </a:lnTo>
                  <a:lnTo>
                    <a:pt x="150" y="40"/>
                  </a:lnTo>
                  <a:lnTo>
                    <a:pt x="131" y="41"/>
                  </a:lnTo>
                  <a:lnTo>
                    <a:pt x="114" y="44"/>
                  </a:lnTo>
                  <a:lnTo>
                    <a:pt x="94" y="46"/>
                  </a:lnTo>
                  <a:lnTo>
                    <a:pt x="76" y="48"/>
                  </a:lnTo>
                  <a:lnTo>
                    <a:pt x="59" y="50"/>
                  </a:lnTo>
                  <a:lnTo>
                    <a:pt x="43" y="53"/>
                  </a:lnTo>
                  <a:lnTo>
                    <a:pt x="28" y="56"/>
                  </a:lnTo>
                  <a:lnTo>
                    <a:pt x="16" y="60"/>
                  </a:lnTo>
                  <a:lnTo>
                    <a:pt x="6" y="62"/>
                  </a:lnTo>
                  <a:lnTo>
                    <a:pt x="0" y="65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E395853A-0F8C-F554-D1F4-FEAB0256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746"/>
              <a:ext cx="67" cy="16"/>
            </a:xfrm>
            <a:custGeom>
              <a:avLst/>
              <a:gdLst>
                <a:gd name="T0" fmla="*/ 0 w 113"/>
                <a:gd name="T1" fmla="*/ 15 h 35"/>
                <a:gd name="T2" fmla="*/ 4 w 113"/>
                <a:gd name="T3" fmla="*/ 15 h 35"/>
                <a:gd name="T4" fmla="*/ 13 w 113"/>
                <a:gd name="T5" fmla="*/ 15 h 35"/>
                <a:gd name="T6" fmla="*/ 24 w 113"/>
                <a:gd name="T7" fmla="*/ 16 h 35"/>
                <a:gd name="T8" fmla="*/ 39 w 113"/>
                <a:gd name="T9" fmla="*/ 18 h 35"/>
                <a:gd name="T10" fmla="*/ 52 w 113"/>
                <a:gd name="T11" fmla="*/ 20 h 35"/>
                <a:gd name="T12" fmla="*/ 64 w 113"/>
                <a:gd name="T13" fmla="*/ 23 h 35"/>
                <a:gd name="T14" fmla="*/ 70 w 113"/>
                <a:gd name="T15" fmla="*/ 28 h 35"/>
                <a:gd name="T16" fmla="*/ 70 w 113"/>
                <a:gd name="T17" fmla="*/ 35 h 35"/>
                <a:gd name="T18" fmla="*/ 113 w 113"/>
                <a:gd name="T19" fmla="*/ 31 h 35"/>
                <a:gd name="T20" fmla="*/ 107 w 113"/>
                <a:gd name="T21" fmla="*/ 0 h 35"/>
                <a:gd name="T22" fmla="*/ 105 w 113"/>
                <a:gd name="T23" fmla="*/ 0 h 35"/>
                <a:gd name="T24" fmla="*/ 99 w 113"/>
                <a:gd name="T25" fmla="*/ 0 h 35"/>
                <a:gd name="T26" fmla="*/ 90 w 113"/>
                <a:gd name="T27" fmla="*/ 0 h 35"/>
                <a:gd name="T28" fmla="*/ 76 w 113"/>
                <a:gd name="T29" fmla="*/ 2 h 35"/>
                <a:gd name="T30" fmla="*/ 61 w 113"/>
                <a:gd name="T31" fmla="*/ 3 h 35"/>
                <a:gd name="T32" fmla="*/ 43 w 113"/>
                <a:gd name="T33" fmla="*/ 6 h 35"/>
                <a:gd name="T34" fmla="*/ 22 w 113"/>
                <a:gd name="T35" fmla="*/ 10 h 35"/>
                <a:gd name="T36" fmla="*/ 0 w 113"/>
                <a:gd name="T3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35">
                  <a:moveTo>
                    <a:pt x="0" y="15"/>
                  </a:moveTo>
                  <a:lnTo>
                    <a:pt x="4" y="15"/>
                  </a:lnTo>
                  <a:lnTo>
                    <a:pt x="13" y="15"/>
                  </a:lnTo>
                  <a:lnTo>
                    <a:pt x="24" y="16"/>
                  </a:lnTo>
                  <a:lnTo>
                    <a:pt x="39" y="18"/>
                  </a:lnTo>
                  <a:lnTo>
                    <a:pt x="52" y="20"/>
                  </a:lnTo>
                  <a:lnTo>
                    <a:pt x="64" y="23"/>
                  </a:lnTo>
                  <a:lnTo>
                    <a:pt x="70" y="28"/>
                  </a:lnTo>
                  <a:lnTo>
                    <a:pt x="70" y="35"/>
                  </a:lnTo>
                  <a:lnTo>
                    <a:pt x="113" y="3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1" y="3"/>
                  </a:lnTo>
                  <a:lnTo>
                    <a:pt x="43" y="6"/>
                  </a:lnTo>
                  <a:lnTo>
                    <a:pt x="22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122">
              <a:extLst>
                <a:ext uri="{FF2B5EF4-FFF2-40B4-BE49-F238E27FC236}">
                  <a16:creationId xmlns:a16="http://schemas.microsoft.com/office/drawing/2014/main" id="{D5C93243-66F2-5971-C7E7-9585ED073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63"/>
              <a:ext cx="429" cy="101"/>
            </a:xfrm>
            <a:custGeom>
              <a:avLst/>
              <a:gdLst>
                <a:gd name="T0" fmla="*/ 730 w 730"/>
                <a:gd name="T1" fmla="*/ 0 h 219"/>
                <a:gd name="T2" fmla="*/ 87 w 730"/>
                <a:gd name="T3" fmla="*/ 95 h 219"/>
                <a:gd name="T4" fmla="*/ 82 w 730"/>
                <a:gd name="T5" fmla="*/ 95 h 219"/>
                <a:gd name="T6" fmla="*/ 72 w 730"/>
                <a:gd name="T7" fmla="*/ 97 h 219"/>
                <a:gd name="T8" fmla="*/ 57 w 730"/>
                <a:gd name="T9" fmla="*/ 101 h 219"/>
                <a:gd name="T10" fmla="*/ 40 w 730"/>
                <a:gd name="T11" fmla="*/ 109 h 219"/>
                <a:gd name="T12" fmla="*/ 22 w 730"/>
                <a:gd name="T13" fmla="*/ 123 h 219"/>
                <a:gd name="T14" fmla="*/ 10 w 730"/>
                <a:gd name="T15" fmla="*/ 145 h 219"/>
                <a:gd name="T16" fmla="*/ 0 w 730"/>
                <a:gd name="T17" fmla="*/ 177 h 219"/>
                <a:gd name="T18" fmla="*/ 0 w 730"/>
                <a:gd name="T19" fmla="*/ 219 h 219"/>
                <a:gd name="T20" fmla="*/ 0 w 730"/>
                <a:gd name="T21" fmla="*/ 215 h 219"/>
                <a:gd name="T22" fmla="*/ 0 w 730"/>
                <a:gd name="T23" fmla="*/ 205 h 219"/>
                <a:gd name="T24" fmla="*/ 3 w 730"/>
                <a:gd name="T25" fmla="*/ 190 h 219"/>
                <a:gd name="T26" fmla="*/ 7 w 730"/>
                <a:gd name="T27" fmla="*/ 173 h 219"/>
                <a:gd name="T28" fmla="*/ 15 w 730"/>
                <a:gd name="T29" fmla="*/ 155 h 219"/>
                <a:gd name="T30" fmla="*/ 28 w 730"/>
                <a:gd name="T31" fmla="*/ 138 h 219"/>
                <a:gd name="T32" fmla="*/ 46 w 730"/>
                <a:gd name="T33" fmla="*/ 124 h 219"/>
                <a:gd name="T34" fmla="*/ 73 w 730"/>
                <a:gd name="T35" fmla="*/ 115 h 219"/>
                <a:gd name="T36" fmla="*/ 79 w 730"/>
                <a:gd name="T37" fmla="*/ 114 h 219"/>
                <a:gd name="T38" fmla="*/ 96 w 730"/>
                <a:gd name="T39" fmla="*/ 112 h 219"/>
                <a:gd name="T40" fmla="*/ 124 w 730"/>
                <a:gd name="T41" fmla="*/ 107 h 219"/>
                <a:gd name="T42" fmla="*/ 159 w 730"/>
                <a:gd name="T43" fmla="*/ 101 h 219"/>
                <a:gd name="T44" fmla="*/ 202 w 730"/>
                <a:gd name="T45" fmla="*/ 93 h 219"/>
                <a:gd name="T46" fmla="*/ 250 w 730"/>
                <a:gd name="T47" fmla="*/ 85 h 219"/>
                <a:gd name="T48" fmla="*/ 303 w 730"/>
                <a:gd name="T49" fmla="*/ 77 h 219"/>
                <a:gd name="T50" fmla="*/ 359 w 730"/>
                <a:gd name="T51" fmla="*/ 68 h 219"/>
                <a:gd name="T52" fmla="*/ 415 w 730"/>
                <a:gd name="T53" fmla="*/ 57 h 219"/>
                <a:gd name="T54" fmla="*/ 472 w 730"/>
                <a:gd name="T55" fmla="*/ 48 h 219"/>
                <a:gd name="T56" fmla="*/ 526 w 730"/>
                <a:gd name="T57" fmla="*/ 38 h 219"/>
                <a:gd name="T58" fmla="*/ 579 w 730"/>
                <a:gd name="T59" fmla="*/ 29 h 219"/>
                <a:gd name="T60" fmla="*/ 626 w 730"/>
                <a:gd name="T61" fmla="*/ 21 h 219"/>
                <a:gd name="T62" fmla="*/ 669 w 730"/>
                <a:gd name="T63" fmla="*/ 12 h 219"/>
                <a:gd name="T64" fmla="*/ 703 w 730"/>
                <a:gd name="T65" fmla="*/ 6 h 219"/>
                <a:gd name="T66" fmla="*/ 730 w 730"/>
                <a:gd name="T6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0" h="219">
                  <a:moveTo>
                    <a:pt x="730" y="0"/>
                  </a:moveTo>
                  <a:lnTo>
                    <a:pt x="87" y="95"/>
                  </a:lnTo>
                  <a:lnTo>
                    <a:pt x="82" y="95"/>
                  </a:lnTo>
                  <a:lnTo>
                    <a:pt x="72" y="97"/>
                  </a:lnTo>
                  <a:lnTo>
                    <a:pt x="57" y="101"/>
                  </a:lnTo>
                  <a:lnTo>
                    <a:pt x="40" y="109"/>
                  </a:lnTo>
                  <a:lnTo>
                    <a:pt x="22" y="123"/>
                  </a:lnTo>
                  <a:lnTo>
                    <a:pt x="10" y="145"/>
                  </a:lnTo>
                  <a:lnTo>
                    <a:pt x="0" y="177"/>
                  </a:lnTo>
                  <a:lnTo>
                    <a:pt x="0" y="219"/>
                  </a:lnTo>
                  <a:lnTo>
                    <a:pt x="0" y="215"/>
                  </a:lnTo>
                  <a:lnTo>
                    <a:pt x="0" y="205"/>
                  </a:lnTo>
                  <a:lnTo>
                    <a:pt x="3" y="190"/>
                  </a:lnTo>
                  <a:lnTo>
                    <a:pt x="7" y="173"/>
                  </a:lnTo>
                  <a:lnTo>
                    <a:pt x="15" y="155"/>
                  </a:lnTo>
                  <a:lnTo>
                    <a:pt x="28" y="138"/>
                  </a:lnTo>
                  <a:lnTo>
                    <a:pt x="46" y="124"/>
                  </a:lnTo>
                  <a:lnTo>
                    <a:pt x="73" y="115"/>
                  </a:lnTo>
                  <a:lnTo>
                    <a:pt x="79" y="114"/>
                  </a:lnTo>
                  <a:lnTo>
                    <a:pt x="96" y="112"/>
                  </a:lnTo>
                  <a:lnTo>
                    <a:pt x="124" y="107"/>
                  </a:lnTo>
                  <a:lnTo>
                    <a:pt x="159" y="101"/>
                  </a:lnTo>
                  <a:lnTo>
                    <a:pt x="202" y="93"/>
                  </a:lnTo>
                  <a:lnTo>
                    <a:pt x="250" y="85"/>
                  </a:lnTo>
                  <a:lnTo>
                    <a:pt x="303" y="77"/>
                  </a:lnTo>
                  <a:lnTo>
                    <a:pt x="359" y="68"/>
                  </a:lnTo>
                  <a:lnTo>
                    <a:pt x="415" y="57"/>
                  </a:lnTo>
                  <a:lnTo>
                    <a:pt x="472" y="48"/>
                  </a:lnTo>
                  <a:lnTo>
                    <a:pt x="526" y="38"/>
                  </a:lnTo>
                  <a:lnTo>
                    <a:pt x="579" y="29"/>
                  </a:lnTo>
                  <a:lnTo>
                    <a:pt x="626" y="21"/>
                  </a:lnTo>
                  <a:lnTo>
                    <a:pt x="669" y="12"/>
                  </a:lnTo>
                  <a:lnTo>
                    <a:pt x="703" y="6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124">
              <a:extLst>
                <a:ext uri="{FF2B5EF4-FFF2-40B4-BE49-F238E27FC236}">
                  <a16:creationId xmlns:a16="http://schemas.microsoft.com/office/drawing/2014/main" id="{0B08C435-2530-EB50-0283-9E838ED2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849"/>
              <a:ext cx="495" cy="36"/>
            </a:xfrm>
            <a:custGeom>
              <a:avLst/>
              <a:gdLst>
                <a:gd name="T0" fmla="*/ 4 w 845"/>
                <a:gd name="T1" fmla="*/ 31 h 79"/>
                <a:gd name="T2" fmla="*/ 28 w 845"/>
                <a:gd name="T3" fmla="*/ 28 h 79"/>
                <a:gd name="T4" fmla="*/ 76 w 845"/>
                <a:gd name="T5" fmla="*/ 26 h 79"/>
                <a:gd name="T6" fmla="*/ 144 w 845"/>
                <a:gd name="T7" fmla="*/ 25 h 79"/>
                <a:gd name="T8" fmla="*/ 231 w 845"/>
                <a:gd name="T9" fmla="*/ 26 h 79"/>
                <a:gd name="T10" fmla="*/ 332 w 845"/>
                <a:gd name="T11" fmla="*/ 33 h 79"/>
                <a:gd name="T12" fmla="*/ 449 w 845"/>
                <a:gd name="T13" fmla="*/ 46 h 79"/>
                <a:gd name="T14" fmla="*/ 575 w 845"/>
                <a:gd name="T15" fmla="*/ 65 h 79"/>
                <a:gd name="T16" fmla="*/ 644 w 845"/>
                <a:gd name="T17" fmla="*/ 79 h 79"/>
                <a:gd name="T18" fmla="*/ 659 w 845"/>
                <a:gd name="T19" fmla="*/ 77 h 79"/>
                <a:gd name="T20" fmla="*/ 686 w 845"/>
                <a:gd name="T21" fmla="*/ 73 h 79"/>
                <a:gd name="T22" fmla="*/ 720 w 845"/>
                <a:gd name="T23" fmla="*/ 68 h 79"/>
                <a:gd name="T24" fmla="*/ 756 w 845"/>
                <a:gd name="T25" fmla="*/ 58 h 79"/>
                <a:gd name="T26" fmla="*/ 792 w 845"/>
                <a:gd name="T27" fmla="*/ 46 h 79"/>
                <a:gd name="T28" fmla="*/ 821 w 845"/>
                <a:gd name="T29" fmla="*/ 31 h 79"/>
                <a:gd name="T30" fmla="*/ 840 w 845"/>
                <a:gd name="T31" fmla="*/ 11 h 79"/>
                <a:gd name="T32" fmla="*/ 844 w 845"/>
                <a:gd name="T33" fmla="*/ 0 h 79"/>
                <a:gd name="T34" fmla="*/ 833 w 845"/>
                <a:gd name="T35" fmla="*/ 4 h 79"/>
                <a:gd name="T36" fmla="*/ 814 w 845"/>
                <a:gd name="T37" fmla="*/ 10 h 79"/>
                <a:gd name="T38" fmla="*/ 788 w 845"/>
                <a:gd name="T39" fmla="*/ 18 h 79"/>
                <a:gd name="T40" fmla="*/ 757 w 845"/>
                <a:gd name="T41" fmla="*/ 26 h 79"/>
                <a:gd name="T42" fmla="*/ 724 w 845"/>
                <a:gd name="T43" fmla="*/ 33 h 79"/>
                <a:gd name="T44" fmla="*/ 690 w 845"/>
                <a:gd name="T45" fmla="*/ 38 h 79"/>
                <a:gd name="T46" fmla="*/ 657 w 845"/>
                <a:gd name="T47" fmla="*/ 40 h 79"/>
                <a:gd name="T48" fmla="*/ 638 w 845"/>
                <a:gd name="T49" fmla="*/ 38 h 79"/>
                <a:gd name="T50" fmla="*/ 598 w 845"/>
                <a:gd name="T51" fmla="*/ 34 h 79"/>
                <a:gd name="T52" fmla="*/ 530 w 845"/>
                <a:gd name="T53" fmla="*/ 27 h 79"/>
                <a:gd name="T54" fmla="*/ 442 w 845"/>
                <a:gd name="T55" fmla="*/ 20 h 79"/>
                <a:gd name="T56" fmla="*/ 339 w 845"/>
                <a:gd name="T57" fmla="*/ 15 h 79"/>
                <a:gd name="T58" fmla="*/ 232 w 845"/>
                <a:gd name="T59" fmla="*/ 11 h 79"/>
                <a:gd name="T60" fmla="*/ 129 w 845"/>
                <a:gd name="T61" fmla="*/ 13 h 79"/>
                <a:gd name="T62" fmla="*/ 38 w 845"/>
                <a:gd name="T63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5" h="79">
                  <a:moveTo>
                    <a:pt x="0" y="31"/>
                  </a:moveTo>
                  <a:lnTo>
                    <a:pt x="4" y="31"/>
                  </a:lnTo>
                  <a:lnTo>
                    <a:pt x="13" y="30"/>
                  </a:lnTo>
                  <a:lnTo>
                    <a:pt x="28" y="28"/>
                  </a:lnTo>
                  <a:lnTo>
                    <a:pt x="50" y="27"/>
                  </a:lnTo>
                  <a:lnTo>
                    <a:pt x="76" y="26"/>
                  </a:lnTo>
                  <a:lnTo>
                    <a:pt x="108" y="25"/>
                  </a:lnTo>
                  <a:lnTo>
                    <a:pt x="144" y="25"/>
                  </a:lnTo>
                  <a:lnTo>
                    <a:pt x="185" y="25"/>
                  </a:lnTo>
                  <a:lnTo>
                    <a:pt x="231" y="26"/>
                  </a:lnTo>
                  <a:lnTo>
                    <a:pt x="279" y="28"/>
                  </a:lnTo>
                  <a:lnTo>
                    <a:pt x="332" y="33"/>
                  </a:lnTo>
                  <a:lnTo>
                    <a:pt x="389" y="38"/>
                  </a:lnTo>
                  <a:lnTo>
                    <a:pt x="449" y="46"/>
                  </a:lnTo>
                  <a:lnTo>
                    <a:pt x="511" y="54"/>
                  </a:lnTo>
                  <a:lnTo>
                    <a:pt x="575" y="65"/>
                  </a:lnTo>
                  <a:lnTo>
                    <a:pt x="642" y="79"/>
                  </a:lnTo>
                  <a:lnTo>
                    <a:pt x="644" y="79"/>
                  </a:lnTo>
                  <a:lnTo>
                    <a:pt x="650" y="78"/>
                  </a:lnTo>
                  <a:lnTo>
                    <a:pt x="659" y="77"/>
                  </a:lnTo>
                  <a:lnTo>
                    <a:pt x="672" y="76"/>
                  </a:lnTo>
                  <a:lnTo>
                    <a:pt x="686" y="73"/>
                  </a:lnTo>
                  <a:lnTo>
                    <a:pt x="703" y="71"/>
                  </a:lnTo>
                  <a:lnTo>
                    <a:pt x="720" y="68"/>
                  </a:lnTo>
                  <a:lnTo>
                    <a:pt x="739" y="63"/>
                  </a:lnTo>
                  <a:lnTo>
                    <a:pt x="756" y="58"/>
                  </a:lnTo>
                  <a:lnTo>
                    <a:pt x="775" y="53"/>
                  </a:lnTo>
                  <a:lnTo>
                    <a:pt x="792" y="46"/>
                  </a:lnTo>
                  <a:lnTo>
                    <a:pt x="807" y="39"/>
                  </a:lnTo>
                  <a:lnTo>
                    <a:pt x="821" y="31"/>
                  </a:lnTo>
                  <a:lnTo>
                    <a:pt x="832" y="22"/>
                  </a:lnTo>
                  <a:lnTo>
                    <a:pt x="840" y="11"/>
                  </a:lnTo>
                  <a:lnTo>
                    <a:pt x="845" y="0"/>
                  </a:lnTo>
                  <a:lnTo>
                    <a:pt x="844" y="0"/>
                  </a:lnTo>
                  <a:lnTo>
                    <a:pt x="839" y="2"/>
                  </a:lnTo>
                  <a:lnTo>
                    <a:pt x="833" y="4"/>
                  </a:lnTo>
                  <a:lnTo>
                    <a:pt x="824" y="7"/>
                  </a:lnTo>
                  <a:lnTo>
                    <a:pt x="814" y="10"/>
                  </a:lnTo>
                  <a:lnTo>
                    <a:pt x="802" y="15"/>
                  </a:lnTo>
                  <a:lnTo>
                    <a:pt x="788" y="18"/>
                  </a:lnTo>
                  <a:lnTo>
                    <a:pt x="773" y="23"/>
                  </a:lnTo>
                  <a:lnTo>
                    <a:pt x="757" y="26"/>
                  </a:lnTo>
                  <a:lnTo>
                    <a:pt x="741" y="30"/>
                  </a:lnTo>
                  <a:lnTo>
                    <a:pt x="724" y="33"/>
                  </a:lnTo>
                  <a:lnTo>
                    <a:pt x="708" y="37"/>
                  </a:lnTo>
                  <a:lnTo>
                    <a:pt x="690" y="38"/>
                  </a:lnTo>
                  <a:lnTo>
                    <a:pt x="673" y="40"/>
                  </a:lnTo>
                  <a:lnTo>
                    <a:pt x="657" y="40"/>
                  </a:lnTo>
                  <a:lnTo>
                    <a:pt x="642" y="39"/>
                  </a:lnTo>
                  <a:lnTo>
                    <a:pt x="638" y="38"/>
                  </a:lnTo>
                  <a:lnTo>
                    <a:pt x="623" y="37"/>
                  </a:lnTo>
                  <a:lnTo>
                    <a:pt x="598" y="34"/>
                  </a:lnTo>
                  <a:lnTo>
                    <a:pt x="568" y="31"/>
                  </a:lnTo>
                  <a:lnTo>
                    <a:pt x="530" y="27"/>
                  </a:lnTo>
                  <a:lnTo>
                    <a:pt x="488" y="24"/>
                  </a:lnTo>
                  <a:lnTo>
                    <a:pt x="442" y="20"/>
                  </a:lnTo>
                  <a:lnTo>
                    <a:pt x="391" y="17"/>
                  </a:lnTo>
                  <a:lnTo>
                    <a:pt x="339" y="15"/>
                  </a:lnTo>
                  <a:lnTo>
                    <a:pt x="285" y="12"/>
                  </a:lnTo>
                  <a:lnTo>
                    <a:pt x="232" y="11"/>
                  </a:lnTo>
                  <a:lnTo>
                    <a:pt x="179" y="12"/>
                  </a:lnTo>
                  <a:lnTo>
                    <a:pt x="129" y="13"/>
                  </a:lnTo>
                  <a:lnTo>
                    <a:pt x="81" y="18"/>
                  </a:lnTo>
                  <a:lnTo>
                    <a:pt x="38" y="2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125">
              <a:extLst>
                <a:ext uri="{FF2B5EF4-FFF2-40B4-BE49-F238E27FC236}">
                  <a16:creationId xmlns:a16="http://schemas.microsoft.com/office/drawing/2014/main" id="{7C611B44-A4A9-8ED5-93E9-7C3CB9BE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94"/>
              <a:ext cx="16" cy="740"/>
            </a:xfrm>
            <a:custGeom>
              <a:avLst/>
              <a:gdLst>
                <a:gd name="T0" fmla="*/ 0 w 26"/>
                <a:gd name="T1" fmla="*/ 0 h 1606"/>
                <a:gd name="T2" fmla="*/ 15 w 26"/>
                <a:gd name="T3" fmla="*/ 1606 h 1606"/>
                <a:gd name="T4" fmla="*/ 16 w 26"/>
                <a:gd name="T5" fmla="*/ 1537 h 1606"/>
                <a:gd name="T6" fmla="*/ 19 w 26"/>
                <a:gd name="T7" fmla="*/ 1355 h 1606"/>
                <a:gd name="T8" fmla="*/ 23 w 26"/>
                <a:gd name="T9" fmla="*/ 1098 h 1606"/>
                <a:gd name="T10" fmla="*/ 26 w 26"/>
                <a:gd name="T11" fmla="*/ 802 h 1606"/>
                <a:gd name="T12" fmla="*/ 26 w 26"/>
                <a:gd name="T13" fmla="*/ 508 h 1606"/>
                <a:gd name="T14" fmla="*/ 24 w 26"/>
                <a:gd name="T15" fmla="*/ 251 h 1606"/>
                <a:gd name="T16" fmla="*/ 15 w 26"/>
                <a:gd name="T17" fmla="*/ 69 h 1606"/>
                <a:gd name="T18" fmla="*/ 0 w 26"/>
                <a:gd name="T19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606">
                  <a:moveTo>
                    <a:pt x="0" y="0"/>
                  </a:moveTo>
                  <a:lnTo>
                    <a:pt x="15" y="1606"/>
                  </a:lnTo>
                  <a:lnTo>
                    <a:pt x="16" y="1537"/>
                  </a:lnTo>
                  <a:lnTo>
                    <a:pt x="19" y="1355"/>
                  </a:lnTo>
                  <a:lnTo>
                    <a:pt x="23" y="1098"/>
                  </a:lnTo>
                  <a:lnTo>
                    <a:pt x="26" y="802"/>
                  </a:lnTo>
                  <a:lnTo>
                    <a:pt x="26" y="508"/>
                  </a:lnTo>
                  <a:lnTo>
                    <a:pt x="24" y="251"/>
                  </a:lnTo>
                  <a:lnTo>
                    <a:pt x="1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126">
              <a:extLst>
                <a:ext uri="{FF2B5EF4-FFF2-40B4-BE49-F238E27FC236}">
                  <a16:creationId xmlns:a16="http://schemas.microsoft.com/office/drawing/2014/main" id="{FFDBABC0-81CB-9642-D930-639BCB7BC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01"/>
              <a:ext cx="15" cy="740"/>
            </a:xfrm>
            <a:custGeom>
              <a:avLst/>
              <a:gdLst>
                <a:gd name="T0" fmla="*/ 0 w 26"/>
                <a:gd name="T1" fmla="*/ 0 h 1607"/>
                <a:gd name="T2" fmla="*/ 15 w 26"/>
                <a:gd name="T3" fmla="*/ 1607 h 1607"/>
                <a:gd name="T4" fmla="*/ 16 w 26"/>
                <a:gd name="T5" fmla="*/ 1537 h 1607"/>
                <a:gd name="T6" fmla="*/ 19 w 26"/>
                <a:gd name="T7" fmla="*/ 1355 h 1607"/>
                <a:gd name="T8" fmla="*/ 23 w 26"/>
                <a:gd name="T9" fmla="*/ 1099 h 1607"/>
                <a:gd name="T10" fmla="*/ 26 w 26"/>
                <a:gd name="T11" fmla="*/ 803 h 1607"/>
                <a:gd name="T12" fmla="*/ 26 w 26"/>
                <a:gd name="T13" fmla="*/ 508 h 1607"/>
                <a:gd name="T14" fmla="*/ 24 w 26"/>
                <a:gd name="T15" fmla="*/ 251 h 1607"/>
                <a:gd name="T16" fmla="*/ 15 w 26"/>
                <a:gd name="T17" fmla="*/ 69 h 1607"/>
                <a:gd name="T18" fmla="*/ 0 w 26"/>
                <a:gd name="T19" fmla="*/ 0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607">
                  <a:moveTo>
                    <a:pt x="0" y="0"/>
                  </a:moveTo>
                  <a:lnTo>
                    <a:pt x="15" y="1607"/>
                  </a:lnTo>
                  <a:lnTo>
                    <a:pt x="16" y="1537"/>
                  </a:lnTo>
                  <a:lnTo>
                    <a:pt x="19" y="1355"/>
                  </a:lnTo>
                  <a:lnTo>
                    <a:pt x="23" y="1099"/>
                  </a:lnTo>
                  <a:lnTo>
                    <a:pt x="26" y="803"/>
                  </a:lnTo>
                  <a:lnTo>
                    <a:pt x="26" y="508"/>
                  </a:lnTo>
                  <a:lnTo>
                    <a:pt x="24" y="251"/>
                  </a:lnTo>
                  <a:lnTo>
                    <a:pt x="1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127">
              <a:extLst>
                <a:ext uri="{FF2B5EF4-FFF2-40B4-BE49-F238E27FC236}">
                  <a16:creationId xmlns:a16="http://schemas.microsoft.com/office/drawing/2014/main" id="{958AE6AB-20E4-12D9-20FF-588117DC1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48"/>
              <a:ext cx="145" cy="40"/>
            </a:xfrm>
            <a:custGeom>
              <a:avLst/>
              <a:gdLst>
                <a:gd name="T0" fmla="*/ 0 w 246"/>
                <a:gd name="T1" fmla="*/ 36 h 87"/>
                <a:gd name="T2" fmla="*/ 3 w 246"/>
                <a:gd name="T3" fmla="*/ 35 h 87"/>
                <a:gd name="T4" fmla="*/ 11 w 246"/>
                <a:gd name="T5" fmla="*/ 32 h 87"/>
                <a:gd name="T6" fmla="*/ 22 w 246"/>
                <a:gd name="T7" fmla="*/ 27 h 87"/>
                <a:gd name="T8" fmla="*/ 37 w 246"/>
                <a:gd name="T9" fmla="*/ 22 h 87"/>
                <a:gd name="T10" fmla="*/ 55 w 246"/>
                <a:gd name="T11" fmla="*/ 17 h 87"/>
                <a:gd name="T12" fmla="*/ 74 w 246"/>
                <a:gd name="T13" fmla="*/ 11 h 87"/>
                <a:gd name="T14" fmla="*/ 96 w 246"/>
                <a:gd name="T15" fmla="*/ 6 h 87"/>
                <a:gd name="T16" fmla="*/ 118 w 246"/>
                <a:gd name="T17" fmla="*/ 3 h 87"/>
                <a:gd name="T18" fmla="*/ 140 w 246"/>
                <a:gd name="T19" fmla="*/ 0 h 87"/>
                <a:gd name="T20" fmla="*/ 162 w 246"/>
                <a:gd name="T21" fmla="*/ 2 h 87"/>
                <a:gd name="T22" fmla="*/ 182 w 246"/>
                <a:gd name="T23" fmla="*/ 5 h 87"/>
                <a:gd name="T24" fmla="*/ 202 w 246"/>
                <a:gd name="T25" fmla="*/ 12 h 87"/>
                <a:gd name="T26" fmla="*/ 218 w 246"/>
                <a:gd name="T27" fmla="*/ 23 h 87"/>
                <a:gd name="T28" fmla="*/ 231 w 246"/>
                <a:gd name="T29" fmla="*/ 40 h 87"/>
                <a:gd name="T30" fmla="*/ 241 w 246"/>
                <a:gd name="T31" fmla="*/ 60 h 87"/>
                <a:gd name="T32" fmla="*/ 246 w 246"/>
                <a:gd name="T33" fmla="*/ 87 h 87"/>
                <a:gd name="T34" fmla="*/ 245 w 246"/>
                <a:gd name="T35" fmla="*/ 86 h 87"/>
                <a:gd name="T36" fmla="*/ 243 w 246"/>
                <a:gd name="T37" fmla="*/ 82 h 87"/>
                <a:gd name="T38" fmla="*/ 240 w 246"/>
                <a:gd name="T39" fmla="*/ 78 h 87"/>
                <a:gd name="T40" fmla="*/ 234 w 246"/>
                <a:gd name="T41" fmla="*/ 72 h 87"/>
                <a:gd name="T42" fmla="*/ 227 w 246"/>
                <a:gd name="T43" fmla="*/ 65 h 87"/>
                <a:gd name="T44" fmla="*/ 219 w 246"/>
                <a:gd name="T45" fmla="*/ 57 h 87"/>
                <a:gd name="T46" fmla="*/ 208 w 246"/>
                <a:gd name="T47" fmla="*/ 49 h 87"/>
                <a:gd name="T48" fmla="*/ 195 w 246"/>
                <a:gd name="T49" fmla="*/ 42 h 87"/>
                <a:gd name="T50" fmla="*/ 180 w 246"/>
                <a:gd name="T51" fmla="*/ 35 h 87"/>
                <a:gd name="T52" fmla="*/ 163 w 246"/>
                <a:gd name="T53" fmla="*/ 29 h 87"/>
                <a:gd name="T54" fmla="*/ 142 w 246"/>
                <a:gd name="T55" fmla="*/ 25 h 87"/>
                <a:gd name="T56" fmla="*/ 120 w 246"/>
                <a:gd name="T57" fmla="*/ 21 h 87"/>
                <a:gd name="T58" fmla="*/ 95 w 246"/>
                <a:gd name="T59" fmla="*/ 21 h 87"/>
                <a:gd name="T60" fmla="*/ 66 w 246"/>
                <a:gd name="T61" fmla="*/ 23 h 87"/>
                <a:gd name="T62" fmla="*/ 35 w 246"/>
                <a:gd name="T63" fmla="*/ 28 h 87"/>
                <a:gd name="T64" fmla="*/ 0 w 246"/>
                <a:gd name="T65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6" h="87">
                  <a:moveTo>
                    <a:pt x="0" y="36"/>
                  </a:moveTo>
                  <a:lnTo>
                    <a:pt x="3" y="35"/>
                  </a:lnTo>
                  <a:lnTo>
                    <a:pt x="11" y="32"/>
                  </a:lnTo>
                  <a:lnTo>
                    <a:pt x="22" y="27"/>
                  </a:lnTo>
                  <a:lnTo>
                    <a:pt x="37" y="22"/>
                  </a:lnTo>
                  <a:lnTo>
                    <a:pt x="55" y="17"/>
                  </a:lnTo>
                  <a:lnTo>
                    <a:pt x="74" y="11"/>
                  </a:lnTo>
                  <a:lnTo>
                    <a:pt x="96" y="6"/>
                  </a:lnTo>
                  <a:lnTo>
                    <a:pt x="118" y="3"/>
                  </a:lnTo>
                  <a:lnTo>
                    <a:pt x="140" y="0"/>
                  </a:lnTo>
                  <a:lnTo>
                    <a:pt x="162" y="2"/>
                  </a:lnTo>
                  <a:lnTo>
                    <a:pt x="182" y="5"/>
                  </a:lnTo>
                  <a:lnTo>
                    <a:pt x="202" y="12"/>
                  </a:lnTo>
                  <a:lnTo>
                    <a:pt x="218" y="23"/>
                  </a:lnTo>
                  <a:lnTo>
                    <a:pt x="231" y="40"/>
                  </a:lnTo>
                  <a:lnTo>
                    <a:pt x="241" y="60"/>
                  </a:lnTo>
                  <a:lnTo>
                    <a:pt x="246" y="87"/>
                  </a:lnTo>
                  <a:lnTo>
                    <a:pt x="245" y="86"/>
                  </a:lnTo>
                  <a:lnTo>
                    <a:pt x="243" y="82"/>
                  </a:lnTo>
                  <a:lnTo>
                    <a:pt x="240" y="78"/>
                  </a:lnTo>
                  <a:lnTo>
                    <a:pt x="234" y="72"/>
                  </a:lnTo>
                  <a:lnTo>
                    <a:pt x="227" y="65"/>
                  </a:lnTo>
                  <a:lnTo>
                    <a:pt x="219" y="57"/>
                  </a:lnTo>
                  <a:lnTo>
                    <a:pt x="208" y="49"/>
                  </a:lnTo>
                  <a:lnTo>
                    <a:pt x="195" y="42"/>
                  </a:lnTo>
                  <a:lnTo>
                    <a:pt x="180" y="35"/>
                  </a:lnTo>
                  <a:lnTo>
                    <a:pt x="163" y="29"/>
                  </a:lnTo>
                  <a:lnTo>
                    <a:pt x="142" y="25"/>
                  </a:lnTo>
                  <a:lnTo>
                    <a:pt x="120" y="21"/>
                  </a:lnTo>
                  <a:lnTo>
                    <a:pt x="95" y="21"/>
                  </a:lnTo>
                  <a:lnTo>
                    <a:pt x="66" y="23"/>
                  </a:lnTo>
                  <a:lnTo>
                    <a:pt x="35" y="2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898223-7980-65E8-C8E7-35545C63181B}"/>
              </a:ext>
            </a:extLst>
          </p:cNvPr>
          <p:cNvGrpSpPr>
            <a:grpSpLocks/>
          </p:cNvGrpSpPr>
          <p:nvPr/>
        </p:nvGrpSpPr>
        <p:grpSpPr bwMode="auto">
          <a:xfrm>
            <a:off x="2369343" y="3202609"/>
            <a:ext cx="915988" cy="895350"/>
            <a:chOff x="2448" y="386"/>
            <a:chExt cx="577" cy="564"/>
          </a:xfrm>
        </p:grpSpPr>
        <p:sp>
          <p:nvSpPr>
            <p:cNvPr id="62" name="Freeform 128">
              <a:extLst>
                <a:ext uri="{FF2B5EF4-FFF2-40B4-BE49-F238E27FC236}">
                  <a16:creationId xmlns:a16="http://schemas.microsoft.com/office/drawing/2014/main" id="{506CA266-0CFB-330B-BC80-7765A7527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94"/>
              <a:ext cx="566" cy="556"/>
            </a:xfrm>
            <a:custGeom>
              <a:avLst/>
              <a:gdLst>
                <a:gd name="T0" fmla="*/ 776 w 964"/>
                <a:gd name="T1" fmla="*/ 100 h 1206"/>
                <a:gd name="T2" fmla="*/ 784 w 964"/>
                <a:gd name="T3" fmla="*/ 172 h 1206"/>
                <a:gd name="T4" fmla="*/ 800 w 964"/>
                <a:gd name="T5" fmla="*/ 300 h 1206"/>
                <a:gd name="T6" fmla="*/ 823 w 964"/>
                <a:gd name="T7" fmla="*/ 463 h 1206"/>
                <a:gd name="T8" fmla="*/ 850 w 964"/>
                <a:gd name="T9" fmla="*/ 640 h 1206"/>
                <a:gd name="T10" fmla="*/ 880 w 964"/>
                <a:gd name="T11" fmla="*/ 813 h 1206"/>
                <a:gd name="T12" fmla="*/ 913 w 964"/>
                <a:gd name="T13" fmla="*/ 961 h 1206"/>
                <a:gd name="T14" fmla="*/ 947 w 964"/>
                <a:gd name="T15" fmla="*/ 1067 h 1206"/>
                <a:gd name="T16" fmla="*/ 860 w 964"/>
                <a:gd name="T17" fmla="*/ 1206 h 1206"/>
                <a:gd name="T18" fmla="*/ 837 w 964"/>
                <a:gd name="T19" fmla="*/ 1200 h 1206"/>
                <a:gd name="T20" fmla="*/ 774 w 964"/>
                <a:gd name="T21" fmla="*/ 1186 h 1206"/>
                <a:gd name="T22" fmla="*/ 684 w 964"/>
                <a:gd name="T23" fmla="*/ 1167 h 1206"/>
                <a:gd name="T24" fmla="*/ 576 w 964"/>
                <a:gd name="T25" fmla="*/ 1147 h 1206"/>
                <a:gd name="T26" fmla="*/ 462 w 964"/>
                <a:gd name="T27" fmla="*/ 1129 h 1206"/>
                <a:gd name="T28" fmla="*/ 353 w 964"/>
                <a:gd name="T29" fmla="*/ 1117 h 1206"/>
                <a:gd name="T30" fmla="*/ 260 w 964"/>
                <a:gd name="T31" fmla="*/ 1115 h 1206"/>
                <a:gd name="T32" fmla="*/ 194 w 964"/>
                <a:gd name="T33" fmla="*/ 1124 h 1206"/>
                <a:gd name="T34" fmla="*/ 190 w 964"/>
                <a:gd name="T35" fmla="*/ 1086 h 1206"/>
                <a:gd name="T36" fmla="*/ 176 w 964"/>
                <a:gd name="T37" fmla="*/ 983 h 1206"/>
                <a:gd name="T38" fmla="*/ 155 w 964"/>
                <a:gd name="T39" fmla="*/ 838 h 1206"/>
                <a:gd name="T40" fmla="*/ 129 w 964"/>
                <a:gd name="T41" fmla="*/ 670 h 1206"/>
                <a:gd name="T42" fmla="*/ 99 w 964"/>
                <a:gd name="T43" fmla="*/ 499 h 1206"/>
                <a:gd name="T44" fmla="*/ 65 w 964"/>
                <a:gd name="T45" fmla="*/ 346 h 1206"/>
                <a:gd name="T46" fmla="*/ 32 w 964"/>
                <a:gd name="T47" fmla="*/ 232 h 1206"/>
                <a:gd name="T48" fmla="*/ 0 w 964"/>
                <a:gd name="T49" fmla="*/ 176 h 1206"/>
                <a:gd name="T50" fmla="*/ 23 w 964"/>
                <a:gd name="T51" fmla="*/ 163 h 1206"/>
                <a:gd name="T52" fmla="*/ 73 w 964"/>
                <a:gd name="T53" fmla="*/ 127 h 1206"/>
                <a:gd name="T54" fmla="*/ 118 w 964"/>
                <a:gd name="T55" fmla="*/ 72 h 1206"/>
                <a:gd name="T56" fmla="*/ 129 w 964"/>
                <a:gd name="T57" fmla="*/ 0 h 1206"/>
                <a:gd name="T58" fmla="*/ 154 w 964"/>
                <a:gd name="T59" fmla="*/ 4 h 1206"/>
                <a:gd name="T60" fmla="*/ 221 w 964"/>
                <a:gd name="T61" fmla="*/ 15 h 1206"/>
                <a:gd name="T62" fmla="*/ 318 w 964"/>
                <a:gd name="T63" fmla="*/ 31 h 1206"/>
                <a:gd name="T64" fmla="*/ 429 w 964"/>
                <a:gd name="T65" fmla="*/ 48 h 1206"/>
                <a:gd name="T66" fmla="*/ 544 w 964"/>
                <a:gd name="T67" fmla="*/ 64 h 1206"/>
                <a:gd name="T68" fmla="*/ 649 w 964"/>
                <a:gd name="T69" fmla="*/ 79 h 1206"/>
                <a:gd name="T70" fmla="*/ 730 w 964"/>
                <a:gd name="T71" fmla="*/ 88 h 1206"/>
                <a:gd name="T72" fmla="*/ 775 w 964"/>
                <a:gd name="T73" fmla="*/ 89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4" h="1206">
                  <a:moveTo>
                    <a:pt x="775" y="89"/>
                  </a:moveTo>
                  <a:lnTo>
                    <a:pt x="776" y="100"/>
                  </a:lnTo>
                  <a:lnTo>
                    <a:pt x="780" y="127"/>
                  </a:lnTo>
                  <a:lnTo>
                    <a:pt x="784" y="172"/>
                  </a:lnTo>
                  <a:lnTo>
                    <a:pt x="792" y="231"/>
                  </a:lnTo>
                  <a:lnTo>
                    <a:pt x="800" y="300"/>
                  </a:lnTo>
                  <a:lnTo>
                    <a:pt x="811" y="377"/>
                  </a:lnTo>
                  <a:lnTo>
                    <a:pt x="823" y="463"/>
                  </a:lnTo>
                  <a:lnTo>
                    <a:pt x="836" y="550"/>
                  </a:lnTo>
                  <a:lnTo>
                    <a:pt x="850" y="640"/>
                  </a:lnTo>
                  <a:lnTo>
                    <a:pt x="865" y="728"/>
                  </a:lnTo>
                  <a:lnTo>
                    <a:pt x="880" y="813"/>
                  </a:lnTo>
                  <a:lnTo>
                    <a:pt x="896" y="891"/>
                  </a:lnTo>
                  <a:lnTo>
                    <a:pt x="913" y="961"/>
                  </a:lnTo>
                  <a:lnTo>
                    <a:pt x="930" y="1021"/>
                  </a:lnTo>
                  <a:lnTo>
                    <a:pt x="947" y="1067"/>
                  </a:lnTo>
                  <a:lnTo>
                    <a:pt x="964" y="1097"/>
                  </a:lnTo>
                  <a:lnTo>
                    <a:pt x="860" y="1206"/>
                  </a:lnTo>
                  <a:lnTo>
                    <a:pt x="854" y="1204"/>
                  </a:lnTo>
                  <a:lnTo>
                    <a:pt x="837" y="1200"/>
                  </a:lnTo>
                  <a:lnTo>
                    <a:pt x="809" y="1194"/>
                  </a:lnTo>
                  <a:lnTo>
                    <a:pt x="774" y="1186"/>
                  </a:lnTo>
                  <a:lnTo>
                    <a:pt x="732" y="1177"/>
                  </a:lnTo>
                  <a:lnTo>
                    <a:pt x="684" y="1167"/>
                  </a:lnTo>
                  <a:lnTo>
                    <a:pt x="631" y="1157"/>
                  </a:lnTo>
                  <a:lnTo>
                    <a:pt x="576" y="1147"/>
                  </a:lnTo>
                  <a:lnTo>
                    <a:pt x="519" y="1138"/>
                  </a:lnTo>
                  <a:lnTo>
                    <a:pt x="462" y="1129"/>
                  </a:lnTo>
                  <a:lnTo>
                    <a:pt x="406" y="1123"/>
                  </a:lnTo>
                  <a:lnTo>
                    <a:pt x="353" y="1117"/>
                  </a:lnTo>
                  <a:lnTo>
                    <a:pt x="304" y="1115"/>
                  </a:lnTo>
                  <a:lnTo>
                    <a:pt x="260" y="1115"/>
                  </a:lnTo>
                  <a:lnTo>
                    <a:pt x="223" y="1117"/>
                  </a:lnTo>
                  <a:lnTo>
                    <a:pt x="194" y="1124"/>
                  </a:lnTo>
                  <a:lnTo>
                    <a:pt x="193" y="1113"/>
                  </a:lnTo>
                  <a:lnTo>
                    <a:pt x="190" y="1086"/>
                  </a:lnTo>
                  <a:lnTo>
                    <a:pt x="184" y="1041"/>
                  </a:lnTo>
                  <a:lnTo>
                    <a:pt x="176" y="983"/>
                  </a:lnTo>
                  <a:lnTo>
                    <a:pt x="167" y="915"/>
                  </a:lnTo>
                  <a:lnTo>
                    <a:pt x="155" y="838"/>
                  </a:lnTo>
                  <a:lnTo>
                    <a:pt x="142" y="755"/>
                  </a:lnTo>
                  <a:lnTo>
                    <a:pt x="129" y="670"/>
                  </a:lnTo>
                  <a:lnTo>
                    <a:pt x="114" y="584"/>
                  </a:lnTo>
                  <a:lnTo>
                    <a:pt x="99" y="499"/>
                  </a:lnTo>
                  <a:lnTo>
                    <a:pt x="83" y="420"/>
                  </a:lnTo>
                  <a:lnTo>
                    <a:pt x="65" y="346"/>
                  </a:lnTo>
                  <a:lnTo>
                    <a:pt x="49" y="283"/>
                  </a:lnTo>
                  <a:lnTo>
                    <a:pt x="32" y="232"/>
                  </a:lnTo>
                  <a:lnTo>
                    <a:pt x="16" y="195"/>
                  </a:lnTo>
                  <a:lnTo>
                    <a:pt x="0" y="176"/>
                  </a:lnTo>
                  <a:lnTo>
                    <a:pt x="6" y="172"/>
                  </a:lnTo>
                  <a:lnTo>
                    <a:pt x="23" y="163"/>
                  </a:lnTo>
                  <a:lnTo>
                    <a:pt x="47" y="148"/>
                  </a:lnTo>
                  <a:lnTo>
                    <a:pt x="73" y="127"/>
                  </a:lnTo>
                  <a:lnTo>
                    <a:pt x="99" y="102"/>
                  </a:lnTo>
                  <a:lnTo>
                    <a:pt x="118" y="72"/>
                  </a:lnTo>
                  <a:lnTo>
                    <a:pt x="130" y="38"/>
                  </a:lnTo>
                  <a:lnTo>
                    <a:pt x="129" y="0"/>
                  </a:lnTo>
                  <a:lnTo>
                    <a:pt x="136" y="1"/>
                  </a:lnTo>
                  <a:lnTo>
                    <a:pt x="154" y="4"/>
                  </a:lnTo>
                  <a:lnTo>
                    <a:pt x="183" y="9"/>
                  </a:lnTo>
                  <a:lnTo>
                    <a:pt x="221" y="15"/>
                  </a:lnTo>
                  <a:lnTo>
                    <a:pt x="267" y="23"/>
                  </a:lnTo>
                  <a:lnTo>
                    <a:pt x="318" y="31"/>
                  </a:lnTo>
                  <a:lnTo>
                    <a:pt x="373" y="39"/>
                  </a:lnTo>
                  <a:lnTo>
                    <a:pt x="429" y="48"/>
                  </a:lnTo>
                  <a:lnTo>
                    <a:pt x="488" y="56"/>
                  </a:lnTo>
                  <a:lnTo>
                    <a:pt x="544" y="64"/>
                  </a:lnTo>
                  <a:lnTo>
                    <a:pt x="599" y="72"/>
                  </a:lnTo>
                  <a:lnTo>
                    <a:pt x="649" y="79"/>
                  </a:lnTo>
                  <a:lnTo>
                    <a:pt x="693" y="84"/>
                  </a:lnTo>
                  <a:lnTo>
                    <a:pt x="730" y="88"/>
                  </a:lnTo>
                  <a:lnTo>
                    <a:pt x="758" y="89"/>
                  </a:lnTo>
                  <a:lnTo>
                    <a:pt x="775" y="89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129">
              <a:extLst>
                <a:ext uri="{FF2B5EF4-FFF2-40B4-BE49-F238E27FC236}">
                  <a16:creationId xmlns:a16="http://schemas.microsoft.com/office/drawing/2014/main" id="{297B532C-066B-4F46-F17C-1BA2FCCD3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406"/>
              <a:ext cx="411" cy="80"/>
            </a:xfrm>
            <a:custGeom>
              <a:avLst/>
              <a:gdLst>
                <a:gd name="T0" fmla="*/ 700 w 700"/>
                <a:gd name="T1" fmla="*/ 80 h 172"/>
                <a:gd name="T2" fmla="*/ 614 w 700"/>
                <a:gd name="T3" fmla="*/ 172 h 172"/>
                <a:gd name="T4" fmla="*/ 607 w 700"/>
                <a:gd name="T5" fmla="*/ 171 h 172"/>
                <a:gd name="T6" fmla="*/ 590 w 700"/>
                <a:gd name="T7" fmla="*/ 168 h 172"/>
                <a:gd name="T8" fmla="*/ 561 w 700"/>
                <a:gd name="T9" fmla="*/ 165 h 172"/>
                <a:gd name="T10" fmla="*/ 524 w 700"/>
                <a:gd name="T11" fmla="*/ 160 h 172"/>
                <a:gd name="T12" fmla="*/ 479 w 700"/>
                <a:gd name="T13" fmla="*/ 154 h 172"/>
                <a:gd name="T14" fmla="*/ 431 w 700"/>
                <a:gd name="T15" fmla="*/ 149 h 172"/>
                <a:gd name="T16" fmla="*/ 378 w 700"/>
                <a:gd name="T17" fmla="*/ 142 h 172"/>
                <a:gd name="T18" fmla="*/ 323 w 700"/>
                <a:gd name="T19" fmla="*/ 136 h 172"/>
                <a:gd name="T20" fmla="*/ 266 w 700"/>
                <a:gd name="T21" fmla="*/ 130 h 172"/>
                <a:gd name="T22" fmla="*/ 212 w 700"/>
                <a:gd name="T23" fmla="*/ 124 h 172"/>
                <a:gd name="T24" fmla="*/ 160 w 700"/>
                <a:gd name="T25" fmla="*/ 121 h 172"/>
                <a:gd name="T26" fmla="*/ 113 w 700"/>
                <a:gd name="T27" fmla="*/ 118 h 172"/>
                <a:gd name="T28" fmla="*/ 71 w 700"/>
                <a:gd name="T29" fmla="*/ 115 h 172"/>
                <a:gd name="T30" fmla="*/ 38 w 700"/>
                <a:gd name="T31" fmla="*/ 115 h 172"/>
                <a:gd name="T32" fmla="*/ 14 w 700"/>
                <a:gd name="T33" fmla="*/ 118 h 172"/>
                <a:gd name="T34" fmla="*/ 0 w 700"/>
                <a:gd name="T35" fmla="*/ 121 h 172"/>
                <a:gd name="T36" fmla="*/ 91 w 700"/>
                <a:gd name="T37" fmla="*/ 0 h 172"/>
                <a:gd name="T38" fmla="*/ 97 w 700"/>
                <a:gd name="T39" fmla="*/ 1 h 172"/>
                <a:gd name="T40" fmla="*/ 112 w 700"/>
                <a:gd name="T41" fmla="*/ 3 h 172"/>
                <a:gd name="T42" fmla="*/ 136 w 700"/>
                <a:gd name="T43" fmla="*/ 7 h 172"/>
                <a:gd name="T44" fmla="*/ 167 w 700"/>
                <a:gd name="T45" fmla="*/ 13 h 172"/>
                <a:gd name="T46" fmla="*/ 205 w 700"/>
                <a:gd name="T47" fmla="*/ 18 h 172"/>
                <a:gd name="T48" fmla="*/ 248 w 700"/>
                <a:gd name="T49" fmla="*/ 25 h 172"/>
                <a:gd name="T50" fmla="*/ 295 w 700"/>
                <a:gd name="T51" fmla="*/ 32 h 172"/>
                <a:gd name="T52" fmla="*/ 345 w 700"/>
                <a:gd name="T53" fmla="*/ 39 h 172"/>
                <a:gd name="T54" fmla="*/ 396 w 700"/>
                <a:gd name="T55" fmla="*/ 47 h 172"/>
                <a:gd name="T56" fmla="*/ 448 w 700"/>
                <a:gd name="T57" fmla="*/ 54 h 172"/>
                <a:gd name="T58" fmla="*/ 499 w 700"/>
                <a:gd name="T59" fmla="*/ 61 h 172"/>
                <a:gd name="T60" fmla="*/ 548 w 700"/>
                <a:gd name="T61" fmla="*/ 67 h 172"/>
                <a:gd name="T62" fmla="*/ 593 w 700"/>
                <a:gd name="T63" fmla="*/ 73 h 172"/>
                <a:gd name="T64" fmla="*/ 635 w 700"/>
                <a:gd name="T65" fmla="*/ 76 h 172"/>
                <a:gd name="T66" fmla="*/ 672 w 700"/>
                <a:gd name="T67" fmla="*/ 78 h 172"/>
                <a:gd name="T68" fmla="*/ 700 w 700"/>
                <a:gd name="T69" fmla="*/ 8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0" h="172">
                  <a:moveTo>
                    <a:pt x="700" y="80"/>
                  </a:moveTo>
                  <a:lnTo>
                    <a:pt x="614" y="172"/>
                  </a:lnTo>
                  <a:lnTo>
                    <a:pt x="607" y="171"/>
                  </a:lnTo>
                  <a:lnTo>
                    <a:pt x="590" y="168"/>
                  </a:lnTo>
                  <a:lnTo>
                    <a:pt x="561" y="165"/>
                  </a:lnTo>
                  <a:lnTo>
                    <a:pt x="524" y="160"/>
                  </a:lnTo>
                  <a:lnTo>
                    <a:pt x="479" y="154"/>
                  </a:lnTo>
                  <a:lnTo>
                    <a:pt x="431" y="149"/>
                  </a:lnTo>
                  <a:lnTo>
                    <a:pt x="378" y="142"/>
                  </a:lnTo>
                  <a:lnTo>
                    <a:pt x="323" y="136"/>
                  </a:lnTo>
                  <a:lnTo>
                    <a:pt x="266" y="130"/>
                  </a:lnTo>
                  <a:lnTo>
                    <a:pt x="212" y="124"/>
                  </a:lnTo>
                  <a:lnTo>
                    <a:pt x="160" y="121"/>
                  </a:lnTo>
                  <a:lnTo>
                    <a:pt x="113" y="118"/>
                  </a:lnTo>
                  <a:lnTo>
                    <a:pt x="71" y="115"/>
                  </a:lnTo>
                  <a:lnTo>
                    <a:pt x="38" y="115"/>
                  </a:lnTo>
                  <a:lnTo>
                    <a:pt x="14" y="118"/>
                  </a:lnTo>
                  <a:lnTo>
                    <a:pt x="0" y="121"/>
                  </a:lnTo>
                  <a:lnTo>
                    <a:pt x="91" y="0"/>
                  </a:lnTo>
                  <a:lnTo>
                    <a:pt x="97" y="1"/>
                  </a:lnTo>
                  <a:lnTo>
                    <a:pt x="112" y="3"/>
                  </a:lnTo>
                  <a:lnTo>
                    <a:pt x="136" y="7"/>
                  </a:lnTo>
                  <a:lnTo>
                    <a:pt x="167" y="13"/>
                  </a:lnTo>
                  <a:lnTo>
                    <a:pt x="205" y="18"/>
                  </a:lnTo>
                  <a:lnTo>
                    <a:pt x="248" y="25"/>
                  </a:lnTo>
                  <a:lnTo>
                    <a:pt x="295" y="32"/>
                  </a:lnTo>
                  <a:lnTo>
                    <a:pt x="345" y="39"/>
                  </a:lnTo>
                  <a:lnTo>
                    <a:pt x="396" y="47"/>
                  </a:lnTo>
                  <a:lnTo>
                    <a:pt x="448" y="54"/>
                  </a:lnTo>
                  <a:lnTo>
                    <a:pt x="499" y="61"/>
                  </a:lnTo>
                  <a:lnTo>
                    <a:pt x="548" y="67"/>
                  </a:lnTo>
                  <a:lnTo>
                    <a:pt x="593" y="73"/>
                  </a:lnTo>
                  <a:lnTo>
                    <a:pt x="635" y="76"/>
                  </a:lnTo>
                  <a:lnTo>
                    <a:pt x="672" y="78"/>
                  </a:lnTo>
                  <a:lnTo>
                    <a:pt x="700" y="80"/>
                  </a:lnTo>
                  <a:close/>
                </a:path>
              </a:pathLst>
            </a:custGeom>
            <a:solidFill>
              <a:srgbClr val="CC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130">
              <a:extLst>
                <a:ext uri="{FF2B5EF4-FFF2-40B4-BE49-F238E27FC236}">
                  <a16:creationId xmlns:a16="http://schemas.microsoft.com/office/drawing/2014/main" id="{B57243FA-C54D-4407-CD62-91E58E1B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458"/>
              <a:ext cx="178" cy="492"/>
            </a:xfrm>
            <a:custGeom>
              <a:avLst/>
              <a:gdLst>
                <a:gd name="T0" fmla="*/ 0 w 303"/>
                <a:gd name="T1" fmla="*/ 88 h 1068"/>
                <a:gd name="T2" fmla="*/ 0 w 303"/>
                <a:gd name="T3" fmla="*/ 95 h 1068"/>
                <a:gd name="T4" fmla="*/ 2 w 303"/>
                <a:gd name="T5" fmla="*/ 115 h 1068"/>
                <a:gd name="T6" fmla="*/ 6 w 303"/>
                <a:gd name="T7" fmla="*/ 147 h 1068"/>
                <a:gd name="T8" fmla="*/ 9 w 303"/>
                <a:gd name="T9" fmla="*/ 190 h 1068"/>
                <a:gd name="T10" fmla="*/ 15 w 303"/>
                <a:gd name="T11" fmla="*/ 241 h 1068"/>
                <a:gd name="T12" fmla="*/ 23 w 303"/>
                <a:gd name="T13" fmla="*/ 300 h 1068"/>
                <a:gd name="T14" fmla="*/ 31 w 303"/>
                <a:gd name="T15" fmla="*/ 367 h 1068"/>
                <a:gd name="T16" fmla="*/ 42 w 303"/>
                <a:gd name="T17" fmla="*/ 440 h 1068"/>
                <a:gd name="T18" fmla="*/ 54 w 303"/>
                <a:gd name="T19" fmla="*/ 516 h 1068"/>
                <a:gd name="T20" fmla="*/ 69 w 303"/>
                <a:gd name="T21" fmla="*/ 595 h 1068"/>
                <a:gd name="T22" fmla="*/ 85 w 303"/>
                <a:gd name="T23" fmla="*/ 677 h 1068"/>
                <a:gd name="T24" fmla="*/ 104 w 303"/>
                <a:gd name="T25" fmla="*/ 759 h 1068"/>
                <a:gd name="T26" fmla="*/ 124 w 303"/>
                <a:gd name="T27" fmla="*/ 839 h 1068"/>
                <a:gd name="T28" fmla="*/ 146 w 303"/>
                <a:gd name="T29" fmla="*/ 919 h 1068"/>
                <a:gd name="T30" fmla="*/ 172 w 303"/>
                <a:gd name="T31" fmla="*/ 996 h 1068"/>
                <a:gd name="T32" fmla="*/ 199 w 303"/>
                <a:gd name="T33" fmla="*/ 1068 h 1068"/>
                <a:gd name="T34" fmla="*/ 303 w 303"/>
                <a:gd name="T35" fmla="*/ 959 h 1068"/>
                <a:gd name="T36" fmla="*/ 303 w 303"/>
                <a:gd name="T37" fmla="*/ 959 h 1068"/>
                <a:gd name="T38" fmla="*/ 301 w 303"/>
                <a:gd name="T39" fmla="*/ 957 h 1068"/>
                <a:gd name="T40" fmla="*/ 297 w 303"/>
                <a:gd name="T41" fmla="*/ 953 h 1068"/>
                <a:gd name="T42" fmla="*/ 294 w 303"/>
                <a:gd name="T43" fmla="*/ 944 h 1068"/>
                <a:gd name="T44" fmla="*/ 288 w 303"/>
                <a:gd name="T45" fmla="*/ 930 h 1068"/>
                <a:gd name="T46" fmla="*/ 281 w 303"/>
                <a:gd name="T47" fmla="*/ 909 h 1068"/>
                <a:gd name="T48" fmla="*/ 272 w 303"/>
                <a:gd name="T49" fmla="*/ 879 h 1068"/>
                <a:gd name="T50" fmla="*/ 263 w 303"/>
                <a:gd name="T51" fmla="*/ 839 h 1068"/>
                <a:gd name="T52" fmla="*/ 250 w 303"/>
                <a:gd name="T53" fmla="*/ 789 h 1068"/>
                <a:gd name="T54" fmla="*/ 237 w 303"/>
                <a:gd name="T55" fmla="*/ 725 h 1068"/>
                <a:gd name="T56" fmla="*/ 221 w 303"/>
                <a:gd name="T57" fmla="*/ 647 h 1068"/>
                <a:gd name="T58" fmla="*/ 204 w 303"/>
                <a:gd name="T59" fmla="*/ 555 h 1068"/>
                <a:gd name="T60" fmla="*/ 185 w 303"/>
                <a:gd name="T61" fmla="*/ 444 h 1068"/>
                <a:gd name="T62" fmla="*/ 163 w 303"/>
                <a:gd name="T63" fmla="*/ 317 h 1068"/>
                <a:gd name="T64" fmla="*/ 140 w 303"/>
                <a:gd name="T65" fmla="*/ 169 h 1068"/>
                <a:gd name="T66" fmla="*/ 115 w 303"/>
                <a:gd name="T67" fmla="*/ 0 h 1068"/>
                <a:gd name="T68" fmla="*/ 0 w 303"/>
                <a:gd name="T69" fmla="*/ 8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68">
                  <a:moveTo>
                    <a:pt x="0" y="88"/>
                  </a:moveTo>
                  <a:lnTo>
                    <a:pt x="0" y="95"/>
                  </a:lnTo>
                  <a:lnTo>
                    <a:pt x="2" y="115"/>
                  </a:lnTo>
                  <a:lnTo>
                    <a:pt x="6" y="147"/>
                  </a:lnTo>
                  <a:lnTo>
                    <a:pt x="9" y="190"/>
                  </a:lnTo>
                  <a:lnTo>
                    <a:pt x="15" y="241"/>
                  </a:lnTo>
                  <a:lnTo>
                    <a:pt x="23" y="300"/>
                  </a:lnTo>
                  <a:lnTo>
                    <a:pt x="31" y="367"/>
                  </a:lnTo>
                  <a:lnTo>
                    <a:pt x="42" y="440"/>
                  </a:lnTo>
                  <a:lnTo>
                    <a:pt x="54" y="516"/>
                  </a:lnTo>
                  <a:lnTo>
                    <a:pt x="69" y="595"/>
                  </a:lnTo>
                  <a:lnTo>
                    <a:pt x="85" y="677"/>
                  </a:lnTo>
                  <a:lnTo>
                    <a:pt x="104" y="759"/>
                  </a:lnTo>
                  <a:lnTo>
                    <a:pt x="124" y="839"/>
                  </a:lnTo>
                  <a:lnTo>
                    <a:pt x="146" y="919"/>
                  </a:lnTo>
                  <a:lnTo>
                    <a:pt x="172" y="996"/>
                  </a:lnTo>
                  <a:lnTo>
                    <a:pt x="199" y="1068"/>
                  </a:lnTo>
                  <a:lnTo>
                    <a:pt x="303" y="959"/>
                  </a:lnTo>
                  <a:lnTo>
                    <a:pt x="303" y="959"/>
                  </a:lnTo>
                  <a:lnTo>
                    <a:pt x="301" y="957"/>
                  </a:lnTo>
                  <a:lnTo>
                    <a:pt x="297" y="953"/>
                  </a:lnTo>
                  <a:lnTo>
                    <a:pt x="294" y="944"/>
                  </a:lnTo>
                  <a:lnTo>
                    <a:pt x="288" y="930"/>
                  </a:lnTo>
                  <a:lnTo>
                    <a:pt x="281" y="909"/>
                  </a:lnTo>
                  <a:lnTo>
                    <a:pt x="272" y="879"/>
                  </a:lnTo>
                  <a:lnTo>
                    <a:pt x="263" y="839"/>
                  </a:lnTo>
                  <a:lnTo>
                    <a:pt x="250" y="789"/>
                  </a:lnTo>
                  <a:lnTo>
                    <a:pt x="237" y="725"/>
                  </a:lnTo>
                  <a:lnTo>
                    <a:pt x="221" y="647"/>
                  </a:lnTo>
                  <a:lnTo>
                    <a:pt x="204" y="555"/>
                  </a:lnTo>
                  <a:lnTo>
                    <a:pt x="185" y="444"/>
                  </a:lnTo>
                  <a:lnTo>
                    <a:pt x="163" y="317"/>
                  </a:lnTo>
                  <a:lnTo>
                    <a:pt x="140" y="169"/>
                  </a:lnTo>
                  <a:lnTo>
                    <a:pt x="115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131">
              <a:extLst>
                <a:ext uri="{FF2B5EF4-FFF2-40B4-BE49-F238E27FC236}">
                  <a16:creationId xmlns:a16="http://schemas.microsoft.com/office/drawing/2014/main" id="{161B59DB-B61E-D62A-644C-BCEF4AD27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443"/>
              <a:ext cx="54" cy="43"/>
            </a:xfrm>
            <a:custGeom>
              <a:avLst/>
              <a:gdLst>
                <a:gd name="T0" fmla="*/ 91 w 91"/>
                <a:gd name="T1" fmla="*/ 0 h 92"/>
                <a:gd name="T2" fmla="*/ 87 w 91"/>
                <a:gd name="T3" fmla="*/ 2 h 92"/>
                <a:gd name="T4" fmla="*/ 74 w 91"/>
                <a:gd name="T5" fmla="*/ 8 h 92"/>
                <a:gd name="T6" fmla="*/ 57 w 91"/>
                <a:gd name="T7" fmla="*/ 18 h 92"/>
                <a:gd name="T8" fmla="*/ 37 w 91"/>
                <a:gd name="T9" fmla="*/ 29 h 92"/>
                <a:gd name="T10" fmla="*/ 20 w 91"/>
                <a:gd name="T11" fmla="*/ 43 h 92"/>
                <a:gd name="T12" fmla="*/ 6 w 91"/>
                <a:gd name="T13" fmla="*/ 59 h 92"/>
                <a:gd name="T14" fmla="*/ 0 w 91"/>
                <a:gd name="T15" fmla="*/ 76 h 92"/>
                <a:gd name="T16" fmla="*/ 5 w 91"/>
                <a:gd name="T17" fmla="*/ 92 h 92"/>
                <a:gd name="T18" fmla="*/ 91 w 91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91" y="0"/>
                  </a:moveTo>
                  <a:lnTo>
                    <a:pt x="87" y="2"/>
                  </a:lnTo>
                  <a:lnTo>
                    <a:pt x="74" y="8"/>
                  </a:lnTo>
                  <a:lnTo>
                    <a:pt x="57" y="18"/>
                  </a:lnTo>
                  <a:lnTo>
                    <a:pt x="37" y="29"/>
                  </a:lnTo>
                  <a:lnTo>
                    <a:pt x="20" y="43"/>
                  </a:lnTo>
                  <a:lnTo>
                    <a:pt x="6" y="59"/>
                  </a:lnTo>
                  <a:lnTo>
                    <a:pt x="0" y="76"/>
                  </a:lnTo>
                  <a:lnTo>
                    <a:pt x="5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132">
              <a:extLst>
                <a:ext uri="{FF2B5EF4-FFF2-40B4-BE49-F238E27FC236}">
                  <a16:creationId xmlns:a16="http://schemas.microsoft.com/office/drawing/2014/main" id="{D7597BC5-9079-315B-D1FF-6555D7EAD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386"/>
              <a:ext cx="384" cy="42"/>
            </a:xfrm>
            <a:custGeom>
              <a:avLst/>
              <a:gdLst>
                <a:gd name="T0" fmla="*/ 654 w 654"/>
                <a:gd name="T1" fmla="*/ 91 h 92"/>
                <a:gd name="T2" fmla="*/ 652 w 654"/>
                <a:gd name="T3" fmla="*/ 91 h 92"/>
                <a:gd name="T4" fmla="*/ 648 w 654"/>
                <a:gd name="T5" fmla="*/ 91 h 92"/>
                <a:gd name="T6" fmla="*/ 640 w 654"/>
                <a:gd name="T7" fmla="*/ 92 h 92"/>
                <a:gd name="T8" fmla="*/ 627 w 654"/>
                <a:gd name="T9" fmla="*/ 92 h 92"/>
                <a:gd name="T10" fmla="*/ 611 w 654"/>
                <a:gd name="T11" fmla="*/ 92 h 92"/>
                <a:gd name="T12" fmla="*/ 591 w 654"/>
                <a:gd name="T13" fmla="*/ 92 h 92"/>
                <a:gd name="T14" fmla="*/ 565 w 654"/>
                <a:gd name="T15" fmla="*/ 91 h 92"/>
                <a:gd name="T16" fmla="*/ 534 w 654"/>
                <a:gd name="T17" fmla="*/ 89 h 92"/>
                <a:gd name="T18" fmla="*/ 498 w 654"/>
                <a:gd name="T19" fmla="*/ 86 h 92"/>
                <a:gd name="T20" fmla="*/ 454 w 654"/>
                <a:gd name="T21" fmla="*/ 81 h 92"/>
                <a:gd name="T22" fmla="*/ 406 w 654"/>
                <a:gd name="T23" fmla="*/ 75 h 92"/>
                <a:gd name="T24" fmla="*/ 349 w 654"/>
                <a:gd name="T25" fmla="*/ 68 h 92"/>
                <a:gd name="T26" fmla="*/ 287 w 654"/>
                <a:gd name="T27" fmla="*/ 59 h 92"/>
                <a:gd name="T28" fmla="*/ 216 w 654"/>
                <a:gd name="T29" fmla="*/ 47 h 92"/>
                <a:gd name="T30" fmla="*/ 137 w 654"/>
                <a:gd name="T31" fmla="*/ 35 h 92"/>
                <a:gd name="T32" fmla="*/ 51 w 654"/>
                <a:gd name="T33" fmla="*/ 19 h 92"/>
                <a:gd name="T34" fmla="*/ 49 w 654"/>
                <a:gd name="T35" fmla="*/ 18 h 92"/>
                <a:gd name="T36" fmla="*/ 43 w 654"/>
                <a:gd name="T37" fmla="*/ 16 h 92"/>
                <a:gd name="T38" fmla="*/ 34 w 654"/>
                <a:gd name="T39" fmla="*/ 14 h 92"/>
                <a:gd name="T40" fmla="*/ 24 w 654"/>
                <a:gd name="T41" fmla="*/ 14 h 92"/>
                <a:gd name="T42" fmla="*/ 15 w 654"/>
                <a:gd name="T43" fmla="*/ 15 h 92"/>
                <a:gd name="T44" fmla="*/ 8 w 654"/>
                <a:gd name="T45" fmla="*/ 21 h 92"/>
                <a:gd name="T46" fmla="*/ 5 w 654"/>
                <a:gd name="T47" fmla="*/ 30 h 92"/>
                <a:gd name="T48" fmla="*/ 6 w 654"/>
                <a:gd name="T49" fmla="*/ 44 h 92"/>
                <a:gd name="T50" fmla="*/ 5 w 654"/>
                <a:gd name="T51" fmla="*/ 42 h 92"/>
                <a:gd name="T52" fmla="*/ 1 w 654"/>
                <a:gd name="T53" fmla="*/ 34 h 92"/>
                <a:gd name="T54" fmla="*/ 0 w 654"/>
                <a:gd name="T55" fmla="*/ 24 h 92"/>
                <a:gd name="T56" fmla="*/ 1 w 654"/>
                <a:gd name="T57" fmla="*/ 14 h 92"/>
                <a:gd name="T58" fmla="*/ 7 w 654"/>
                <a:gd name="T59" fmla="*/ 6 h 92"/>
                <a:gd name="T60" fmla="*/ 20 w 654"/>
                <a:gd name="T61" fmla="*/ 0 h 92"/>
                <a:gd name="T62" fmla="*/ 43 w 654"/>
                <a:gd name="T63" fmla="*/ 0 h 92"/>
                <a:gd name="T64" fmla="*/ 76 w 654"/>
                <a:gd name="T65" fmla="*/ 8 h 92"/>
                <a:gd name="T66" fmla="*/ 80 w 654"/>
                <a:gd name="T67" fmla="*/ 9 h 92"/>
                <a:gd name="T68" fmla="*/ 91 w 654"/>
                <a:gd name="T69" fmla="*/ 12 h 92"/>
                <a:gd name="T70" fmla="*/ 109 w 654"/>
                <a:gd name="T71" fmla="*/ 15 h 92"/>
                <a:gd name="T72" fmla="*/ 132 w 654"/>
                <a:gd name="T73" fmla="*/ 20 h 92"/>
                <a:gd name="T74" fmla="*/ 160 w 654"/>
                <a:gd name="T75" fmla="*/ 26 h 92"/>
                <a:gd name="T76" fmla="*/ 194 w 654"/>
                <a:gd name="T77" fmla="*/ 31 h 92"/>
                <a:gd name="T78" fmla="*/ 232 w 654"/>
                <a:gd name="T79" fmla="*/ 38 h 92"/>
                <a:gd name="T80" fmla="*/ 273 w 654"/>
                <a:gd name="T81" fmla="*/ 45 h 92"/>
                <a:gd name="T82" fmla="*/ 317 w 654"/>
                <a:gd name="T83" fmla="*/ 53 h 92"/>
                <a:gd name="T84" fmla="*/ 363 w 654"/>
                <a:gd name="T85" fmla="*/ 60 h 92"/>
                <a:gd name="T86" fmla="*/ 410 w 654"/>
                <a:gd name="T87" fmla="*/ 67 h 92"/>
                <a:gd name="T88" fmla="*/ 460 w 654"/>
                <a:gd name="T89" fmla="*/ 74 h 92"/>
                <a:gd name="T90" fmla="*/ 510 w 654"/>
                <a:gd name="T91" fmla="*/ 80 h 92"/>
                <a:gd name="T92" fmla="*/ 558 w 654"/>
                <a:gd name="T93" fmla="*/ 84 h 92"/>
                <a:gd name="T94" fmla="*/ 606 w 654"/>
                <a:gd name="T95" fmla="*/ 89 h 92"/>
                <a:gd name="T96" fmla="*/ 654 w 654"/>
                <a:gd name="T97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4" h="92">
                  <a:moveTo>
                    <a:pt x="654" y="91"/>
                  </a:moveTo>
                  <a:lnTo>
                    <a:pt x="652" y="91"/>
                  </a:lnTo>
                  <a:lnTo>
                    <a:pt x="648" y="91"/>
                  </a:lnTo>
                  <a:lnTo>
                    <a:pt x="640" y="92"/>
                  </a:lnTo>
                  <a:lnTo>
                    <a:pt x="627" y="92"/>
                  </a:lnTo>
                  <a:lnTo>
                    <a:pt x="611" y="92"/>
                  </a:lnTo>
                  <a:lnTo>
                    <a:pt x="591" y="92"/>
                  </a:lnTo>
                  <a:lnTo>
                    <a:pt x="565" y="91"/>
                  </a:lnTo>
                  <a:lnTo>
                    <a:pt x="534" y="89"/>
                  </a:lnTo>
                  <a:lnTo>
                    <a:pt x="498" y="86"/>
                  </a:lnTo>
                  <a:lnTo>
                    <a:pt x="454" y="81"/>
                  </a:lnTo>
                  <a:lnTo>
                    <a:pt x="406" y="75"/>
                  </a:lnTo>
                  <a:lnTo>
                    <a:pt x="349" y="68"/>
                  </a:lnTo>
                  <a:lnTo>
                    <a:pt x="287" y="59"/>
                  </a:lnTo>
                  <a:lnTo>
                    <a:pt x="216" y="47"/>
                  </a:lnTo>
                  <a:lnTo>
                    <a:pt x="137" y="35"/>
                  </a:lnTo>
                  <a:lnTo>
                    <a:pt x="51" y="19"/>
                  </a:lnTo>
                  <a:lnTo>
                    <a:pt x="49" y="18"/>
                  </a:lnTo>
                  <a:lnTo>
                    <a:pt x="43" y="16"/>
                  </a:lnTo>
                  <a:lnTo>
                    <a:pt x="34" y="14"/>
                  </a:lnTo>
                  <a:lnTo>
                    <a:pt x="24" y="14"/>
                  </a:lnTo>
                  <a:lnTo>
                    <a:pt x="15" y="15"/>
                  </a:lnTo>
                  <a:lnTo>
                    <a:pt x="8" y="21"/>
                  </a:lnTo>
                  <a:lnTo>
                    <a:pt x="5" y="30"/>
                  </a:lnTo>
                  <a:lnTo>
                    <a:pt x="6" y="44"/>
                  </a:lnTo>
                  <a:lnTo>
                    <a:pt x="5" y="42"/>
                  </a:lnTo>
                  <a:lnTo>
                    <a:pt x="1" y="34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7" y="6"/>
                  </a:lnTo>
                  <a:lnTo>
                    <a:pt x="20" y="0"/>
                  </a:lnTo>
                  <a:lnTo>
                    <a:pt x="43" y="0"/>
                  </a:lnTo>
                  <a:lnTo>
                    <a:pt x="76" y="8"/>
                  </a:lnTo>
                  <a:lnTo>
                    <a:pt x="80" y="9"/>
                  </a:lnTo>
                  <a:lnTo>
                    <a:pt x="91" y="12"/>
                  </a:lnTo>
                  <a:lnTo>
                    <a:pt x="109" y="15"/>
                  </a:lnTo>
                  <a:lnTo>
                    <a:pt x="132" y="20"/>
                  </a:lnTo>
                  <a:lnTo>
                    <a:pt x="160" y="26"/>
                  </a:lnTo>
                  <a:lnTo>
                    <a:pt x="194" y="31"/>
                  </a:lnTo>
                  <a:lnTo>
                    <a:pt x="232" y="38"/>
                  </a:lnTo>
                  <a:lnTo>
                    <a:pt x="273" y="45"/>
                  </a:lnTo>
                  <a:lnTo>
                    <a:pt x="317" y="53"/>
                  </a:lnTo>
                  <a:lnTo>
                    <a:pt x="363" y="60"/>
                  </a:lnTo>
                  <a:lnTo>
                    <a:pt x="410" y="67"/>
                  </a:lnTo>
                  <a:lnTo>
                    <a:pt x="460" y="74"/>
                  </a:lnTo>
                  <a:lnTo>
                    <a:pt x="510" y="80"/>
                  </a:lnTo>
                  <a:lnTo>
                    <a:pt x="558" y="84"/>
                  </a:lnTo>
                  <a:lnTo>
                    <a:pt x="606" y="89"/>
                  </a:lnTo>
                  <a:lnTo>
                    <a:pt x="654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133">
              <a:extLst>
                <a:ext uri="{FF2B5EF4-FFF2-40B4-BE49-F238E27FC236}">
                  <a16:creationId xmlns:a16="http://schemas.microsoft.com/office/drawing/2014/main" id="{314465DD-76F7-0BD3-D68D-B67ACCB95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458"/>
              <a:ext cx="396" cy="29"/>
            </a:xfrm>
            <a:custGeom>
              <a:avLst/>
              <a:gdLst>
                <a:gd name="T0" fmla="*/ 674 w 674"/>
                <a:gd name="T1" fmla="*/ 59 h 62"/>
                <a:gd name="T2" fmla="*/ 667 w 674"/>
                <a:gd name="T3" fmla="*/ 58 h 62"/>
                <a:gd name="T4" fmla="*/ 649 w 674"/>
                <a:gd name="T5" fmla="*/ 55 h 62"/>
                <a:gd name="T6" fmla="*/ 620 w 674"/>
                <a:gd name="T7" fmla="*/ 51 h 62"/>
                <a:gd name="T8" fmla="*/ 582 w 674"/>
                <a:gd name="T9" fmla="*/ 45 h 62"/>
                <a:gd name="T10" fmla="*/ 536 w 674"/>
                <a:gd name="T11" fmla="*/ 38 h 62"/>
                <a:gd name="T12" fmla="*/ 484 w 674"/>
                <a:gd name="T13" fmla="*/ 31 h 62"/>
                <a:gd name="T14" fmla="*/ 429 w 674"/>
                <a:gd name="T15" fmla="*/ 24 h 62"/>
                <a:gd name="T16" fmla="*/ 371 w 674"/>
                <a:gd name="T17" fmla="*/ 17 h 62"/>
                <a:gd name="T18" fmla="*/ 312 w 674"/>
                <a:gd name="T19" fmla="*/ 11 h 62"/>
                <a:gd name="T20" fmla="*/ 254 w 674"/>
                <a:gd name="T21" fmla="*/ 6 h 62"/>
                <a:gd name="T22" fmla="*/ 197 w 674"/>
                <a:gd name="T23" fmla="*/ 2 h 62"/>
                <a:gd name="T24" fmla="*/ 145 w 674"/>
                <a:gd name="T25" fmla="*/ 0 h 62"/>
                <a:gd name="T26" fmla="*/ 98 w 674"/>
                <a:gd name="T27" fmla="*/ 0 h 62"/>
                <a:gd name="T28" fmla="*/ 59 w 674"/>
                <a:gd name="T29" fmla="*/ 2 h 62"/>
                <a:gd name="T30" fmla="*/ 27 w 674"/>
                <a:gd name="T31" fmla="*/ 8 h 62"/>
                <a:gd name="T32" fmla="*/ 6 w 674"/>
                <a:gd name="T33" fmla="*/ 16 h 62"/>
                <a:gd name="T34" fmla="*/ 5 w 674"/>
                <a:gd name="T35" fmla="*/ 17 h 62"/>
                <a:gd name="T36" fmla="*/ 4 w 674"/>
                <a:gd name="T37" fmla="*/ 18 h 62"/>
                <a:gd name="T38" fmla="*/ 1 w 674"/>
                <a:gd name="T39" fmla="*/ 22 h 62"/>
                <a:gd name="T40" fmla="*/ 0 w 674"/>
                <a:gd name="T41" fmla="*/ 26 h 62"/>
                <a:gd name="T42" fmla="*/ 0 w 674"/>
                <a:gd name="T43" fmla="*/ 33 h 62"/>
                <a:gd name="T44" fmla="*/ 2 w 674"/>
                <a:gd name="T45" fmla="*/ 41 h 62"/>
                <a:gd name="T46" fmla="*/ 9 w 674"/>
                <a:gd name="T47" fmla="*/ 51 h 62"/>
                <a:gd name="T48" fmla="*/ 20 w 674"/>
                <a:gd name="T49" fmla="*/ 62 h 62"/>
                <a:gd name="T50" fmla="*/ 19 w 674"/>
                <a:gd name="T51" fmla="*/ 61 h 62"/>
                <a:gd name="T52" fmla="*/ 19 w 674"/>
                <a:gd name="T53" fmla="*/ 56 h 62"/>
                <a:gd name="T54" fmla="*/ 17 w 674"/>
                <a:gd name="T55" fmla="*/ 49 h 62"/>
                <a:gd name="T56" fmla="*/ 19 w 674"/>
                <a:gd name="T57" fmla="*/ 43 h 62"/>
                <a:gd name="T58" fmla="*/ 23 w 674"/>
                <a:gd name="T59" fmla="*/ 36 h 62"/>
                <a:gd name="T60" fmla="*/ 31 w 674"/>
                <a:gd name="T61" fmla="*/ 29 h 62"/>
                <a:gd name="T62" fmla="*/ 45 w 674"/>
                <a:gd name="T63" fmla="*/ 24 h 62"/>
                <a:gd name="T64" fmla="*/ 65 w 674"/>
                <a:gd name="T65" fmla="*/ 23 h 62"/>
                <a:gd name="T66" fmla="*/ 66 w 674"/>
                <a:gd name="T67" fmla="*/ 23 h 62"/>
                <a:gd name="T68" fmla="*/ 72 w 674"/>
                <a:gd name="T69" fmla="*/ 22 h 62"/>
                <a:gd name="T70" fmla="*/ 81 w 674"/>
                <a:gd name="T71" fmla="*/ 22 h 62"/>
                <a:gd name="T72" fmla="*/ 93 w 674"/>
                <a:gd name="T73" fmla="*/ 21 h 62"/>
                <a:gd name="T74" fmla="*/ 111 w 674"/>
                <a:gd name="T75" fmla="*/ 20 h 62"/>
                <a:gd name="T76" fmla="*/ 134 w 674"/>
                <a:gd name="T77" fmla="*/ 20 h 62"/>
                <a:gd name="T78" fmla="*/ 160 w 674"/>
                <a:gd name="T79" fmla="*/ 18 h 62"/>
                <a:gd name="T80" fmla="*/ 193 w 674"/>
                <a:gd name="T81" fmla="*/ 20 h 62"/>
                <a:gd name="T82" fmla="*/ 231 w 674"/>
                <a:gd name="T83" fmla="*/ 21 h 62"/>
                <a:gd name="T84" fmla="*/ 274 w 674"/>
                <a:gd name="T85" fmla="*/ 22 h 62"/>
                <a:gd name="T86" fmla="*/ 324 w 674"/>
                <a:gd name="T87" fmla="*/ 25 h 62"/>
                <a:gd name="T88" fmla="*/ 380 w 674"/>
                <a:gd name="T89" fmla="*/ 29 h 62"/>
                <a:gd name="T90" fmla="*/ 443 w 674"/>
                <a:gd name="T91" fmla="*/ 34 h 62"/>
                <a:gd name="T92" fmla="*/ 513 w 674"/>
                <a:gd name="T93" fmla="*/ 40 h 62"/>
                <a:gd name="T94" fmla="*/ 590 w 674"/>
                <a:gd name="T95" fmla="*/ 48 h 62"/>
                <a:gd name="T96" fmla="*/ 674 w 674"/>
                <a:gd name="T9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4" h="62">
                  <a:moveTo>
                    <a:pt x="674" y="59"/>
                  </a:moveTo>
                  <a:lnTo>
                    <a:pt x="667" y="58"/>
                  </a:lnTo>
                  <a:lnTo>
                    <a:pt x="649" y="55"/>
                  </a:lnTo>
                  <a:lnTo>
                    <a:pt x="620" y="51"/>
                  </a:lnTo>
                  <a:lnTo>
                    <a:pt x="582" y="45"/>
                  </a:lnTo>
                  <a:lnTo>
                    <a:pt x="536" y="38"/>
                  </a:lnTo>
                  <a:lnTo>
                    <a:pt x="484" y="31"/>
                  </a:lnTo>
                  <a:lnTo>
                    <a:pt x="429" y="24"/>
                  </a:lnTo>
                  <a:lnTo>
                    <a:pt x="371" y="17"/>
                  </a:lnTo>
                  <a:lnTo>
                    <a:pt x="312" y="11"/>
                  </a:lnTo>
                  <a:lnTo>
                    <a:pt x="254" y="6"/>
                  </a:lnTo>
                  <a:lnTo>
                    <a:pt x="197" y="2"/>
                  </a:lnTo>
                  <a:lnTo>
                    <a:pt x="145" y="0"/>
                  </a:lnTo>
                  <a:lnTo>
                    <a:pt x="98" y="0"/>
                  </a:lnTo>
                  <a:lnTo>
                    <a:pt x="59" y="2"/>
                  </a:lnTo>
                  <a:lnTo>
                    <a:pt x="27" y="8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20" y="62"/>
                  </a:lnTo>
                  <a:lnTo>
                    <a:pt x="19" y="61"/>
                  </a:lnTo>
                  <a:lnTo>
                    <a:pt x="19" y="56"/>
                  </a:lnTo>
                  <a:lnTo>
                    <a:pt x="17" y="49"/>
                  </a:lnTo>
                  <a:lnTo>
                    <a:pt x="19" y="43"/>
                  </a:lnTo>
                  <a:lnTo>
                    <a:pt x="23" y="36"/>
                  </a:lnTo>
                  <a:lnTo>
                    <a:pt x="31" y="29"/>
                  </a:lnTo>
                  <a:lnTo>
                    <a:pt x="45" y="24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72" y="22"/>
                  </a:lnTo>
                  <a:lnTo>
                    <a:pt x="81" y="22"/>
                  </a:lnTo>
                  <a:lnTo>
                    <a:pt x="93" y="21"/>
                  </a:lnTo>
                  <a:lnTo>
                    <a:pt x="111" y="20"/>
                  </a:lnTo>
                  <a:lnTo>
                    <a:pt x="134" y="20"/>
                  </a:lnTo>
                  <a:lnTo>
                    <a:pt x="160" y="18"/>
                  </a:lnTo>
                  <a:lnTo>
                    <a:pt x="193" y="20"/>
                  </a:lnTo>
                  <a:lnTo>
                    <a:pt x="231" y="21"/>
                  </a:lnTo>
                  <a:lnTo>
                    <a:pt x="274" y="22"/>
                  </a:lnTo>
                  <a:lnTo>
                    <a:pt x="324" y="25"/>
                  </a:lnTo>
                  <a:lnTo>
                    <a:pt x="380" y="29"/>
                  </a:lnTo>
                  <a:lnTo>
                    <a:pt x="443" y="34"/>
                  </a:lnTo>
                  <a:lnTo>
                    <a:pt x="513" y="40"/>
                  </a:lnTo>
                  <a:lnTo>
                    <a:pt x="590" y="48"/>
                  </a:lnTo>
                  <a:lnTo>
                    <a:pt x="67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134">
              <a:extLst>
                <a:ext uri="{FF2B5EF4-FFF2-40B4-BE49-F238E27FC236}">
                  <a16:creationId xmlns:a16="http://schemas.microsoft.com/office/drawing/2014/main" id="{4673180E-92A0-23DE-59EB-CF1D93D9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435"/>
              <a:ext cx="109" cy="455"/>
            </a:xfrm>
            <a:custGeom>
              <a:avLst/>
              <a:gdLst>
                <a:gd name="T0" fmla="*/ 0 w 187"/>
                <a:gd name="T1" fmla="*/ 0 h 990"/>
                <a:gd name="T2" fmla="*/ 1 w 187"/>
                <a:gd name="T3" fmla="*/ 9 h 990"/>
                <a:gd name="T4" fmla="*/ 3 w 187"/>
                <a:gd name="T5" fmla="*/ 36 h 990"/>
                <a:gd name="T6" fmla="*/ 6 w 187"/>
                <a:gd name="T7" fmla="*/ 77 h 990"/>
                <a:gd name="T8" fmla="*/ 11 w 187"/>
                <a:gd name="T9" fmla="*/ 131 h 990"/>
                <a:gd name="T10" fmla="*/ 18 w 187"/>
                <a:gd name="T11" fmla="*/ 196 h 990"/>
                <a:gd name="T12" fmla="*/ 24 w 187"/>
                <a:gd name="T13" fmla="*/ 268 h 990"/>
                <a:gd name="T14" fmla="*/ 34 w 187"/>
                <a:gd name="T15" fmla="*/ 348 h 990"/>
                <a:gd name="T16" fmla="*/ 44 w 187"/>
                <a:gd name="T17" fmla="*/ 431 h 990"/>
                <a:gd name="T18" fmla="*/ 57 w 187"/>
                <a:gd name="T19" fmla="*/ 517 h 990"/>
                <a:gd name="T20" fmla="*/ 71 w 187"/>
                <a:gd name="T21" fmla="*/ 602 h 990"/>
                <a:gd name="T22" fmla="*/ 86 w 187"/>
                <a:gd name="T23" fmla="*/ 685 h 990"/>
                <a:gd name="T24" fmla="*/ 103 w 187"/>
                <a:gd name="T25" fmla="*/ 764 h 990"/>
                <a:gd name="T26" fmla="*/ 121 w 187"/>
                <a:gd name="T27" fmla="*/ 835 h 990"/>
                <a:gd name="T28" fmla="*/ 141 w 187"/>
                <a:gd name="T29" fmla="*/ 899 h 990"/>
                <a:gd name="T30" fmla="*/ 163 w 187"/>
                <a:gd name="T31" fmla="*/ 950 h 990"/>
                <a:gd name="T32" fmla="*/ 187 w 187"/>
                <a:gd name="T33" fmla="*/ 990 h 990"/>
                <a:gd name="T34" fmla="*/ 186 w 187"/>
                <a:gd name="T35" fmla="*/ 985 h 990"/>
                <a:gd name="T36" fmla="*/ 182 w 187"/>
                <a:gd name="T37" fmla="*/ 971 h 990"/>
                <a:gd name="T38" fmla="*/ 175 w 187"/>
                <a:gd name="T39" fmla="*/ 949 h 990"/>
                <a:gd name="T40" fmla="*/ 167 w 187"/>
                <a:gd name="T41" fmla="*/ 919 h 990"/>
                <a:gd name="T42" fmla="*/ 158 w 187"/>
                <a:gd name="T43" fmla="*/ 880 h 990"/>
                <a:gd name="T44" fmla="*/ 147 w 187"/>
                <a:gd name="T45" fmla="*/ 834 h 990"/>
                <a:gd name="T46" fmla="*/ 134 w 187"/>
                <a:gd name="T47" fmla="*/ 780 h 990"/>
                <a:gd name="T48" fmla="*/ 120 w 187"/>
                <a:gd name="T49" fmla="*/ 719 h 990"/>
                <a:gd name="T50" fmla="*/ 106 w 187"/>
                <a:gd name="T51" fmla="*/ 651 h 990"/>
                <a:gd name="T52" fmla="*/ 91 w 187"/>
                <a:gd name="T53" fmla="*/ 576 h 990"/>
                <a:gd name="T54" fmla="*/ 75 w 187"/>
                <a:gd name="T55" fmla="*/ 494 h 990"/>
                <a:gd name="T56" fmla="*/ 59 w 187"/>
                <a:gd name="T57" fmla="*/ 407 h 990"/>
                <a:gd name="T58" fmla="*/ 44 w 187"/>
                <a:gd name="T59" fmla="*/ 313 h 990"/>
                <a:gd name="T60" fmla="*/ 29 w 187"/>
                <a:gd name="T61" fmla="*/ 214 h 990"/>
                <a:gd name="T62" fmla="*/ 14 w 187"/>
                <a:gd name="T63" fmla="*/ 110 h 990"/>
                <a:gd name="T64" fmla="*/ 0 w 187"/>
                <a:gd name="T65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990">
                  <a:moveTo>
                    <a:pt x="0" y="0"/>
                  </a:moveTo>
                  <a:lnTo>
                    <a:pt x="1" y="9"/>
                  </a:lnTo>
                  <a:lnTo>
                    <a:pt x="3" y="36"/>
                  </a:lnTo>
                  <a:lnTo>
                    <a:pt x="6" y="77"/>
                  </a:lnTo>
                  <a:lnTo>
                    <a:pt x="11" y="131"/>
                  </a:lnTo>
                  <a:lnTo>
                    <a:pt x="18" y="196"/>
                  </a:lnTo>
                  <a:lnTo>
                    <a:pt x="24" y="268"/>
                  </a:lnTo>
                  <a:lnTo>
                    <a:pt x="34" y="348"/>
                  </a:lnTo>
                  <a:lnTo>
                    <a:pt x="44" y="431"/>
                  </a:lnTo>
                  <a:lnTo>
                    <a:pt x="57" y="517"/>
                  </a:lnTo>
                  <a:lnTo>
                    <a:pt x="71" y="602"/>
                  </a:lnTo>
                  <a:lnTo>
                    <a:pt x="86" y="685"/>
                  </a:lnTo>
                  <a:lnTo>
                    <a:pt x="103" y="764"/>
                  </a:lnTo>
                  <a:lnTo>
                    <a:pt x="121" y="835"/>
                  </a:lnTo>
                  <a:lnTo>
                    <a:pt x="141" y="899"/>
                  </a:lnTo>
                  <a:lnTo>
                    <a:pt x="163" y="950"/>
                  </a:lnTo>
                  <a:lnTo>
                    <a:pt x="187" y="990"/>
                  </a:lnTo>
                  <a:lnTo>
                    <a:pt x="186" y="985"/>
                  </a:lnTo>
                  <a:lnTo>
                    <a:pt x="182" y="971"/>
                  </a:lnTo>
                  <a:lnTo>
                    <a:pt x="175" y="949"/>
                  </a:lnTo>
                  <a:lnTo>
                    <a:pt x="167" y="919"/>
                  </a:lnTo>
                  <a:lnTo>
                    <a:pt x="158" y="880"/>
                  </a:lnTo>
                  <a:lnTo>
                    <a:pt x="147" y="834"/>
                  </a:lnTo>
                  <a:lnTo>
                    <a:pt x="134" y="780"/>
                  </a:lnTo>
                  <a:lnTo>
                    <a:pt x="120" y="719"/>
                  </a:lnTo>
                  <a:lnTo>
                    <a:pt x="106" y="651"/>
                  </a:lnTo>
                  <a:lnTo>
                    <a:pt x="91" y="576"/>
                  </a:lnTo>
                  <a:lnTo>
                    <a:pt x="75" y="494"/>
                  </a:lnTo>
                  <a:lnTo>
                    <a:pt x="59" y="407"/>
                  </a:lnTo>
                  <a:lnTo>
                    <a:pt x="44" y="313"/>
                  </a:lnTo>
                  <a:lnTo>
                    <a:pt x="29" y="214"/>
                  </a:lnTo>
                  <a:lnTo>
                    <a:pt x="14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135">
              <a:extLst>
                <a:ext uri="{FF2B5EF4-FFF2-40B4-BE49-F238E27FC236}">
                  <a16:creationId xmlns:a16="http://schemas.microsoft.com/office/drawing/2014/main" id="{84F7777C-2B7F-891B-5636-4B771429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498"/>
              <a:ext cx="117" cy="447"/>
            </a:xfrm>
            <a:custGeom>
              <a:avLst/>
              <a:gdLst>
                <a:gd name="T0" fmla="*/ 0 w 199"/>
                <a:gd name="T1" fmla="*/ 0 h 969"/>
                <a:gd name="T2" fmla="*/ 1 w 199"/>
                <a:gd name="T3" fmla="*/ 11 h 969"/>
                <a:gd name="T4" fmla="*/ 4 w 199"/>
                <a:gd name="T5" fmla="*/ 40 h 969"/>
                <a:gd name="T6" fmla="*/ 10 w 199"/>
                <a:gd name="T7" fmla="*/ 85 h 969"/>
                <a:gd name="T8" fmla="*/ 18 w 199"/>
                <a:gd name="T9" fmla="*/ 143 h 969"/>
                <a:gd name="T10" fmla="*/ 27 w 199"/>
                <a:gd name="T11" fmla="*/ 212 h 969"/>
                <a:gd name="T12" fmla="*/ 38 w 199"/>
                <a:gd name="T13" fmla="*/ 290 h 969"/>
                <a:gd name="T14" fmla="*/ 51 w 199"/>
                <a:gd name="T15" fmla="*/ 374 h 969"/>
                <a:gd name="T16" fmla="*/ 64 w 199"/>
                <a:gd name="T17" fmla="*/ 460 h 969"/>
                <a:gd name="T18" fmla="*/ 79 w 199"/>
                <a:gd name="T19" fmla="*/ 549 h 969"/>
                <a:gd name="T20" fmla="*/ 94 w 199"/>
                <a:gd name="T21" fmla="*/ 634 h 969"/>
                <a:gd name="T22" fmla="*/ 112 w 199"/>
                <a:gd name="T23" fmla="*/ 716 h 969"/>
                <a:gd name="T24" fmla="*/ 128 w 199"/>
                <a:gd name="T25" fmla="*/ 791 h 969"/>
                <a:gd name="T26" fmla="*/ 146 w 199"/>
                <a:gd name="T27" fmla="*/ 856 h 969"/>
                <a:gd name="T28" fmla="*/ 163 w 199"/>
                <a:gd name="T29" fmla="*/ 909 h 969"/>
                <a:gd name="T30" fmla="*/ 182 w 199"/>
                <a:gd name="T31" fmla="*/ 947 h 969"/>
                <a:gd name="T32" fmla="*/ 199 w 199"/>
                <a:gd name="T33" fmla="*/ 969 h 969"/>
                <a:gd name="T34" fmla="*/ 198 w 199"/>
                <a:gd name="T35" fmla="*/ 967 h 969"/>
                <a:gd name="T36" fmla="*/ 196 w 199"/>
                <a:gd name="T37" fmla="*/ 961 h 969"/>
                <a:gd name="T38" fmla="*/ 191 w 199"/>
                <a:gd name="T39" fmla="*/ 948 h 969"/>
                <a:gd name="T40" fmla="*/ 184 w 199"/>
                <a:gd name="T41" fmla="*/ 931 h 969"/>
                <a:gd name="T42" fmla="*/ 176 w 199"/>
                <a:gd name="T43" fmla="*/ 907 h 969"/>
                <a:gd name="T44" fmla="*/ 167 w 199"/>
                <a:gd name="T45" fmla="*/ 875 h 969"/>
                <a:gd name="T46" fmla="*/ 155 w 199"/>
                <a:gd name="T47" fmla="*/ 836 h 969"/>
                <a:gd name="T48" fmla="*/ 143 w 199"/>
                <a:gd name="T49" fmla="*/ 787 h 969"/>
                <a:gd name="T50" fmla="*/ 129 w 199"/>
                <a:gd name="T51" fmla="*/ 730 h 969"/>
                <a:gd name="T52" fmla="*/ 114 w 199"/>
                <a:gd name="T53" fmla="*/ 662 h 969"/>
                <a:gd name="T54" fmla="*/ 97 w 199"/>
                <a:gd name="T55" fmla="*/ 582 h 969"/>
                <a:gd name="T56" fmla="*/ 79 w 199"/>
                <a:gd name="T57" fmla="*/ 492 h 969"/>
                <a:gd name="T58" fmla="*/ 61 w 199"/>
                <a:gd name="T59" fmla="*/ 390 h 969"/>
                <a:gd name="T60" fmla="*/ 41 w 199"/>
                <a:gd name="T61" fmla="*/ 273 h 969"/>
                <a:gd name="T62" fmla="*/ 21 w 199"/>
                <a:gd name="T63" fmla="*/ 144 h 969"/>
                <a:gd name="T64" fmla="*/ 0 w 199"/>
                <a:gd name="T65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969">
                  <a:moveTo>
                    <a:pt x="0" y="0"/>
                  </a:moveTo>
                  <a:lnTo>
                    <a:pt x="1" y="11"/>
                  </a:lnTo>
                  <a:lnTo>
                    <a:pt x="4" y="40"/>
                  </a:lnTo>
                  <a:lnTo>
                    <a:pt x="10" y="85"/>
                  </a:lnTo>
                  <a:lnTo>
                    <a:pt x="18" y="143"/>
                  </a:lnTo>
                  <a:lnTo>
                    <a:pt x="27" y="212"/>
                  </a:lnTo>
                  <a:lnTo>
                    <a:pt x="38" y="290"/>
                  </a:lnTo>
                  <a:lnTo>
                    <a:pt x="51" y="374"/>
                  </a:lnTo>
                  <a:lnTo>
                    <a:pt x="64" y="460"/>
                  </a:lnTo>
                  <a:lnTo>
                    <a:pt x="79" y="549"/>
                  </a:lnTo>
                  <a:lnTo>
                    <a:pt x="94" y="634"/>
                  </a:lnTo>
                  <a:lnTo>
                    <a:pt x="112" y="716"/>
                  </a:lnTo>
                  <a:lnTo>
                    <a:pt x="128" y="791"/>
                  </a:lnTo>
                  <a:lnTo>
                    <a:pt x="146" y="856"/>
                  </a:lnTo>
                  <a:lnTo>
                    <a:pt x="163" y="909"/>
                  </a:lnTo>
                  <a:lnTo>
                    <a:pt x="182" y="947"/>
                  </a:lnTo>
                  <a:lnTo>
                    <a:pt x="199" y="969"/>
                  </a:lnTo>
                  <a:lnTo>
                    <a:pt x="198" y="967"/>
                  </a:lnTo>
                  <a:lnTo>
                    <a:pt x="196" y="961"/>
                  </a:lnTo>
                  <a:lnTo>
                    <a:pt x="191" y="948"/>
                  </a:lnTo>
                  <a:lnTo>
                    <a:pt x="184" y="931"/>
                  </a:lnTo>
                  <a:lnTo>
                    <a:pt x="176" y="907"/>
                  </a:lnTo>
                  <a:lnTo>
                    <a:pt x="167" y="875"/>
                  </a:lnTo>
                  <a:lnTo>
                    <a:pt x="155" y="836"/>
                  </a:lnTo>
                  <a:lnTo>
                    <a:pt x="143" y="787"/>
                  </a:lnTo>
                  <a:lnTo>
                    <a:pt x="129" y="730"/>
                  </a:lnTo>
                  <a:lnTo>
                    <a:pt x="114" y="662"/>
                  </a:lnTo>
                  <a:lnTo>
                    <a:pt x="97" y="582"/>
                  </a:lnTo>
                  <a:lnTo>
                    <a:pt x="79" y="492"/>
                  </a:lnTo>
                  <a:lnTo>
                    <a:pt x="61" y="390"/>
                  </a:lnTo>
                  <a:lnTo>
                    <a:pt x="41" y="273"/>
                  </a:lnTo>
                  <a:lnTo>
                    <a:pt x="21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136">
              <a:extLst>
                <a:ext uri="{FF2B5EF4-FFF2-40B4-BE49-F238E27FC236}">
                  <a16:creationId xmlns:a16="http://schemas.microsoft.com/office/drawing/2014/main" id="{ED0A34E5-9FEF-972D-3DF4-A214C089E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900"/>
              <a:ext cx="55" cy="45"/>
            </a:xfrm>
            <a:custGeom>
              <a:avLst/>
              <a:gdLst>
                <a:gd name="T0" fmla="*/ 93 w 93"/>
                <a:gd name="T1" fmla="*/ 0 h 98"/>
                <a:gd name="T2" fmla="*/ 92 w 93"/>
                <a:gd name="T3" fmla="*/ 4 h 98"/>
                <a:gd name="T4" fmla="*/ 89 w 93"/>
                <a:gd name="T5" fmla="*/ 13 h 98"/>
                <a:gd name="T6" fmla="*/ 85 w 93"/>
                <a:gd name="T7" fmla="*/ 26 h 98"/>
                <a:gd name="T8" fmla="*/ 77 w 93"/>
                <a:gd name="T9" fmla="*/ 41 h 98"/>
                <a:gd name="T10" fmla="*/ 65 w 93"/>
                <a:gd name="T11" fmla="*/ 58 h 98"/>
                <a:gd name="T12" fmla="*/ 49 w 93"/>
                <a:gd name="T13" fmla="*/ 74 h 98"/>
                <a:gd name="T14" fmla="*/ 27 w 93"/>
                <a:gd name="T15" fmla="*/ 88 h 98"/>
                <a:gd name="T16" fmla="*/ 0 w 93"/>
                <a:gd name="T17" fmla="*/ 98 h 98"/>
                <a:gd name="T18" fmla="*/ 3 w 93"/>
                <a:gd name="T19" fmla="*/ 95 h 98"/>
                <a:gd name="T20" fmla="*/ 12 w 93"/>
                <a:gd name="T21" fmla="*/ 88 h 98"/>
                <a:gd name="T22" fmla="*/ 26 w 93"/>
                <a:gd name="T23" fmla="*/ 75 h 98"/>
                <a:gd name="T24" fmla="*/ 41 w 93"/>
                <a:gd name="T25" fmla="*/ 61 h 98"/>
                <a:gd name="T26" fmla="*/ 58 w 93"/>
                <a:gd name="T27" fmla="*/ 45 h 98"/>
                <a:gd name="T28" fmla="*/ 73 w 93"/>
                <a:gd name="T29" fmla="*/ 29 h 98"/>
                <a:gd name="T30" fmla="*/ 85 w 93"/>
                <a:gd name="T31" fmla="*/ 14 h 98"/>
                <a:gd name="T32" fmla="*/ 93 w 93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8">
                  <a:moveTo>
                    <a:pt x="93" y="0"/>
                  </a:moveTo>
                  <a:lnTo>
                    <a:pt x="92" y="4"/>
                  </a:lnTo>
                  <a:lnTo>
                    <a:pt x="89" y="13"/>
                  </a:lnTo>
                  <a:lnTo>
                    <a:pt x="85" y="26"/>
                  </a:lnTo>
                  <a:lnTo>
                    <a:pt x="77" y="41"/>
                  </a:lnTo>
                  <a:lnTo>
                    <a:pt x="65" y="58"/>
                  </a:lnTo>
                  <a:lnTo>
                    <a:pt x="49" y="74"/>
                  </a:lnTo>
                  <a:lnTo>
                    <a:pt x="27" y="88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12" y="88"/>
                  </a:lnTo>
                  <a:lnTo>
                    <a:pt x="26" y="75"/>
                  </a:lnTo>
                  <a:lnTo>
                    <a:pt x="41" y="61"/>
                  </a:lnTo>
                  <a:lnTo>
                    <a:pt x="58" y="45"/>
                  </a:lnTo>
                  <a:lnTo>
                    <a:pt x="73" y="29"/>
                  </a:lnTo>
                  <a:lnTo>
                    <a:pt x="85" y="1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137">
              <a:extLst>
                <a:ext uri="{FF2B5EF4-FFF2-40B4-BE49-F238E27FC236}">
                  <a16:creationId xmlns:a16="http://schemas.microsoft.com/office/drawing/2014/main" id="{7594A1DA-AD2B-A8AB-6D84-9985A98E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912"/>
              <a:ext cx="383" cy="34"/>
            </a:xfrm>
            <a:custGeom>
              <a:avLst/>
              <a:gdLst>
                <a:gd name="T0" fmla="*/ 652 w 652"/>
                <a:gd name="T1" fmla="*/ 74 h 74"/>
                <a:gd name="T2" fmla="*/ 647 w 652"/>
                <a:gd name="T3" fmla="*/ 72 h 74"/>
                <a:gd name="T4" fmla="*/ 629 w 652"/>
                <a:gd name="T5" fmla="*/ 69 h 74"/>
                <a:gd name="T6" fmla="*/ 603 w 652"/>
                <a:gd name="T7" fmla="*/ 63 h 74"/>
                <a:gd name="T8" fmla="*/ 567 w 652"/>
                <a:gd name="T9" fmla="*/ 56 h 74"/>
                <a:gd name="T10" fmla="*/ 526 w 652"/>
                <a:gd name="T11" fmla="*/ 48 h 74"/>
                <a:gd name="T12" fmla="*/ 478 w 652"/>
                <a:gd name="T13" fmla="*/ 40 h 74"/>
                <a:gd name="T14" fmla="*/ 427 w 652"/>
                <a:gd name="T15" fmla="*/ 32 h 74"/>
                <a:gd name="T16" fmla="*/ 372 w 652"/>
                <a:gd name="T17" fmla="*/ 23 h 74"/>
                <a:gd name="T18" fmla="*/ 316 w 652"/>
                <a:gd name="T19" fmla="*/ 16 h 74"/>
                <a:gd name="T20" fmla="*/ 261 w 652"/>
                <a:gd name="T21" fmla="*/ 9 h 74"/>
                <a:gd name="T22" fmla="*/ 205 w 652"/>
                <a:gd name="T23" fmla="*/ 3 h 74"/>
                <a:gd name="T24" fmla="*/ 153 w 652"/>
                <a:gd name="T25" fmla="*/ 1 h 74"/>
                <a:gd name="T26" fmla="*/ 106 w 652"/>
                <a:gd name="T27" fmla="*/ 0 h 74"/>
                <a:gd name="T28" fmla="*/ 64 w 652"/>
                <a:gd name="T29" fmla="*/ 2 h 74"/>
                <a:gd name="T30" fmla="*/ 28 w 652"/>
                <a:gd name="T31" fmla="*/ 7 h 74"/>
                <a:gd name="T32" fmla="*/ 0 w 652"/>
                <a:gd name="T33" fmla="*/ 16 h 74"/>
                <a:gd name="T34" fmla="*/ 5 w 652"/>
                <a:gd name="T35" fmla="*/ 16 h 74"/>
                <a:gd name="T36" fmla="*/ 20 w 652"/>
                <a:gd name="T37" fmla="*/ 16 h 74"/>
                <a:gd name="T38" fmla="*/ 43 w 652"/>
                <a:gd name="T39" fmla="*/ 17 h 74"/>
                <a:gd name="T40" fmla="*/ 74 w 652"/>
                <a:gd name="T41" fmla="*/ 17 h 74"/>
                <a:gd name="T42" fmla="*/ 111 w 652"/>
                <a:gd name="T43" fmla="*/ 18 h 74"/>
                <a:gd name="T44" fmla="*/ 153 w 652"/>
                <a:gd name="T45" fmla="*/ 19 h 74"/>
                <a:gd name="T46" fmla="*/ 201 w 652"/>
                <a:gd name="T47" fmla="*/ 22 h 74"/>
                <a:gd name="T48" fmla="*/ 251 w 652"/>
                <a:gd name="T49" fmla="*/ 24 h 74"/>
                <a:gd name="T50" fmla="*/ 304 w 652"/>
                <a:gd name="T51" fmla="*/ 28 h 74"/>
                <a:gd name="T52" fmla="*/ 359 w 652"/>
                <a:gd name="T53" fmla="*/ 32 h 74"/>
                <a:gd name="T54" fmla="*/ 413 w 652"/>
                <a:gd name="T55" fmla="*/ 37 h 74"/>
                <a:gd name="T56" fmla="*/ 467 w 652"/>
                <a:gd name="T57" fmla="*/ 41 h 74"/>
                <a:gd name="T58" fmla="*/ 519 w 652"/>
                <a:gd name="T59" fmla="*/ 48 h 74"/>
                <a:gd name="T60" fmla="*/ 567 w 652"/>
                <a:gd name="T61" fmla="*/ 55 h 74"/>
                <a:gd name="T62" fmla="*/ 612 w 652"/>
                <a:gd name="T63" fmla="*/ 64 h 74"/>
                <a:gd name="T64" fmla="*/ 652 w 652"/>
                <a:gd name="T6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2" h="74">
                  <a:moveTo>
                    <a:pt x="652" y="74"/>
                  </a:moveTo>
                  <a:lnTo>
                    <a:pt x="647" y="72"/>
                  </a:lnTo>
                  <a:lnTo>
                    <a:pt x="629" y="69"/>
                  </a:lnTo>
                  <a:lnTo>
                    <a:pt x="603" y="63"/>
                  </a:lnTo>
                  <a:lnTo>
                    <a:pt x="567" y="56"/>
                  </a:lnTo>
                  <a:lnTo>
                    <a:pt x="526" y="48"/>
                  </a:lnTo>
                  <a:lnTo>
                    <a:pt x="478" y="40"/>
                  </a:lnTo>
                  <a:lnTo>
                    <a:pt x="427" y="32"/>
                  </a:lnTo>
                  <a:lnTo>
                    <a:pt x="372" y="23"/>
                  </a:lnTo>
                  <a:lnTo>
                    <a:pt x="316" y="16"/>
                  </a:lnTo>
                  <a:lnTo>
                    <a:pt x="261" y="9"/>
                  </a:lnTo>
                  <a:lnTo>
                    <a:pt x="205" y="3"/>
                  </a:lnTo>
                  <a:lnTo>
                    <a:pt x="153" y="1"/>
                  </a:lnTo>
                  <a:lnTo>
                    <a:pt x="106" y="0"/>
                  </a:lnTo>
                  <a:lnTo>
                    <a:pt x="64" y="2"/>
                  </a:lnTo>
                  <a:lnTo>
                    <a:pt x="28" y="7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20" y="16"/>
                  </a:lnTo>
                  <a:lnTo>
                    <a:pt x="43" y="17"/>
                  </a:lnTo>
                  <a:lnTo>
                    <a:pt x="74" y="17"/>
                  </a:lnTo>
                  <a:lnTo>
                    <a:pt x="111" y="18"/>
                  </a:lnTo>
                  <a:lnTo>
                    <a:pt x="153" y="19"/>
                  </a:lnTo>
                  <a:lnTo>
                    <a:pt x="201" y="22"/>
                  </a:lnTo>
                  <a:lnTo>
                    <a:pt x="251" y="24"/>
                  </a:lnTo>
                  <a:lnTo>
                    <a:pt x="304" y="28"/>
                  </a:lnTo>
                  <a:lnTo>
                    <a:pt x="359" y="32"/>
                  </a:lnTo>
                  <a:lnTo>
                    <a:pt x="413" y="37"/>
                  </a:lnTo>
                  <a:lnTo>
                    <a:pt x="467" y="41"/>
                  </a:lnTo>
                  <a:lnTo>
                    <a:pt x="519" y="48"/>
                  </a:lnTo>
                  <a:lnTo>
                    <a:pt x="567" y="55"/>
                  </a:lnTo>
                  <a:lnTo>
                    <a:pt x="612" y="64"/>
                  </a:lnTo>
                  <a:lnTo>
                    <a:pt x="652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6" name="Text Box 10">
            <a:extLst>
              <a:ext uri="{FF2B5EF4-FFF2-40B4-BE49-F238E27FC236}">
                <a16:creationId xmlns:a16="http://schemas.microsoft.com/office/drawing/2014/main" id="{CD9EC354-06DA-D082-B3D9-35482AA13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79" y="4509528"/>
            <a:ext cx="123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Weight</a:t>
            </a:r>
            <a:r>
              <a:rPr lang="en-US" dirty="0"/>
              <a:t>: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DAAF1EC-41A7-4A1C-4359-C91BBC0F0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51" y="4879009"/>
            <a:ext cx="1243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Benefit</a:t>
            </a:r>
            <a:r>
              <a:rPr lang="en-US" dirty="0"/>
              <a:t>: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1B5C20B2-85E2-E222-71F3-88C7715E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02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4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A6CEBA1F-910E-5A33-8695-742F1104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552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2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18243ECF-9FF8-15D8-7DDA-B9E360BC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114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2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916A837B-820B-0B28-14D2-F888F57F7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264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6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46B75735-FD15-52F4-B4B0-3A547175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952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2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D323C79E-A412-E5DE-1378-C9DFE6B12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581" y="4955209"/>
            <a:ext cx="560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04200DA6-C426-831F-DCF0-04E5335A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856" y="4955209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E61F7D78-C134-41B4-7B74-CF424766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006" y="4955209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$6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91668855-DC07-BDF1-32DE-0587BA606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243" y="4955209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$25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9F2ED780-DB81-EDC9-EA2C-47531C38A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343" y="4955209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$80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E6B45F4C-0769-816B-7C41-BC99F8BEC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78" y="3336021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Items</a:t>
            </a:r>
            <a:r>
              <a:rPr lang="en-US" dirty="0"/>
              <a:t>:</a:t>
            </a:r>
          </a:p>
        </p:txBody>
      </p:sp>
      <p:sp>
        <p:nvSpPr>
          <p:cNvPr id="23" name="Text Box 44">
            <a:extLst>
              <a:ext uri="{FF2B5EF4-FFF2-40B4-BE49-F238E27FC236}">
                <a16:creationId xmlns:a16="http://schemas.microsoft.com/office/drawing/2014/main" id="{457E2931-0038-BD30-8D82-EB949B44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466" y="4574209"/>
            <a:ext cx="24822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3A3A82"/>
                </a:solidFill>
              </a:rPr>
              <a:t>Solution: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3A3A82"/>
                </a:solidFill>
              </a:rPr>
              <a:t> item 5 ($80, 2 </a:t>
            </a:r>
            <a:r>
              <a:rPr lang="en-US" sz="2000" dirty="0" err="1">
                <a:solidFill>
                  <a:srgbClr val="3A3A82"/>
                </a:solidFill>
              </a:rPr>
              <a:t>lbs</a:t>
            </a:r>
            <a:r>
              <a:rPr lang="en-US" sz="2000" dirty="0">
                <a:solidFill>
                  <a:srgbClr val="3A3A82"/>
                </a:solidFill>
              </a:rPr>
              <a:t>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3A3A82"/>
                </a:solidFill>
              </a:rPr>
              <a:t> item 3 ($6, 2lbs)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3A3A82"/>
                </a:solidFill>
              </a:rPr>
              <a:t> item 1 ($20, 4lbs)</a:t>
            </a:r>
          </a:p>
        </p:txBody>
      </p:sp>
      <p:sp>
        <p:nvSpPr>
          <p:cNvPr id="24" name="Text Box 45">
            <a:extLst>
              <a:ext uri="{FF2B5EF4-FFF2-40B4-BE49-F238E27FC236}">
                <a16:creationId xmlns:a16="http://schemas.microsoft.com/office/drawing/2014/main" id="{D80C515F-F23B-75DA-DF54-B14C288F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280" y="2210800"/>
            <a:ext cx="2770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3A3A82"/>
                </a:solidFill>
              </a:rPr>
              <a:t>knapsack</a:t>
            </a:r>
            <a:r>
              <a:rPr lang="ja-JP" altLang="en-US" dirty="0">
                <a:latin typeface="Arial"/>
              </a:rPr>
              <a:t>” </a:t>
            </a:r>
            <a:r>
              <a:rPr lang="en-US" altLang="ja-JP" dirty="0">
                <a:solidFill>
                  <a:srgbClr val="3A3A82"/>
                </a:solidFill>
                <a:latin typeface="Arial"/>
              </a:rPr>
              <a:t>with 9 </a:t>
            </a:r>
            <a:r>
              <a:rPr lang="en-US" altLang="ja-JP" dirty="0" err="1">
                <a:solidFill>
                  <a:srgbClr val="3A3A82"/>
                </a:solidFill>
                <a:latin typeface="Arial"/>
              </a:rPr>
              <a:t>lbs</a:t>
            </a:r>
            <a:r>
              <a:rPr lang="en-US" altLang="ja-JP" dirty="0">
                <a:solidFill>
                  <a:srgbClr val="3A3A82"/>
                </a:solidFill>
                <a:latin typeface="Arial"/>
              </a:rPr>
              <a:t> capacity</a:t>
            </a:r>
            <a:endParaRPr lang="en-US" dirty="0">
              <a:solidFill>
                <a:srgbClr val="3A3A82"/>
              </a:solidFill>
            </a:endParaRPr>
          </a:p>
        </p:txBody>
      </p:sp>
      <p:pic>
        <p:nvPicPr>
          <p:cNvPr id="25" name="Picture 24" descr="cover-small">
            <a:hlinkClick r:id="rId5"/>
            <a:extLst>
              <a:ext uri="{FF2B5EF4-FFF2-40B4-BE49-F238E27FC236}">
                <a16:creationId xmlns:a16="http://schemas.microsoft.com/office/drawing/2014/main" id="{A7140312-82B4-550F-4890-F5785C0C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81" y="2897809"/>
            <a:ext cx="944562" cy="1173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165D9E2-AE47-8417-3ADC-7D14C8DB8BDC}"/>
              </a:ext>
            </a:extLst>
          </p:cNvPr>
          <p:cNvGrpSpPr>
            <a:grpSpLocks/>
          </p:cNvGrpSpPr>
          <p:nvPr/>
        </p:nvGrpSpPr>
        <p:grpSpPr bwMode="auto">
          <a:xfrm>
            <a:off x="1683558" y="2897809"/>
            <a:ext cx="1090620" cy="1209676"/>
            <a:chOff x="1392" y="198"/>
            <a:chExt cx="687" cy="762"/>
          </a:xfrm>
        </p:grpSpPr>
        <p:sp>
          <p:nvSpPr>
            <p:cNvPr id="34" name="Freeform 123">
              <a:extLst>
                <a:ext uri="{FF2B5EF4-FFF2-40B4-BE49-F238E27FC236}">
                  <a16:creationId xmlns:a16="http://schemas.microsoft.com/office/drawing/2014/main" id="{FE377CA0-BFBF-418C-014F-EB22F5CB2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98"/>
              <a:ext cx="61" cy="669"/>
            </a:xfrm>
            <a:custGeom>
              <a:avLst/>
              <a:gdLst>
                <a:gd name="T0" fmla="*/ 0 w 104"/>
                <a:gd name="T1" fmla="*/ 0 h 1452"/>
                <a:gd name="T2" fmla="*/ 31 w 104"/>
                <a:gd name="T3" fmla="*/ 1339 h 1452"/>
                <a:gd name="T4" fmla="*/ 31 w 104"/>
                <a:gd name="T5" fmla="*/ 1344 h 1452"/>
                <a:gd name="T6" fmla="*/ 30 w 104"/>
                <a:gd name="T7" fmla="*/ 1355 h 1452"/>
                <a:gd name="T8" fmla="*/ 31 w 104"/>
                <a:gd name="T9" fmla="*/ 1371 h 1452"/>
                <a:gd name="T10" fmla="*/ 35 w 104"/>
                <a:gd name="T11" fmla="*/ 1391 h 1452"/>
                <a:gd name="T12" fmla="*/ 42 w 104"/>
                <a:gd name="T13" fmla="*/ 1411 h 1452"/>
                <a:gd name="T14" fmla="*/ 55 w 104"/>
                <a:gd name="T15" fmla="*/ 1427 h 1452"/>
                <a:gd name="T16" fmla="*/ 75 w 104"/>
                <a:gd name="T17" fmla="*/ 1438 h 1452"/>
                <a:gd name="T18" fmla="*/ 104 w 104"/>
                <a:gd name="T19" fmla="*/ 1443 h 1452"/>
                <a:gd name="T20" fmla="*/ 99 w 104"/>
                <a:gd name="T21" fmla="*/ 1445 h 1452"/>
                <a:gd name="T22" fmla="*/ 86 w 104"/>
                <a:gd name="T23" fmla="*/ 1450 h 1452"/>
                <a:gd name="T24" fmla="*/ 70 w 104"/>
                <a:gd name="T25" fmla="*/ 1452 h 1452"/>
                <a:gd name="T26" fmla="*/ 51 w 104"/>
                <a:gd name="T27" fmla="*/ 1447 h 1452"/>
                <a:gd name="T28" fmla="*/ 31 w 104"/>
                <a:gd name="T29" fmla="*/ 1434 h 1452"/>
                <a:gd name="T30" fmla="*/ 15 w 104"/>
                <a:gd name="T31" fmla="*/ 1406 h 1452"/>
                <a:gd name="T32" fmla="*/ 5 w 104"/>
                <a:gd name="T33" fmla="*/ 1360 h 1452"/>
                <a:gd name="T34" fmla="*/ 2 w 104"/>
                <a:gd name="T35" fmla="*/ 1291 h 1452"/>
                <a:gd name="T36" fmla="*/ 0 w 104"/>
                <a:gd name="T37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452">
                  <a:moveTo>
                    <a:pt x="0" y="0"/>
                  </a:moveTo>
                  <a:lnTo>
                    <a:pt x="31" y="1339"/>
                  </a:lnTo>
                  <a:lnTo>
                    <a:pt x="31" y="1344"/>
                  </a:lnTo>
                  <a:lnTo>
                    <a:pt x="30" y="1355"/>
                  </a:lnTo>
                  <a:lnTo>
                    <a:pt x="31" y="1371"/>
                  </a:lnTo>
                  <a:lnTo>
                    <a:pt x="35" y="1391"/>
                  </a:lnTo>
                  <a:lnTo>
                    <a:pt x="42" y="1411"/>
                  </a:lnTo>
                  <a:lnTo>
                    <a:pt x="55" y="1427"/>
                  </a:lnTo>
                  <a:lnTo>
                    <a:pt x="75" y="1438"/>
                  </a:lnTo>
                  <a:lnTo>
                    <a:pt x="104" y="1443"/>
                  </a:lnTo>
                  <a:lnTo>
                    <a:pt x="99" y="1445"/>
                  </a:lnTo>
                  <a:lnTo>
                    <a:pt x="86" y="1450"/>
                  </a:lnTo>
                  <a:lnTo>
                    <a:pt x="70" y="1452"/>
                  </a:lnTo>
                  <a:lnTo>
                    <a:pt x="51" y="1447"/>
                  </a:lnTo>
                  <a:lnTo>
                    <a:pt x="31" y="1434"/>
                  </a:lnTo>
                  <a:lnTo>
                    <a:pt x="15" y="1406"/>
                  </a:lnTo>
                  <a:lnTo>
                    <a:pt x="5" y="1360"/>
                  </a:lnTo>
                  <a:lnTo>
                    <a:pt x="2" y="1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138">
              <a:extLst>
                <a:ext uri="{FF2B5EF4-FFF2-40B4-BE49-F238E27FC236}">
                  <a16:creationId xmlns:a16="http://schemas.microsoft.com/office/drawing/2014/main" id="{FE9C899F-C5A2-7B55-ED06-4482E379C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492"/>
              <a:ext cx="99" cy="403"/>
            </a:xfrm>
            <a:custGeom>
              <a:avLst/>
              <a:gdLst>
                <a:gd name="T0" fmla="*/ 0 w 168"/>
                <a:gd name="T1" fmla="*/ 0 h 874"/>
                <a:gd name="T2" fmla="*/ 7 w 168"/>
                <a:gd name="T3" fmla="*/ 15 h 874"/>
                <a:gd name="T4" fmla="*/ 24 w 168"/>
                <a:gd name="T5" fmla="*/ 58 h 874"/>
                <a:gd name="T6" fmla="*/ 48 w 168"/>
                <a:gd name="T7" fmla="*/ 131 h 874"/>
                <a:gd name="T8" fmla="*/ 77 w 168"/>
                <a:gd name="T9" fmla="*/ 230 h 874"/>
                <a:gd name="T10" fmla="*/ 107 w 168"/>
                <a:gd name="T11" fmla="*/ 356 h 874"/>
                <a:gd name="T12" fmla="*/ 133 w 168"/>
                <a:gd name="T13" fmla="*/ 505 h 874"/>
                <a:gd name="T14" fmla="*/ 155 w 168"/>
                <a:gd name="T15" fmla="*/ 678 h 874"/>
                <a:gd name="T16" fmla="*/ 168 w 168"/>
                <a:gd name="T17" fmla="*/ 874 h 874"/>
                <a:gd name="T18" fmla="*/ 165 w 168"/>
                <a:gd name="T19" fmla="*/ 845 h 874"/>
                <a:gd name="T20" fmla="*/ 154 w 168"/>
                <a:gd name="T21" fmla="*/ 766 h 874"/>
                <a:gd name="T22" fmla="*/ 138 w 168"/>
                <a:gd name="T23" fmla="*/ 650 h 874"/>
                <a:gd name="T24" fmla="*/ 116 w 168"/>
                <a:gd name="T25" fmla="*/ 512 h 874"/>
                <a:gd name="T26" fmla="*/ 91 w 168"/>
                <a:gd name="T27" fmla="*/ 365 h 874"/>
                <a:gd name="T28" fmla="*/ 62 w 168"/>
                <a:gd name="T29" fmla="*/ 221 h 874"/>
                <a:gd name="T30" fmla="*/ 32 w 168"/>
                <a:gd name="T31" fmla="*/ 95 h 874"/>
                <a:gd name="T32" fmla="*/ 0 w 168"/>
                <a:gd name="T33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874">
                  <a:moveTo>
                    <a:pt x="0" y="0"/>
                  </a:moveTo>
                  <a:lnTo>
                    <a:pt x="7" y="15"/>
                  </a:lnTo>
                  <a:lnTo>
                    <a:pt x="24" y="58"/>
                  </a:lnTo>
                  <a:lnTo>
                    <a:pt x="48" y="131"/>
                  </a:lnTo>
                  <a:lnTo>
                    <a:pt x="77" y="230"/>
                  </a:lnTo>
                  <a:lnTo>
                    <a:pt x="107" y="356"/>
                  </a:lnTo>
                  <a:lnTo>
                    <a:pt x="133" y="505"/>
                  </a:lnTo>
                  <a:lnTo>
                    <a:pt x="155" y="678"/>
                  </a:lnTo>
                  <a:lnTo>
                    <a:pt x="168" y="874"/>
                  </a:lnTo>
                  <a:lnTo>
                    <a:pt x="165" y="845"/>
                  </a:lnTo>
                  <a:lnTo>
                    <a:pt x="154" y="766"/>
                  </a:lnTo>
                  <a:lnTo>
                    <a:pt x="138" y="650"/>
                  </a:lnTo>
                  <a:lnTo>
                    <a:pt x="116" y="512"/>
                  </a:lnTo>
                  <a:lnTo>
                    <a:pt x="91" y="365"/>
                  </a:lnTo>
                  <a:lnTo>
                    <a:pt x="62" y="221"/>
                  </a:lnTo>
                  <a:lnTo>
                    <a:pt x="32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139">
              <a:extLst>
                <a:ext uri="{FF2B5EF4-FFF2-40B4-BE49-F238E27FC236}">
                  <a16:creationId xmlns:a16="http://schemas.microsoft.com/office/drawing/2014/main" id="{759A8253-4222-3984-B6F1-636EAFE4C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408"/>
              <a:ext cx="60" cy="45"/>
            </a:xfrm>
            <a:custGeom>
              <a:avLst/>
              <a:gdLst>
                <a:gd name="T0" fmla="*/ 102 w 102"/>
                <a:gd name="T1" fmla="*/ 0 h 98"/>
                <a:gd name="T2" fmla="*/ 99 w 102"/>
                <a:gd name="T3" fmla="*/ 4 h 98"/>
                <a:gd name="T4" fmla="*/ 95 w 102"/>
                <a:gd name="T5" fmla="*/ 13 h 98"/>
                <a:gd name="T6" fmla="*/ 87 w 102"/>
                <a:gd name="T7" fmla="*/ 27 h 98"/>
                <a:gd name="T8" fmla="*/ 75 w 102"/>
                <a:gd name="T9" fmla="*/ 42 h 98"/>
                <a:gd name="T10" fmla="*/ 60 w 102"/>
                <a:gd name="T11" fmla="*/ 59 h 98"/>
                <a:gd name="T12" fmla="*/ 43 w 102"/>
                <a:gd name="T13" fmla="*/ 75 h 98"/>
                <a:gd name="T14" fmla="*/ 23 w 102"/>
                <a:gd name="T15" fmla="*/ 89 h 98"/>
                <a:gd name="T16" fmla="*/ 0 w 102"/>
                <a:gd name="T17" fmla="*/ 98 h 98"/>
                <a:gd name="T18" fmla="*/ 5 w 102"/>
                <a:gd name="T19" fmla="*/ 95 h 98"/>
                <a:gd name="T20" fmla="*/ 15 w 102"/>
                <a:gd name="T21" fmla="*/ 86 h 98"/>
                <a:gd name="T22" fmla="*/ 31 w 102"/>
                <a:gd name="T23" fmla="*/ 72 h 98"/>
                <a:gd name="T24" fmla="*/ 49 w 102"/>
                <a:gd name="T25" fmla="*/ 55 h 98"/>
                <a:gd name="T26" fmla="*/ 67 w 102"/>
                <a:gd name="T27" fmla="*/ 39 h 98"/>
                <a:gd name="T28" fmla="*/ 83 w 102"/>
                <a:gd name="T29" fmla="*/ 22 h 98"/>
                <a:gd name="T30" fmla="*/ 96 w 102"/>
                <a:gd name="T31" fmla="*/ 9 h 98"/>
                <a:gd name="T32" fmla="*/ 102 w 102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98">
                  <a:moveTo>
                    <a:pt x="102" y="0"/>
                  </a:moveTo>
                  <a:lnTo>
                    <a:pt x="99" y="4"/>
                  </a:lnTo>
                  <a:lnTo>
                    <a:pt x="95" y="13"/>
                  </a:lnTo>
                  <a:lnTo>
                    <a:pt x="87" y="27"/>
                  </a:lnTo>
                  <a:lnTo>
                    <a:pt x="75" y="42"/>
                  </a:lnTo>
                  <a:lnTo>
                    <a:pt x="60" y="59"/>
                  </a:lnTo>
                  <a:lnTo>
                    <a:pt x="43" y="75"/>
                  </a:lnTo>
                  <a:lnTo>
                    <a:pt x="23" y="89"/>
                  </a:lnTo>
                  <a:lnTo>
                    <a:pt x="0" y="98"/>
                  </a:lnTo>
                  <a:lnTo>
                    <a:pt x="5" y="95"/>
                  </a:lnTo>
                  <a:lnTo>
                    <a:pt x="15" y="86"/>
                  </a:lnTo>
                  <a:lnTo>
                    <a:pt x="31" y="72"/>
                  </a:lnTo>
                  <a:lnTo>
                    <a:pt x="49" y="55"/>
                  </a:lnTo>
                  <a:lnTo>
                    <a:pt x="67" y="39"/>
                  </a:lnTo>
                  <a:lnTo>
                    <a:pt x="83" y="22"/>
                  </a:lnTo>
                  <a:lnTo>
                    <a:pt x="96" y="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140">
              <a:extLst>
                <a:ext uri="{FF2B5EF4-FFF2-40B4-BE49-F238E27FC236}">
                  <a16:creationId xmlns:a16="http://schemas.microsoft.com/office/drawing/2014/main" id="{A85348DE-7BB4-2A38-F1F0-28F7E2F7C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285"/>
              <a:ext cx="669" cy="666"/>
            </a:xfrm>
            <a:custGeom>
              <a:avLst/>
              <a:gdLst>
                <a:gd name="T0" fmla="*/ 822 w 1140"/>
                <a:gd name="T1" fmla="*/ 14 h 1447"/>
                <a:gd name="T2" fmla="*/ 823 w 1140"/>
                <a:gd name="T3" fmla="*/ 13 h 1447"/>
                <a:gd name="T4" fmla="*/ 828 w 1140"/>
                <a:gd name="T5" fmla="*/ 12 h 1447"/>
                <a:gd name="T6" fmla="*/ 836 w 1140"/>
                <a:gd name="T7" fmla="*/ 9 h 1447"/>
                <a:gd name="T8" fmla="*/ 845 w 1140"/>
                <a:gd name="T9" fmla="*/ 6 h 1447"/>
                <a:gd name="T10" fmla="*/ 858 w 1140"/>
                <a:gd name="T11" fmla="*/ 4 h 1447"/>
                <a:gd name="T12" fmla="*/ 872 w 1140"/>
                <a:gd name="T13" fmla="*/ 1 h 1447"/>
                <a:gd name="T14" fmla="*/ 891 w 1140"/>
                <a:gd name="T15" fmla="*/ 0 h 1447"/>
                <a:gd name="T16" fmla="*/ 910 w 1140"/>
                <a:gd name="T17" fmla="*/ 0 h 1447"/>
                <a:gd name="T18" fmla="*/ 932 w 1140"/>
                <a:gd name="T19" fmla="*/ 3 h 1447"/>
                <a:gd name="T20" fmla="*/ 957 w 1140"/>
                <a:gd name="T21" fmla="*/ 7 h 1447"/>
                <a:gd name="T22" fmla="*/ 983 w 1140"/>
                <a:gd name="T23" fmla="*/ 14 h 1447"/>
                <a:gd name="T24" fmla="*/ 1011 w 1140"/>
                <a:gd name="T25" fmla="*/ 24 h 1447"/>
                <a:gd name="T26" fmla="*/ 1041 w 1140"/>
                <a:gd name="T27" fmla="*/ 38 h 1447"/>
                <a:gd name="T28" fmla="*/ 1072 w 1140"/>
                <a:gd name="T29" fmla="*/ 57 h 1447"/>
                <a:gd name="T30" fmla="*/ 1105 w 1140"/>
                <a:gd name="T31" fmla="*/ 79 h 1447"/>
                <a:gd name="T32" fmla="*/ 1140 w 1140"/>
                <a:gd name="T33" fmla="*/ 105 h 1447"/>
                <a:gd name="T34" fmla="*/ 991 w 1140"/>
                <a:gd name="T35" fmla="*/ 1438 h 1447"/>
                <a:gd name="T36" fmla="*/ 989 w 1140"/>
                <a:gd name="T37" fmla="*/ 1438 h 1447"/>
                <a:gd name="T38" fmla="*/ 983 w 1140"/>
                <a:gd name="T39" fmla="*/ 1439 h 1447"/>
                <a:gd name="T40" fmla="*/ 973 w 1140"/>
                <a:gd name="T41" fmla="*/ 1440 h 1447"/>
                <a:gd name="T42" fmla="*/ 960 w 1140"/>
                <a:gd name="T43" fmla="*/ 1442 h 1447"/>
                <a:gd name="T44" fmla="*/ 944 w 1140"/>
                <a:gd name="T45" fmla="*/ 1444 h 1447"/>
                <a:gd name="T46" fmla="*/ 925 w 1140"/>
                <a:gd name="T47" fmla="*/ 1445 h 1447"/>
                <a:gd name="T48" fmla="*/ 906 w 1140"/>
                <a:gd name="T49" fmla="*/ 1446 h 1447"/>
                <a:gd name="T50" fmla="*/ 884 w 1140"/>
                <a:gd name="T51" fmla="*/ 1447 h 1447"/>
                <a:gd name="T52" fmla="*/ 861 w 1140"/>
                <a:gd name="T53" fmla="*/ 1447 h 1447"/>
                <a:gd name="T54" fmla="*/ 837 w 1140"/>
                <a:gd name="T55" fmla="*/ 1446 h 1447"/>
                <a:gd name="T56" fmla="*/ 811 w 1140"/>
                <a:gd name="T57" fmla="*/ 1444 h 1447"/>
                <a:gd name="T58" fmla="*/ 787 w 1140"/>
                <a:gd name="T59" fmla="*/ 1440 h 1447"/>
                <a:gd name="T60" fmla="*/ 763 w 1140"/>
                <a:gd name="T61" fmla="*/ 1435 h 1447"/>
                <a:gd name="T62" fmla="*/ 740 w 1140"/>
                <a:gd name="T63" fmla="*/ 1430 h 1447"/>
                <a:gd name="T64" fmla="*/ 718 w 1140"/>
                <a:gd name="T65" fmla="*/ 1422 h 1447"/>
                <a:gd name="T66" fmla="*/ 697 w 1140"/>
                <a:gd name="T67" fmla="*/ 1411 h 1447"/>
                <a:gd name="T68" fmla="*/ 0 w 1140"/>
                <a:gd name="T69" fmla="*/ 1373 h 1447"/>
                <a:gd name="T70" fmla="*/ 111 w 1140"/>
                <a:gd name="T71" fmla="*/ 170 h 1447"/>
                <a:gd name="T72" fmla="*/ 822 w 1140"/>
                <a:gd name="T73" fmla="*/ 14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0" h="1447">
                  <a:moveTo>
                    <a:pt x="822" y="14"/>
                  </a:moveTo>
                  <a:lnTo>
                    <a:pt x="823" y="13"/>
                  </a:lnTo>
                  <a:lnTo>
                    <a:pt x="828" y="12"/>
                  </a:lnTo>
                  <a:lnTo>
                    <a:pt x="836" y="9"/>
                  </a:lnTo>
                  <a:lnTo>
                    <a:pt x="845" y="6"/>
                  </a:lnTo>
                  <a:lnTo>
                    <a:pt x="858" y="4"/>
                  </a:lnTo>
                  <a:lnTo>
                    <a:pt x="872" y="1"/>
                  </a:lnTo>
                  <a:lnTo>
                    <a:pt x="891" y="0"/>
                  </a:lnTo>
                  <a:lnTo>
                    <a:pt x="910" y="0"/>
                  </a:lnTo>
                  <a:lnTo>
                    <a:pt x="932" y="3"/>
                  </a:lnTo>
                  <a:lnTo>
                    <a:pt x="957" y="7"/>
                  </a:lnTo>
                  <a:lnTo>
                    <a:pt x="983" y="14"/>
                  </a:lnTo>
                  <a:lnTo>
                    <a:pt x="1011" y="24"/>
                  </a:lnTo>
                  <a:lnTo>
                    <a:pt x="1041" y="38"/>
                  </a:lnTo>
                  <a:lnTo>
                    <a:pt x="1072" y="57"/>
                  </a:lnTo>
                  <a:lnTo>
                    <a:pt x="1105" y="79"/>
                  </a:lnTo>
                  <a:lnTo>
                    <a:pt x="1140" y="105"/>
                  </a:lnTo>
                  <a:lnTo>
                    <a:pt x="991" y="1438"/>
                  </a:lnTo>
                  <a:lnTo>
                    <a:pt x="989" y="1438"/>
                  </a:lnTo>
                  <a:lnTo>
                    <a:pt x="983" y="1439"/>
                  </a:lnTo>
                  <a:lnTo>
                    <a:pt x="973" y="1440"/>
                  </a:lnTo>
                  <a:lnTo>
                    <a:pt x="960" y="1442"/>
                  </a:lnTo>
                  <a:lnTo>
                    <a:pt x="944" y="1444"/>
                  </a:lnTo>
                  <a:lnTo>
                    <a:pt x="925" y="1445"/>
                  </a:lnTo>
                  <a:lnTo>
                    <a:pt x="906" y="1446"/>
                  </a:lnTo>
                  <a:lnTo>
                    <a:pt x="884" y="1447"/>
                  </a:lnTo>
                  <a:lnTo>
                    <a:pt x="861" y="1447"/>
                  </a:lnTo>
                  <a:lnTo>
                    <a:pt x="837" y="1446"/>
                  </a:lnTo>
                  <a:lnTo>
                    <a:pt x="811" y="1444"/>
                  </a:lnTo>
                  <a:lnTo>
                    <a:pt x="787" y="1440"/>
                  </a:lnTo>
                  <a:lnTo>
                    <a:pt x="763" y="1435"/>
                  </a:lnTo>
                  <a:lnTo>
                    <a:pt x="740" y="1430"/>
                  </a:lnTo>
                  <a:lnTo>
                    <a:pt x="718" y="1422"/>
                  </a:lnTo>
                  <a:lnTo>
                    <a:pt x="697" y="1411"/>
                  </a:lnTo>
                  <a:lnTo>
                    <a:pt x="0" y="1373"/>
                  </a:lnTo>
                  <a:lnTo>
                    <a:pt x="111" y="170"/>
                  </a:lnTo>
                  <a:lnTo>
                    <a:pt x="822" y="14"/>
                  </a:lnTo>
                  <a:close/>
                </a:path>
              </a:pathLst>
            </a:custGeom>
            <a:solidFill>
              <a:srgbClr val="BAE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141">
              <a:extLst>
                <a:ext uri="{FF2B5EF4-FFF2-40B4-BE49-F238E27FC236}">
                  <a16:creationId xmlns:a16="http://schemas.microsoft.com/office/drawing/2014/main" id="{8771668D-5CED-0E9B-33E4-2A7F39F14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94"/>
              <a:ext cx="546" cy="641"/>
            </a:xfrm>
            <a:custGeom>
              <a:avLst/>
              <a:gdLst>
                <a:gd name="T0" fmla="*/ 930 w 930"/>
                <a:gd name="T1" fmla="*/ 6 h 1392"/>
                <a:gd name="T2" fmla="*/ 783 w 930"/>
                <a:gd name="T3" fmla="*/ 1392 h 1392"/>
                <a:gd name="T4" fmla="*/ 0 w 930"/>
                <a:gd name="T5" fmla="*/ 1366 h 1392"/>
                <a:gd name="T6" fmla="*/ 134 w 930"/>
                <a:gd name="T7" fmla="*/ 150 h 1392"/>
                <a:gd name="T8" fmla="*/ 136 w 930"/>
                <a:gd name="T9" fmla="*/ 150 h 1392"/>
                <a:gd name="T10" fmla="*/ 142 w 930"/>
                <a:gd name="T11" fmla="*/ 147 h 1392"/>
                <a:gd name="T12" fmla="*/ 152 w 930"/>
                <a:gd name="T13" fmla="*/ 145 h 1392"/>
                <a:gd name="T14" fmla="*/ 166 w 930"/>
                <a:gd name="T15" fmla="*/ 142 h 1392"/>
                <a:gd name="T16" fmla="*/ 184 w 930"/>
                <a:gd name="T17" fmla="*/ 138 h 1392"/>
                <a:gd name="T18" fmla="*/ 204 w 930"/>
                <a:gd name="T19" fmla="*/ 133 h 1392"/>
                <a:gd name="T20" fmla="*/ 227 w 930"/>
                <a:gd name="T21" fmla="*/ 128 h 1392"/>
                <a:gd name="T22" fmla="*/ 253 w 930"/>
                <a:gd name="T23" fmla="*/ 122 h 1392"/>
                <a:gd name="T24" fmla="*/ 280 w 930"/>
                <a:gd name="T25" fmla="*/ 115 h 1392"/>
                <a:gd name="T26" fmla="*/ 310 w 930"/>
                <a:gd name="T27" fmla="*/ 108 h 1392"/>
                <a:gd name="T28" fmla="*/ 343 w 930"/>
                <a:gd name="T29" fmla="*/ 101 h 1392"/>
                <a:gd name="T30" fmla="*/ 376 w 930"/>
                <a:gd name="T31" fmla="*/ 93 h 1392"/>
                <a:gd name="T32" fmla="*/ 409 w 930"/>
                <a:gd name="T33" fmla="*/ 86 h 1392"/>
                <a:gd name="T34" fmla="*/ 445 w 930"/>
                <a:gd name="T35" fmla="*/ 78 h 1392"/>
                <a:gd name="T36" fmla="*/ 481 w 930"/>
                <a:gd name="T37" fmla="*/ 70 h 1392"/>
                <a:gd name="T38" fmla="*/ 518 w 930"/>
                <a:gd name="T39" fmla="*/ 63 h 1392"/>
                <a:gd name="T40" fmla="*/ 553 w 930"/>
                <a:gd name="T41" fmla="*/ 55 h 1392"/>
                <a:gd name="T42" fmla="*/ 590 w 930"/>
                <a:gd name="T43" fmla="*/ 48 h 1392"/>
                <a:gd name="T44" fmla="*/ 626 w 930"/>
                <a:gd name="T45" fmla="*/ 41 h 1392"/>
                <a:gd name="T46" fmla="*/ 660 w 930"/>
                <a:gd name="T47" fmla="*/ 34 h 1392"/>
                <a:gd name="T48" fmla="*/ 695 w 930"/>
                <a:gd name="T49" fmla="*/ 28 h 1392"/>
                <a:gd name="T50" fmla="*/ 728 w 930"/>
                <a:gd name="T51" fmla="*/ 22 h 1392"/>
                <a:gd name="T52" fmla="*/ 760 w 930"/>
                <a:gd name="T53" fmla="*/ 16 h 1392"/>
                <a:gd name="T54" fmla="*/ 789 w 930"/>
                <a:gd name="T55" fmla="*/ 11 h 1392"/>
                <a:gd name="T56" fmla="*/ 817 w 930"/>
                <a:gd name="T57" fmla="*/ 8 h 1392"/>
                <a:gd name="T58" fmla="*/ 842 w 930"/>
                <a:gd name="T59" fmla="*/ 4 h 1392"/>
                <a:gd name="T60" fmla="*/ 864 w 930"/>
                <a:gd name="T61" fmla="*/ 2 h 1392"/>
                <a:gd name="T62" fmla="*/ 885 w 930"/>
                <a:gd name="T63" fmla="*/ 1 h 1392"/>
                <a:gd name="T64" fmla="*/ 901 w 930"/>
                <a:gd name="T65" fmla="*/ 0 h 1392"/>
                <a:gd name="T66" fmla="*/ 915 w 930"/>
                <a:gd name="T67" fmla="*/ 1 h 1392"/>
                <a:gd name="T68" fmla="*/ 924 w 930"/>
                <a:gd name="T69" fmla="*/ 2 h 1392"/>
                <a:gd name="T70" fmla="*/ 930 w 930"/>
                <a:gd name="T71" fmla="*/ 6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0" h="1392">
                  <a:moveTo>
                    <a:pt x="930" y="6"/>
                  </a:moveTo>
                  <a:lnTo>
                    <a:pt x="783" y="1392"/>
                  </a:lnTo>
                  <a:lnTo>
                    <a:pt x="0" y="1366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42" y="147"/>
                  </a:lnTo>
                  <a:lnTo>
                    <a:pt x="152" y="145"/>
                  </a:lnTo>
                  <a:lnTo>
                    <a:pt x="166" y="142"/>
                  </a:lnTo>
                  <a:lnTo>
                    <a:pt x="184" y="138"/>
                  </a:lnTo>
                  <a:lnTo>
                    <a:pt x="204" y="133"/>
                  </a:lnTo>
                  <a:lnTo>
                    <a:pt x="227" y="128"/>
                  </a:lnTo>
                  <a:lnTo>
                    <a:pt x="253" y="122"/>
                  </a:lnTo>
                  <a:lnTo>
                    <a:pt x="280" y="115"/>
                  </a:lnTo>
                  <a:lnTo>
                    <a:pt x="310" y="108"/>
                  </a:lnTo>
                  <a:lnTo>
                    <a:pt x="343" y="101"/>
                  </a:lnTo>
                  <a:lnTo>
                    <a:pt x="376" y="93"/>
                  </a:lnTo>
                  <a:lnTo>
                    <a:pt x="409" y="86"/>
                  </a:lnTo>
                  <a:lnTo>
                    <a:pt x="445" y="78"/>
                  </a:lnTo>
                  <a:lnTo>
                    <a:pt x="481" y="70"/>
                  </a:lnTo>
                  <a:lnTo>
                    <a:pt x="518" y="63"/>
                  </a:lnTo>
                  <a:lnTo>
                    <a:pt x="553" y="55"/>
                  </a:lnTo>
                  <a:lnTo>
                    <a:pt x="590" y="48"/>
                  </a:lnTo>
                  <a:lnTo>
                    <a:pt x="626" y="41"/>
                  </a:lnTo>
                  <a:lnTo>
                    <a:pt x="660" y="34"/>
                  </a:lnTo>
                  <a:lnTo>
                    <a:pt x="695" y="28"/>
                  </a:lnTo>
                  <a:lnTo>
                    <a:pt x="728" y="22"/>
                  </a:lnTo>
                  <a:lnTo>
                    <a:pt x="760" y="16"/>
                  </a:lnTo>
                  <a:lnTo>
                    <a:pt x="789" y="11"/>
                  </a:lnTo>
                  <a:lnTo>
                    <a:pt x="817" y="8"/>
                  </a:lnTo>
                  <a:lnTo>
                    <a:pt x="842" y="4"/>
                  </a:lnTo>
                  <a:lnTo>
                    <a:pt x="864" y="2"/>
                  </a:lnTo>
                  <a:lnTo>
                    <a:pt x="885" y="1"/>
                  </a:lnTo>
                  <a:lnTo>
                    <a:pt x="901" y="0"/>
                  </a:lnTo>
                  <a:lnTo>
                    <a:pt x="915" y="1"/>
                  </a:lnTo>
                  <a:lnTo>
                    <a:pt x="924" y="2"/>
                  </a:lnTo>
                  <a:lnTo>
                    <a:pt x="930" y="6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142">
              <a:extLst>
                <a:ext uri="{FF2B5EF4-FFF2-40B4-BE49-F238E27FC236}">
                  <a16:creationId xmlns:a16="http://schemas.microsoft.com/office/drawing/2014/main" id="{B2FF495E-0258-3DF4-08D2-A911812F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317"/>
              <a:ext cx="132" cy="598"/>
            </a:xfrm>
            <a:custGeom>
              <a:avLst/>
              <a:gdLst>
                <a:gd name="T0" fmla="*/ 0 w 223"/>
                <a:gd name="T1" fmla="*/ 33 h 1298"/>
                <a:gd name="T2" fmla="*/ 5 w 223"/>
                <a:gd name="T3" fmla="*/ 69 h 1298"/>
                <a:gd name="T4" fmla="*/ 20 w 223"/>
                <a:gd name="T5" fmla="*/ 171 h 1298"/>
                <a:gd name="T6" fmla="*/ 39 w 223"/>
                <a:gd name="T7" fmla="*/ 322 h 1298"/>
                <a:gd name="T8" fmla="*/ 58 w 223"/>
                <a:gd name="T9" fmla="*/ 507 h 1298"/>
                <a:gd name="T10" fmla="*/ 72 w 223"/>
                <a:gd name="T11" fmla="*/ 712 h 1298"/>
                <a:gd name="T12" fmla="*/ 78 w 223"/>
                <a:gd name="T13" fmla="*/ 923 h 1298"/>
                <a:gd name="T14" fmla="*/ 70 w 223"/>
                <a:gd name="T15" fmla="*/ 1123 h 1298"/>
                <a:gd name="T16" fmla="*/ 44 w 223"/>
                <a:gd name="T17" fmla="*/ 1298 h 1298"/>
                <a:gd name="T18" fmla="*/ 223 w 223"/>
                <a:gd name="T19" fmla="*/ 0 h 1298"/>
                <a:gd name="T20" fmla="*/ 0 w 223"/>
                <a:gd name="T21" fmla="*/ 3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298">
                  <a:moveTo>
                    <a:pt x="0" y="33"/>
                  </a:moveTo>
                  <a:lnTo>
                    <a:pt x="5" y="69"/>
                  </a:lnTo>
                  <a:lnTo>
                    <a:pt x="20" y="171"/>
                  </a:lnTo>
                  <a:lnTo>
                    <a:pt x="39" y="322"/>
                  </a:lnTo>
                  <a:lnTo>
                    <a:pt x="58" y="507"/>
                  </a:lnTo>
                  <a:lnTo>
                    <a:pt x="72" y="712"/>
                  </a:lnTo>
                  <a:lnTo>
                    <a:pt x="78" y="923"/>
                  </a:lnTo>
                  <a:lnTo>
                    <a:pt x="70" y="1123"/>
                  </a:lnTo>
                  <a:lnTo>
                    <a:pt x="44" y="1298"/>
                  </a:lnTo>
                  <a:lnTo>
                    <a:pt x="22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87D1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143">
              <a:extLst>
                <a:ext uri="{FF2B5EF4-FFF2-40B4-BE49-F238E27FC236}">
                  <a16:creationId xmlns:a16="http://schemas.microsoft.com/office/drawing/2014/main" id="{F8DB4963-3AE3-22C0-B0C3-FD6F7725B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317"/>
              <a:ext cx="116" cy="630"/>
            </a:xfrm>
            <a:custGeom>
              <a:avLst/>
              <a:gdLst>
                <a:gd name="T0" fmla="*/ 133 w 198"/>
                <a:gd name="T1" fmla="*/ 0 h 1368"/>
                <a:gd name="T2" fmla="*/ 0 w 198"/>
                <a:gd name="T3" fmla="*/ 1368 h 1368"/>
                <a:gd name="T4" fmla="*/ 40 w 198"/>
                <a:gd name="T5" fmla="*/ 1367 h 1368"/>
                <a:gd name="T6" fmla="*/ 198 w 198"/>
                <a:gd name="T7" fmla="*/ 70 h 1368"/>
                <a:gd name="T8" fmla="*/ 133 w 198"/>
                <a:gd name="T9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68">
                  <a:moveTo>
                    <a:pt x="133" y="0"/>
                  </a:moveTo>
                  <a:lnTo>
                    <a:pt x="0" y="1368"/>
                  </a:lnTo>
                  <a:lnTo>
                    <a:pt x="40" y="1367"/>
                  </a:lnTo>
                  <a:lnTo>
                    <a:pt x="198" y="7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144">
              <a:extLst>
                <a:ext uri="{FF2B5EF4-FFF2-40B4-BE49-F238E27FC236}">
                  <a16:creationId xmlns:a16="http://schemas.microsoft.com/office/drawing/2014/main" id="{257E5041-8536-DEE8-4176-C9650DAD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397"/>
              <a:ext cx="191" cy="38"/>
            </a:xfrm>
            <a:custGeom>
              <a:avLst/>
              <a:gdLst>
                <a:gd name="T0" fmla="*/ 324 w 324"/>
                <a:gd name="T1" fmla="*/ 83 h 83"/>
                <a:gd name="T2" fmla="*/ 323 w 324"/>
                <a:gd name="T3" fmla="*/ 82 h 83"/>
                <a:gd name="T4" fmla="*/ 319 w 324"/>
                <a:gd name="T5" fmla="*/ 77 h 83"/>
                <a:gd name="T6" fmla="*/ 312 w 324"/>
                <a:gd name="T7" fmla="*/ 72 h 83"/>
                <a:gd name="T8" fmla="*/ 302 w 324"/>
                <a:gd name="T9" fmla="*/ 65 h 83"/>
                <a:gd name="T10" fmla="*/ 291 w 324"/>
                <a:gd name="T11" fmla="*/ 57 h 83"/>
                <a:gd name="T12" fmla="*/ 276 w 324"/>
                <a:gd name="T13" fmla="*/ 48 h 83"/>
                <a:gd name="T14" fmla="*/ 260 w 324"/>
                <a:gd name="T15" fmla="*/ 37 h 83"/>
                <a:gd name="T16" fmla="*/ 240 w 324"/>
                <a:gd name="T17" fmla="*/ 28 h 83"/>
                <a:gd name="T18" fmla="*/ 218 w 324"/>
                <a:gd name="T19" fmla="*/ 20 h 83"/>
                <a:gd name="T20" fmla="*/ 194 w 324"/>
                <a:gd name="T21" fmla="*/ 12 h 83"/>
                <a:gd name="T22" fmla="*/ 168 w 324"/>
                <a:gd name="T23" fmla="*/ 6 h 83"/>
                <a:gd name="T24" fmla="*/ 138 w 324"/>
                <a:gd name="T25" fmla="*/ 1 h 83"/>
                <a:gd name="T26" fmla="*/ 107 w 324"/>
                <a:gd name="T27" fmla="*/ 0 h 83"/>
                <a:gd name="T28" fmla="*/ 73 w 324"/>
                <a:gd name="T29" fmla="*/ 0 h 83"/>
                <a:gd name="T30" fmla="*/ 38 w 324"/>
                <a:gd name="T31" fmla="*/ 5 h 83"/>
                <a:gd name="T32" fmla="*/ 0 w 324"/>
                <a:gd name="T33" fmla="*/ 13 h 83"/>
                <a:gd name="T34" fmla="*/ 3 w 324"/>
                <a:gd name="T35" fmla="*/ 13 h 83"/>
                <a:gd name="T36" fmla="*/ 11 w 324"/>
                <a:gd name="T37" fmla="*/ 14 h 83"/>
                <a:gd name="T38" fmla="*/ 25 w 324"/>
                <a:gd name="T39" fmla="*/ 15 h 83"/>
                <a:gd name="T40" fmla="*/ 43 w 324"/>
                <a:gd name="T41" fmla="*/ 18 h 83"/>
                <a:gd name="T42" fmla="*/ 64 w 324"/>
                <a:gd name="T43" fmla="*/ 20 h 83"/>
                <a:gd name="T44" fmla="*/ 88 w 324"/>
                <a:gd name="T45" fmla="*/ 23 h 83"/>
                <a:gd name="T46" fmla="*/ 115 w 324"/>
                <a:gd name="T47" fmla="*/ 27 h 83"/>
                <a:gd name="T48" fmla="*/ 142 w 324"/>
                <a:gd name="T49" fmla="*/ 31 h 83"/>
                <a:gd name="T50" fmla="*/ 171 w 324"/>
                <a:gd name="T51" fmla="*/ 36 h 83"/>
                <a:gd name="T52" fmla="*/ 199 w 324"/>
                <a:gd name="T53" fmla="*/ 42 h 83"/>
                <a:gd name="T54" fmla="*/ 226 w 324"/>
                <a:gd name="T55" fmla="*/ 48 h 83"/>
                <a:gd name="T56" fmla="*/ 252 w 324"/>
                <a:gd name="T57" fmla="*/ 53 h 83"/>
                <a:gd name="T58" fmla="*/ 275 w 324"/>
                <a:gd name="T59" fmla="*/ 60 h 83"/>
                <a:gd name="T60" fmla="*/ 296 w 324"/>
                <a:gd name="T61" fmla="*/ 67 h 83"/>
                <a:gd name="T62" fmla="*/ 312 w 324"/>
                <a:gd name="T63" fmla="*/ 75 h 83"/>
                <a:gd name="T64" fmla="*/ 324 w 324"/>
                <a:gd name="T6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4" h="83">
                  <a:moveTo>
                    <a:pt x="324" y="83"/>
                  </a:moveTo>
                  <a:lnTo>
                    <a:pt x="323" y="82"/>
                  </a:lnTo>
                  <a:lnTo>
                    <a:pt x="319" y="77"/>
                  </a:lnTo>
                  <a:lnTo>
                    <a:pt x="312" y="72"/>
                  </a:lnTo>
                  <a:lnTo>
                    <a:pt x="302" y="65"/>
                  </a:lnTo>
                  <a:lnTo>
                    <a:pt x="291" y="57"/>
                  </a:lnTo>
                  <a:lnTo>
                    <a:pt x="276" y="48"/>
                  </a:lnTo>
                  <a:lnTo>
                    <a:pt x="260" y="37"/>
                  </a:lnTo>
                  <a:lnTo>
                    <a:pt x="240" y="28"/>
                  </a:lnTo>
                  <a:lnTo>
                    <a:pt x="218" y="20"/>
                  </a:lnTo>
                  <a:lnTo>
                    <a:pt x="194" y="12"/>
                  </a:lnTo>
                  <a:lnTo>
                    <a:pt x="168" y="6"/>
                  </a:lnTo>
                  <a:lnTo>
                    <a:pt x="138" y="1"/>
                  </a:lnTo>
                  <a:lnTo>
                    <a:pt x="107" y="0"/>
                  </a:lnTo>
                  <a:lnTo>
                    <a:pt x="73" y="0"/>
                  </a:lnTo>
                  <a:lnTo>
                    <a:pt x="38" y="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14"/>
                  </a:lnTo>
                  <a:lnTo>
                    <a:pt x="25" y="15"/>
                  </a:lnTo>
                  <a:lnTo>
                    <a:pt x="43" y="18"/>
                  </a:lnTo>
                  <a:lnTo>
                    <a:pt x="64" y="20"/>
                  </a:lnTo>
                  <a:lnTo>
                    <a:pt x="88" y="23"/>
                  </a:lnTo>
                  <a:lnTo>
                    <a:pt x="115" y="27"/>
                  </a:lnTo>
                  <a:lnTo>
                    <a:pt x="142" y="31"/>
                  </a:lnTo>
                  <a:lnTo>
                    <a:pt x="171" y="36"/>
                  </a:lnTo>
                  <a:lnTo>
                    <a:pt x="199" y="42"/>
                  </a:lnTo>
                  <a:lnTo>
                    <a:pt x="226" y="48"/>
                  </a:lnTo>
                  <a:lnTo>
                    <a:pt x="252" y="53"/>
                  </a:lnTo>
                  <a:lnTo>
                    <a:pt x="275" y="60"/>
                  </a:lnTo>
                  <a:lnTo>
                    <a:pt x="296" y="67"/>
                  </a:lnTo>
                  <a:lnTo>
                    <a:pt x="312" y="75"/>
                  </a:lnTo>
                  <a:lnTo>
                    <a:pt x="324" y="83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145">
              <a:extLst>
                <a:ext uri="{FF2B5EF4-FFF2-40B4-BE49-F238E27FC236}">
                  <a16:creationId xmlns:a16="http://schemas.microsoft.com/office/drawing/2014/main" id="{0B469DAB-E42B-BC13-78A2-5D52ED039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429"/>
              <a:ext cx="191" cy="41"/>
            </a:xfrm>
            <a:custGeom>
              <a:avLst/>
              <a:gdLst>
                <a:gd name="T0" fmla="*/ 324 w 324"/>
                <a:gd name="T1" fmla="*/ 87 h 87"/>
                <a:gd name="T2" fmla="*/ 323 w 324"/>
                <a:gd name="T3" fmla="*/ 86 h 87"/>
                <a:gd name="T4" fmla="*/ 317 w 324"/>
                <a:gd name="T5" fmla="*/ 82 h 87"/>
                <a:gd name="T6" fmla="*/ 309 w 324"/>
                <a:gd name="T7" fmla="*/ 75 h 87"/>
                <a:gd name="T8" fmla="*/ 298 w 324"/>
                <a:gd name="T9" fmla="*/ 67 h 87"/>
                <a:gd name="T10" fmla="*/ 284 w 324"/>
                <a:gd name="T11" fmla="*/ 57 h 87"/>
                <a:gd name="T12" fmla="*/ 268 w 324"/>
                <a:gd name="T13" fmla="*/ 47 h 87"/>
                <a:gd name="T14" fmla="*/ 248 w 324"/>
                <a:gd name="T15" fmla="*/ 38 h 87"/>
                <a:gd name="T16" fmla="*/ 228 w 324"/>
                <a:gd name="T17" fmla="*/ 27 h 87"/>
                <a:gd name="T18" fmla="*/ 205 w 324"/>
                <a:gd name="T19" fmla="*/ 18 h 87"/>
                <a:gd name="T20" fmla="*/ 179 w 324"/>
                <a:gd name="T21" fmla="*/ 10 h 87"/>
                <a:gd name="T22" fmla="*/ 153 w 324"/>
                <a:gd name="T23" fmla="*/ 4 h 87"/>
                <a:gd name="T24" fmla="*/ 124 w 324"/>
                <a:gd name="T25" fmla="*/ 0 h 87"/>
                <a:gd name="T26" fmla="*/ 94 w 324"/>
                <a:gd name="T27" fmla="*/ 0 h 87"/>
                <a:gd name="T28" fmla="*/ 64 w 324"/>
                <a:gd name="T29" fmla="*/ 2 h 87"/>
                <a:gd name="T30" fmla="*/ 32 w 324"/>
                <a:gd name="T31" fmla="*/ 8 h 87"/>
                <a:gd name="T32" fmla="*/ 0 w 324"/>
                <a:gd name="T33" fmla="*/ 18 h 87"/>
                <a:gd name="T34" fmla="*/ 3 w 324"/>
                <a:gd name="T35" fmla="*/ 18 h 87"/>
                <a:gd name="T36" fmla="*/ 11 w 324"/>
                <a:gd name="T37" fmla="*/ 19 h 87"/>
                <a:gd name="T38" fmla="*/ 25 w 324"/>
                <a:gd name="T39" fmla="*/ 20 h 87"/>
                <a:gd name="T40" fmla="*/ 43 w 324"/>
                <a:gd name="T41" fmla="*/ 23 h 87"/>
                <a:gd name="T42" fmla="*/ 64 w 324"/>
                <a:gd name="T43" fmla="*/ 25 h 87"/>
                <a:gd name="T44" fmla="*/ 88 w 324"/>
                <a:gd name="T45" fmla="*/ 29 h 87"/>
                <a:gd name="T46" fmla="*/ 115 w 324"/>
                <a:gd name="T47" fmla="*/ 32 h 87"/>
                <a:gd name="T48" fmla="*/ 142 w 324"/>
                <a:gd name="T49" fmla="*/ 37 h 87"/>
                <a:gd name="T50" fmla="*/ 171 w 324"/>
                <a:gd name="T51" fmla="*/ 41 h 87"/>
                <a:gd name="T52" fmla="*/ 199 w 324"/>
                <a:gd name="T53" fmla="*/ 46 h 87"/>
                <a:gd name="T54" fmla="*/ 226 w 324"/>
                <a:gd name="T55" fmla="*/ 52 h 87"/>
                <a:gd name="T56" fmla="*/ 252 w 324"/>
                <a:gd name="T57" fmla="*/ 58 h 87"/>
                <a:gd name="T58" fmla="*/ 275 w 324"/>
                <a:gd name="T59" fmla="*/ 64 h 87"/>
                <a:gd name="T60" fmla="*/ 296 w 324"/>
                <a:gd name="T61" fmla="*/ 72 h 87"/>
                <a:gd name="T62" fmla="*/ 312 w 324"/>
                <a:gd name="T63" fmla="*/ 79 h 87"/>
                <a:gd name="T64" fmla="*/ 324 w 324"/>
                <a:gd name="T6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4" h="87">
                  <a:moveTo>
                    <a:pt x="324" y="87"/>
                  </a:moveTo>
                  <a:lnTo>
                    <a:pt x="323" y="86"/>
                  </a:lnTo>
                  <a:lnTo>
                    <a:pt x="317" y="82"/>
                  </a:lnTo>
                  <a:lnTo>
                    <a:pt x="309" y="75"/>
                  </a:lnTo>
                  <a:lnTo>
                    <a:pt x="298" y="67"/>
                  </a:lnTo>
                  <a:lnTo>
                    <a:pt x="284" y="57"/>
                  </a:lnTo>
                  <a:lnTo>
                    <a:pt x="268" y="47"/>
                  </a:lnTo>
                  <a:lnTo>
                    <a:pt x="248" y="38"/>
                  </a:lnTo>
                  <a:lnTo>
                    <a:pt x="228" y="27"/>
                  </a:lnTo>
                  <a:lnTo>
                    <a:pt x="205" y="18"/>
                  </a:lnTo>
                  <a:lnTo>
                    <a:pt x="179" y="10"/>
                  </a:lnTo>
                  <a:lnTo>
                    <a:pt x="153" y="4"/>
                  </a:lnTo>
                  <a:lnTo>
                    <a:pt x="124" y="0"/>
                  </a:lnTo>
                  <a:lnTo>
                    <a:pt x="94" y="0"/>
                  </a:lnTo>
                  <a:lnTo>
                    <a:pt x="64" y="2"/>
                  </a:lnTo>
                  <a:lnTo>
                    <a:pt x="32" y="8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11" y="19"/>
                  </a:lnTo>
                  <a:lnTo>
                    <a:pt x="25" y="20"/>
                  </a:lnTo>
                  <a:lnTo>
                    <a:pt x="43" y="23"/>
                  </a:lnTo>
                  <a:lnTo>
                    <a:pt x="64" y="25"/>
                  </a:lnTo>
                  <a:lnTo>
                    <a:pt x="88" y="29"/>
                  </a:lnTo>
                  <a:lnTo>
                    <a:pt x="115" y="32"/>
                  </a:lnTo>
                  <a:lnTo>
                    <a:pt x="142" y="37"/>
                  </a:lnTo>
                  <a:lnTo>
                    <a:pt x="171" y="41"/>
                  </a:lnTo>
                  <a:lnTo>
                    <a:pt x="199" y="46"/>
                  </a:lnTo>
                  <a:lnTo>
                    <a:pt x="226" y="52"/>
                  </a:lnTo>
                  <a:lnTo>
                    <a:pt x="252" y="58"/>
                  </a:lnTo>
                  <a:lnTo>
                    <a:pt x="275" y="64"/>
                  </a:lnTo>
                  <a:lnTo>
                    <a:pt x="296" y="72"/>
                  </a:lnTo>
                  <a:lnTo>
                    <a:pt x="312" y="79"/>
                  </a:lnTo>
                  <a:lnTo>
                    <a:pt x="324" y="8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146">
              <a:extLst>
                <a:ext uri="{FF2B5EF4-FFF2-40B4-BE49-F238E27FC236}">
                  <a16:creationId xmlns:a16="http://schemas.microsoft.com/office/drawing/2014/main" id="{489154F3-AD4F-536A-51B7-BB0D0AC72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832"/>
              <a:ext cx="185" cy="33"/>
            </a:xfrm>
            <a:custGeom>
              <a:avLst/>
              <a:gdLst>
                <a:gd name="T0" fmla="*/ 313 w 313"/>
                <a:gd name="T1" fmla="*/ 70 h 70"/>
                <a:gd name="T2" fmla="*/ 311 w 313"/>
                <a:gd name="T3" fmla="*/ 69 h 70"/>
                <a:gd name="T4" fmla="*/ 303 w 313"/>
                <a:gd name="T5" fmla="*/ 66 h 70"/>
                <a:gd name="T6" fmla="*/ 291 w 313"/>
                <a:gd name="T7" fmla="*/ 60 h 70"/>
                <a:gd name="T8" fmla="*/ 276 w 313"/>
                <a:gd name="T9" fmla="*/ 52 h 70"/>
                <a:gd name="T10" fmla="*/ 257 w 313"/>
                <a:gd name="T11" fmla="*/ 44 h 70"/>
                <a:gd name="T12" fmla="*/ 236 w 313"/>
                <a:gd name="T13" fmla="*/ 36 h 70"/>
                <a:gd name="T14" fmla="*/ 213 w 313"/>
                <a:gd name="T15" fmla="*/ 26 h 70"/>
                <a:gd name="T16" fmla="*/ 188 w 313"/>
                <a:gd name="T17" fmla="*/ 18 h 70"/>
                <a:gd name="T18" fmla="*/ 162 w 313"/>
                <a:gd name="T19" fmla="*/ 11 h 70"/>
                <a:gd name="T20" fmla="*/ 136 w 313"/>
                <a:gd name="T21" fmla="*/ 6 h 70"/>
                <a:gd name="T22" fmla="*/ 109 w 313"/>
                <a:gd name="T23" fmla="*/ 1 h 70"/>
                <a:gd name="T24" fmla="*/ 84 w 313"/>
                <a:gd name="T25" fmla="*/ 0 h 70"/>
                <a:gd name="T26" fmla="*/ 60 w 313"/>
                <a:gd name="T27" fmla="*/ 1 h 70"/>
                <a:gd name="T28" fmla="*/ 37 w 313"/>
                <a:gd name="T29" fmla="*/ 5 h 70"/>
                <a:gd name="T30" fmla="*/ 17 w 313"/>
                <a:gd name="T31" fmla="*/ 13 h 70"/>
                <a:gd name="T32" fmla="*/ 0 w 313"/>
                <a:gd name="T33" fmla="*/ 25 h 70"/>
                <a:gd name="T34" fmla="*/ 3 w 313"/>
                <a:gd name="T35" fmla="*/ 25 h 70"/>
                <a:gd name="T36" fmla="*/ 11 w 313"/>
                <a:gd name="T37" fmla="*/ 26 h 70"/>
                <a:gd name="T38" fmla="*/ 24 w 313"/>
                <a:gd name="T39" fmla="*/ 28 h 70"/>
                <a:gd name="T40" fmla="*/ 40 w 313"/>
                <a:gd name="T41" fmla="*/ 29 h 70"/>
                <a:gd name="T42" fmla="*/ 61 w 313"/>
                <a:gd name="T43" fmla="*/ 31 h 70"/>
                <a:gd name="T44" fmla="*/ 84 w 313"/>
                <a:gd name="T45" fmla="*/ 33 h 70"/>
                <a:gd name="T46" fmla="*/ 108 w 313"/>
                <a:gd name="T47" fmla="*/ 36 h 70"/>
                <a:gd name="T48" fmla="*/ 135 w 313"/>
                <a:gd name="T49" fmla="*/ 38 h 70"/>
                <a:gd name="T50" fmla="*/ 162 w 313"/>
                <a:gd name="T51" fmla="*/ 41 h 70"/>
                <a:gd name="T52" fmla="*/ 189 w 313"/>
                <a:gd name="T53" fmla="*/ 45 h 70"/>
                <a:gd name="T54" fmla="*/ 215 w 313"/>
                <a:gd name="T55" fmla="*/ 48 h 70"/>
                <a:gd name="T56" fmla="*/ 239 w 313"/>
                <a:gd name="T57" fmla="*/ 53 h 70"/>
                <a:gd name="T58" fmla="*/ 262 w 313"/>
                <a:gd name="T59" fmla="*/ 56 h 70"/>
                <a:gd name="T60" fmla="*/ 283 w 313"/>
                <a:gd name="T61" fmla="*/ 61 h 70"/>
                <a:gd name="T62" fmla="*/ 300 w 313"/>
                <a:gd name="T63" fmla="*/ 66 h 70"/>
                <a:gd name="T64" fmla="*/ 313 w 313"/>
                <a:gd name="T6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3" h="70">
                  <a:moveTo>
                    <a:pt x="313" y="70"/>
                  </a:moveTo>
                  <a:lnTo>
                    <a:pt x="311" y="69"/>
                  </a:lnTo>
                  <a:lnTo>
                    <a:pt x="303" y="66"/>
                  </a:lnTo>
                  <a:lnTo>
                    <a:pt x="291" y="60"/>
                  </a:lnTo>
                  <a:lnTo>
                    <a:pt x="276" y="52"/>
                  </a:lnTo>
                  <a:lnTo>
                    <a:pt x="257" y="44"/>
                  </a:lnTo>
                  <a:lnTo>
                    <a:pt x="236" y="36"/>
                  </a:lnTo>
                  <a:lnTo>
                    <a:pt x="213" y="26"/>
                  </a:lnTo>
                  <a:lnTo>
                    <a:pt x="188" y="18"/>
                  </a:lnTo>
                  <a:lnTo>
                    <a:pt x="162" y="11"/>
                  </a:lnTo>
                  <a:lnTo>
                    <a:pt x="136" y="6"/>
                  </a:lnTo>
                  <a:lnTo>
                    <a:pt x="109" y="1"/>
                  </a:lnTo>
                  <a:lnTo>
                    <a:pt x="84" y="0"/>
                  </a:lnTo>
                  <a:lnTo>
                    <a:pt x="60" y="1"/>
                  </a:lnTo>
                  <a:lnTo>
                    <a:pt x="37" y="5"/>
                  </a:lnTo>
                  <a:lnTo>
                    <a:pt x="17" y="13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11" y="26"/>
                  </a:lnTo>
                  <a:lnTo>
                    <a:pt x="24" y="28"/>
                  </a:lnTo>
                  <a:lnTo>
                    <a:pt x="40" y="29"/>
                  </a:lnTo>
                  <a:lnTo>
                    <a:pt x="61" y="31"/>
                  </a:lnTo>
                  <a:lnTo>
                    <a:pt x="84" y="33"/>
                  </a:lnTo>
                  <a:lnTo>
                    <a:pt x="108" y="36"/>
                  </a:lnTo>
                  <a:lnTo>
                    <a:pt x="135" y="38"/>
                  </a:lnTo>
                  <a:lnTo>
                    <a:pt x="162" y="41"/>
                  </a:lnTo>
                  <a:lnTo>
                    <a:pt x="189" y="45"/>
                  </a:lnTo>
                  <a:lnTo>
                    <a:pt x="215" y="48"/>
                  </a:lnTo>
                  <a:lnTo>
                    <a:pt x="239" y="53"/>
                  </a:lnTo>
                  <a:lnTo>
                    <a:pt x="262" y="56"/>
                  </a:lnTo>
                  <a:lnTo>
                    <a:pt x="283" y="61"/>
                  </a:lnTo>
                  <a:lnTo>
                    <a:pt x="300" y="66"/>
                  </a:lnTo>
                  <a:lnTo>
                    <a:pt x="313" y="7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147">
              <a:extLst>
                <a:ext uri="{FF2B5EF4-FFF2-40B4-BE49-F238E27FC236}">
                  <a16:creationId xmlns:a16="http://schemas.microsoft.com/office/drawing/2014/main" id="{8A9DE6D9-4CB3-B0CE-239D-748E3AAD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862"/>
              <a:ext cx="184" cy="33"/>
            </a:xfrm>
            <a:custGeom>
              <a:avLst/>
              <a:gdLst>
                <a:gd name="T0" fmla="*/ 313 w 313"/>
                <a:gd name="T1" fmla="*/ 70 h 70"/>
                <a:gd name="T2" fmla="*/ 311 w 313"/>
                <a:gd name="T3" fmla="*/ 69 h 70"/>
                <a:gd name="T4" fmla="*/ 303 w 313"/>
                <a:gd name="T5" fmla="*/ 65 h 70"/>
                <a:gd name="T6" fmla="*/ 291 w 313"/>
                <a:gd name="T7" fmla="*/ 60 h 70"/>
                <a:gd name="T8" fmla="*/ 276 w 313"/>
                <a:gd name="T9" fmla="*/ 51 h 70"/>
                <a:gd name="T10" fmla="*/ 257 w 313"/>
                <a:gd name="T11" fmla="*/ 43 h 70"/>
                <a:gd name="T12" fmla="*/ 236 w 313"/>
                <a:gd name="T13" fmla="*/ 35 h 70"/>
                <a:gd name="T14" fmla="*/ 213 w 313"/>
                <a:gd name="T15" fmla="*/ 26 h 70"/>
                <a:gd name="T16" fmla="*/ 188 w 313"/>
                <a:gd name="T17" fmla="*/ 18 h 70"/>
                <a:gd name="T18" fmla="*/ 162 w 313"/>
                <a:gd name="T19" fmla="*/ 11 h 70"/>
                <a:gd name="T20" fmla="*/ 136 w 313"/>
                <a:gd name="T21" fmla="*/ 5 h 70"/>
                <a:gd name="T22" fmla="*/ 109 w 313"/>
                <a:gd name="T23" fmla="*/ 1 h 70"/>
                <a:gd name="T24" fmla="*/ 84 w 313"/>
                <a:gd name="T25" fmla="*/ 0 h 70"/>
                <a:gd name="T26" fmla="*/ 60 w 313"/>
                <a:gd name="T27" fmla="*/ 1 h 70"/>
                <a:gd name="T28" fmla="*/ 37 w 313"/>
                <a:gd name="T29" fmla="*/ 4 h 70"/>
                <a:gd name="T30" fmla="*/ 17 w 313"/>
                <a:gd name="T31" fmla="*/ 12 h 70"/>
                <a:gd name="T32" fmla="*/ 0 w 313"/>
                <a:gd name="T33" fmla="*/ 25 h 70"/>
                <a:gd name="T34" fmla="*/ 3 w 313"/>
                <a:gd name="T35" fmla="*/ 25 h 70"/>
                <a:gd name="T36" fmla="*/ 11 w 313"/>
                <a:gd name="T37" fmla="*/ 26 h 70"/>
                <a:gd name="T38" fmla="*/ 24 w 313"/>
                <a:gd name="T39" fmla="*/ 27 h 70"/>
                <a:gd name="T40" fmla="*/ 40 w 313"/>
                <a:gd name="T41" fmla="*/ 28 h 70"/>
                <a:gd name="T42" fmla="*/ 61 w 313"/>
                <a:gd name="T43" fmla="*/ 31 h 70"/>
                <a:gd name="T44" fmla="*/ 84 w 313"/>
                <a:gd name="T45" fmla="*/ 33 h 70"/>
                <a:gd name="T46" fmla="*/ 108 w 313"/>
                <a:gd name="T47" fmla="*/ 35 h 70"/>
                <a:gd name="T48" fmla="*/ 135 w 313"/>
                <a:gd name="T49" fmla="*/ 38 h 70"/>
                <a:gd name="T50" fmla="*/ 162 w 313"/>
                <a:gd name="T51" fmla="*/ 41 h 70"/>
                <a:gd name="T52" fmla="*/ 189 w 313"/>
                <a:gd name="T53" fmla="*/ 45 h 70"/>
                <a:gd name="T54" fmla="*/ 215 w 313"/>
                <a:gd name="T55" fmla="*/ 48 h 70"/>
                <a:gd name="T56" fmla="*/ 240 w 313"/>
                <a:gd name="T57" fmla="*/ 53 h 70"/>
                <a:gd name="T58" fmla="*/ 263 w 313"/>
                <a:gd name="T59" fmla="*/ 56 h 70"/>
                <a:gd name="T60" fmla="*/ 283 w 313"/>
                <a:gd name="T61" fmla="*/ 61 h 70"/>
                <a:gd name="T62" fmla="*/ 301 w 313"/>
                <a:gd name="T63" fmla="*/ 65 h 70"/>
                <a:gd name="T64" fmla="*/ 313 w 313"/>
                <a:gd name="T6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3" h="70">
                  <a:moveTo>
                    <a:pt x="313" y="70"/>
                  </a:moveTo>
                  <a:lnTo>
                    <a:pt x="311" y="69"/>
                  </a:lnTo>
                  <a:lnTo>
                    <a:pt x="303" y="65"/>
                  </a:lnTo>
                  <a:lnTo>
                    <a:pt x="291" y="60"/>
                  </a:lnTo>
                  <a:lnTo>
                    <a:pt x="276" y="51"/>
                  </a:lnTo>
                  <a:lnTo>
                    <a:pt x="257" y="43"/>
                  </a:lnTo>
                  <a:lnTo>
                    <a:pt x="236" y="35"/>
                  </a:lnTo>
                  <a:lnTo>
                    <a:pt x="213" y="26"/>
                  </a:lnTo>
                  <a:lnTo>
                    <a:pt x="188" y="18"/>
                  </a:lnTo>
                  <a:lnTo>
                    <a:pt x="162" y="11"/>
                  </a:lnTo>
                  <a:lnTo>
                    <a:pt x="136" y="5"/>
                  </a:lnTo>
                  <a:lnTo>
                    <a:pt x="109" y="1"/>
                  </a:lnTo>
                  <a:lnTo>
                    <a:pt x="84" y="0"/>
                  </a:lnTo>
                  <a:lnTo>
                    <a:pt x="60" y="1"/>
                  </a:lnTo>
                  <a:lnTo>
                    <a:pt x="37" y="4"/>
                  </a:lnTo>
                  <a:lnTo>
                    <a:pt x="17" y="12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11" y="26"/>
                  </a:lnTo>
                  <a:lnTo>
                    <a:pt x="24" y="27"/>
                  </a:lnTo>
                  <a:lnTo>
                    <a:pt x="40" y="28"/>
                  </a:lnTo>
                  <a:lnTo>
                    <a:pt x="61" y="31"/>
                  </a:lnTo>
                  <a:lnTo>
                    <a:pt x="84" y="33"/>
                  </a:lnTo>
                  <a:lnTo>
                    <a:pt x="108" y="35"/>
                  </a:lnTo>
                  <a:lnTo>
                    <a:pt x="135" y="38"/>
                  </a:lnTo>
                  <a:lnTo>
                    <a:pt x="162" y="41"/>
                  </a:lnTo>
                  <a:lnTo>
                    <a:pt x="189" y="45"/>
                  </a:lnTo>
                  <a:lnTo>
                    <a:pt x="215" y="48"/>
                  </a:lnTo>
                  <a:lnTo>
                    <a:pt x="240" y="53"/>
                  </a:lnTo>
                  <a:lnTo>
                    <a:pt x="263" y="56"/>
                  </a:lnTo>
                  <a:lnTo>
                    <a:pt x="283" y="61"/>
                  </a:lnTo>
                  <a:lnTo>
                    <a:pt x="301" y="65"/>
                  </a:lnTo>
                  <a:lnTo>
                    <a:pt x="313" y="7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148">
              <a:extLst>
                <a:ext uri="{FF2B5EF4-FFF2-40B4-BE49-F238E27FC236}">
                  <a16:creationId xmlns:a16="http://schemas.microsoft.com/office/drawing/2014/main" id="{CE89201C-1F7D-1E7D-1B7D-53F23CA1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99"/>
              <a:ext cx="84" cy="20"/>
            </a:xfrm>
            <a:custGeom>
              <a:avLst/>
              <a:gdLst>
                <a:gd name="T0" fmla="*/ 143 w 143"/>
                <a:gd name="T1" fmla="*/ 45 h 45"/>
                <a:gd name="T2" fmla="*/ 140 w 143"/>
                <a:gd name="T3" fmla="*/ 41 h 45"/>
                <a:gd name="T4" fmla="*/ 132 w 143"/>
                <a:gd name="T5" fmla="*/ 33 h 45"/>
                <a:gd name="T6" fmla="*/ 121 w 143"/>
                <a:gd name="T7" fmla="*/ 22 h 45"/>
                <a:gd name="T8" fmla="*/ 104 w 143"/>
                <a:gd name="T9" fmla="*/ 10 h 45"/>
                <a:gd name="T10" fmla="*/ 83 w 143"/>
                <a:gd name="T11" fmla="*/ 2 h 45"/>
                <a:gd name="T12" fmla="*/ 59 w 143"/>
                <a:gd name="T13" fmla="*/ 0 h 45"/>
                <a:gd name="T14" fmla="*/ 31 w 143"/>
                <a:gd name="T15" fmla="*/ 6 h 45"/>
                <a:gd name="T16" fmla="*/ 0 w 143"/>
                <a:gd name="T17" fmla="*/ 22 h 45"/>
                <a:gd name="T18" fmla="*/ 4 w 143"/>
                <a:gd name="T19" fmla="*/ 23 h 45"/>
                <a:gd name="T20" fmla="*/ 16 w 143"/>
                <a:gd name="T21" fmla="*/ 25 h 45"/>
                <a:gd name="T22" fmla="*/ 34 w 143"/>
                <a:gd name="T23" fmla="*/ 29 h 45"/>
                <a:gd name="T24" fmla="*/ 56 w 143"/>
                <a:gd name="T25" fmla="*/ 33 h 45"/>
                <a:gd name="T26" fmla="*/ 79 w 143"/>
                <a:gd name="T27" fmla="*/ 38 h 45"/>
                <a:gd name="T28" fmla="*/ 104 w 143"/>
                <a:gd name="T29" fmla="*/ 41 h 45"/>
                <a:gd name="T30" fmla="*/ 125 w 143"/>
                <a:gd name="T31" fmla="*/ 44 h 45"/>
                <a:gd name="T32" fmla="*/ 143 w 143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45">
                  <a:moveTo>
                    <a:pt x="143" y="45"/>
                  </a:moveTo>
                  <a:lnTo>
                    <a:pt x="140" y="41"/>
                  </a:lnTo>
                  <a:lnTo>
                    <a:pt x="132" y="33"/>
                  </a:lnTo>
                  <a:lnTo>
                    <a:pt x="121" y="22"/>
                  </a:lnTo>
                  <a:lnTo>
                    <a:pt x="104" y="10"/>
                  </a:lnTo>
                  <a:lnTo>
                    <a:pt x="83" y="2"/>
                  </a:lnTo>
                  <a:lnTo>
                    <a:pt x="59" y="0"/>
                  </a:lnTo>
                  <a:lnTo>
                    <a:pt x="31" y="6"/>
                  </a:lnTo>
                  <a:lnTo>
                    <a:pt x="0" y="22"/>
                  </a:lnTo>
                  <a:lnTo>
                    <a:pt x="4" y="23"/>
                  </a:lnTo>
                  <a:lnTo>
                    <a:pt x="16" y="25"/>
                  </a:lnTo>
                  <a:lnTo>
                    <a:pt x="34" y="29"/>
                  </a:lnTo>
                  <a:lnTo>
                    <a:pt x="56" y="33"/>
                  </a:lnTo>
                  <a:lnTo>
                    <a:pt x="79" y="38"/>
                  </a:lnTo>
                  <a:lnTo>
                    <a:pt x="104" y="41"/>
                  </a:lnTo>
                  <a:lnTo>
                    <a:pt x="125" y="44"/>
                  </a:lnTo>
                  <a:lnTo>
                    <a:pt x="143" y="4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149">
              <a:extLst>
                <a:ext uri="{FF2B5EF4-FFF2-40B4-BE49-F238E27FC236}">
                  <a16:creationId xmlns:a16="http://schemas.microsoft.com/office/drawing/2014/main" id="{8AB0AC30-B6A0-D885-6A9A-D853C92F4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435"/>
              <a:ext cx="84" cy="18"/>
            </a:xfrm>
            <a:custGeom>
              <a:avLst/>
              <a:gdLst>
                <a:gd name="T0" fmla="*/ 144 w 144"/>
                <a:gd name="T1" fmla="*/ 41 h 41"/>
                <a:gd name="T2" fmla="*/ 140 w 144"/>
                <a:gd name="T3" fmla="*/ 37 h 41"/>
                <a:gd name="T4" fmla="*/ 131 w 144"/>
                <a:gd name="T5" fmla="*/ 30 h 41"/>
                <a:gd name="T6" fmla="*/ 117 w 144"/>
                <a:gd name="T7" fmla="*/ 20 h 41"/>
                <a:gd name="T8" fmla="*/ 100 w 144"/>
                <a:gd name="T9" fmla="*/ 9 h 41"/>
                <a:gd name="T10" fmla="*/ 78 w 144"/>
                <a:gd name="T11" fmla="*/ 3 h 41"/>
                <a:gd name="T12" fmla="*/ 54 w 144"/>
                <a:gd name="T13" fmla="*/ 0 h 41"/>
                <a:gd name="T14" fmla="*/ 27 w 144"/>
                <a:gd name="T15" fmla="*/ 4 h 41"/>
                <a:gd name="T16" fmla="*/ 0 w 144"/>
                <a:gd name="T17" fmla="*/ 18 h 41"/>
                <a:gd name="T18" fmla="*/ 4 w 144"/>
                <a:gd name="T19" fmla="*/ 19 h 41"/>
                <a:gd name="T20" fmla="*/ 16 w 144"/>
                <a:gd name="T21" fmla="*/ 21 h 41"/>
                <a:gd name="T22" fmla="*/ 34 w 144"/>
                <a:gd name="T23" fmla="*/ 24 h 41"/>
                <a:gd name="T24" fmla="*/ 56 w 144"/>
                <a:gd name="T25" fmla="*/ 29 h 41"/>
                <a:gd name="T26" fmla="*/ 80 w 144"/>
                <a:gd name="T27" fmla="*/ 34 h 41"/>
                <a:gd name="T28" fmla="*/ 103 w 144"/>
                <a:gd name="T29" fmla="*/ 37 h 41"/>
                <a:gd name="T30" fmla="*/ 125 w 144"/>
                <a:gd name="T31" fmla="*/ 39 h 41"/>
                <a:gd name="T32" fmla="*/ 144 w 144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41">
                  <a:moveTo>
                    <a:pt x="144" y="41"/>
                  </a:moveTo>
                  <a:lnTo>
                    <a:pt x="140" y="37"/>
                  </a:lnTo>
                  <a:lnTo>
                    <a:pt x="131" y="30"/>
                  </a:lnTo>
                  <a:lnTo>
                    <a:pt x="117" y="20"/>
                  </a:lnTo>
                  <a:lnTo>
                    <a:pt x="100" y="9"/>
                  </a:lnTo>
                  <a:lnTo>
                    <a:pt x="78" y="3"/>
                  </a:lnTo>
                  <a:lnTo>
                    <a:pt x="54" y="0"/>
                  </a:lnTo>
                  <a:lnTo>
                    <a:pt x="27" y="4"/>
                  </a:lnTo>
                  <a:lnTo>
                    <a:pt x="0" y="18"/>
                  </a:lnTo>
                  <a:lnTo>
                    <a:pt x="4" y="19"/>
                  </a:lnTo>
                  <a:lnTo>
                    <a:pt x="16" y="21"/>
                  </a:lnTo>
                  <a:lnTo>
                    <a:pt x="34" y="24"/>
                  </a:lnTo>
                  <a:lnTo>
                    <a:pt x="56" y="29"/>
                  </a:lnTo>
                  <a:lnTo>
                    <a:pt x="80" y="34"/>
                  </a:lnTo>
                  <a:lnTo>
                    <a:pt x="103" y="37"/>
                  </a:lnTo>
                  <a:lnTo>
                    <a:pt x="125" y="39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150">
              <a:extLst>
                <a:ext uri="{FF2B5EF4-FFF2-40B4-BE49-F238E27FC236}">
                  <a16:creationId xmlns:a16="http://schemas.microsoft.com/office/drawing/2014/main" id="{015BB6E4-F8B6-D954-9946-6B8116DC3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837"/>
              <a:ext cx="84" cy="18"/>
            </a:xfrm>
            <a:custGeom>
              <a:avLst/>
              <a:gdLst>
                <a:gd name="T0" fmla="*/ 144 w 144"/>
                <a:gd name="T1" fmla="*/ 40 h 40"/>
                <a:gd name="T2" fmla="*/ 140 w 144"/>
                <a:gd name="T3" fmla="*/ 37 h 40"/>
                <a:gd name="T4" fmla="*/ 131 w 144"/>
                <a:gd name="T5" fmla="*/ 30 h 40"/>
                <a:gd name="T6" fmla="*/ 117 w 144"/>
                <a:gd name="T7" fmla="*/ 20 h 40"/>
                <a:gd name="T8" fmla="*/ 100 w 144"/>
                <a:gd name="T9" fmla="*/ 9 h 40"/>
                <a:gd name="T10" fmla="*/ 78 w 144"/>
                <a:gd name="T11" fmla="*/ 2 h 40"/>
                <a:gd name="T12" fmla="*/ 54 w 144"/>
                <a:gd name="T13" fmla="*/ 0 h 40"/>
                <a:gd name="T14" fmla="*/ 27 w 144"/>
                <a:gd name="T15" fmla="*/ 4 h 40"/>
                <a:gd name="T16" fmla="*/ 0 w 144"/>
                <a:gd name="T17" fmla="*/ 17 h 40"/>
                <a:gd name="T18" fmla="*/ 4 w 144"/>
                <a:gd name="T19" fmla="*/ 19 h 40"/>
                <a:gd name="T20" fmla="*/ 16 w 144"/>
                <a:gd name="T21" fmla="*/ 21 h 40"/>
                <a:gd name="T22" fmla="*/ 34 w 144"/>
                <a:gd name="T23" fmla="*/ 24 h 40"/>
                <a:gd name="T24" fmla="*/ 56 w 144"/>
                <a:gd name="T25" fmla="*/ 29 h 40"/>
                <a:gd name="T26" fmla="*/ 80 w 144"/>
                <a:gd name="T27" fmla="*/ 34 h 40"/>
                <a:gd name="T28" fmla="*/ 103 w 144"/>
                <a:gd name="T29" fmla="*/ 37 h 40"/>
                <a:gd name="T30" fmla="*/ 125 w 144"/>
                <a:gd name="T31" fmla="*/ 39 h 40"/>
                <a:gd name="T32" fmla="*/ 144 w 144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40">
                  <a:moveTo>
                    <a:pt x="144" y="40"/>
                  </a:moveTo>
                  <a:lnTo>
                    <a:pt x="140" y="37"/>
                  </a:lnTo>
                  <a:lnTo>
                    <a:pt x="131" y="30"/>
                  </a:lnTo>
                  <a:lnTo>
                    <a:pt x="117" y="20"/>
                  </a:lnTo>
                  <a:lnTo>
                    <a:pt x="100" y="9"/>
                  </a:lnTo>
                  <a:lnTo>
                    <a:pt x="78" y="2"/>
                  </a:lnTo>
                  <a:lnTo>
                    <a:pt x="54" y="0"/>
                  </a:lnTo>
                  <a:lnTo>
                    <a:pt x="27" y="4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6" y="21"/>
                  </a:lnTo>
                  <a:lnTo>
                    <a:pt x="34" y="24"/>
                  </a:lnTo>
                  <a:lnTo>
                    <a:pt x="56" y="29"/>
                  </a:lnTo>
                  <a:lnTo>
                    <a:pt x="80" y="34"/>
                  </a:lnTo>
                  <a:lnTo>
                    <a:pt x="103" y="37"/>
                  </a:lnTo>
                  <a:lnTo>
                    <a:pt x="125" y="39"/>
                  </a:lnTo>
                  <a:lnTo>
                    <a:pt x="144" y="4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151">
              <a:extLst>
                <a:ext uri="{FF2B5EF4-FFF2-40B4-BE49-F238E27FC236}">
                  <a16:creationId xmlns:a16="http://schemas.microsoft.com/office/drawing/2014/main" id="{CC5607B3-E43E-2824-BD95-67354D2E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869"/>
              <a:ext cx="85" cy="18"/>
            </a:xfrm>
            <a:custGeom>
              <a:avLst/>
              <a:gdLst>
                <a:gd name="T0" fmla="*/ 144 w 144"/>
                <a:gd name="T1" fmla="*/ 41 h 41"/>
                <a:gd name="T2" fmla="*/ 140 w 144"/>
                <a:gd name="T3" fmla="*/ 37 h 41"/>
                <a:gd name="T4" fmla="*/ 131 w 144"/>
                <a:gd name="T5" fmla="*/ 30 h 41"/>
                <a:gd name="T6" fmla="*/ 117 w 144"/>
                <a:gd name="T7" fmla="*/ 20 h 41"/>
                <a:gd name="T8" fmla="*/ 100 w 144"/>
                <a:gd name="T9" fmla="*/ 11 h 41"/>
                <a:gd name="T10" fmla="*/ 78 w 144"/>
                <a:gd name="T11" fmla="*/ 3 h 41"/>
                <a:gd name="T12" fmla="*/ 54 w 144"/>
                <a:gd name="T13" fmla="*/ 0 h 41"/>
                <a:gd name="T14" fmla="*/ 27 w 144"/>
                <a:gd name="T15" fmla="*/ 5 h 41"/>
                <a:gd name="T16" fmla="*/ 0 w 144"/>
                <a:gd name="T17" fmla="*/ 19 h 41"/>
                <a:gd name="T18" fmla="*/ 4 w 144"/>
                <a:gd name="T19" fmla="*/ 20 h 41"/>
                <a:gd name="T20" fmla="*/ 16 w 144"/>
                <a:gd name="T21" fmla="*/ 22 h 41"/>
                <a:gd name="T22" fmla="*/ 34 w 144"/>
                <a:gd name="T23" fmla="*/ 26 h 41"/>
                <a:gd name="T24" fmla="*/ 56 w 144"/>
                <a:gd name="T25" fmla="*/ 29 h 41"/>
                <a:gd name="T26" fmla="*/ 80 w 144"/>
                <a:gd name="T27" fmla="*/ 34 h 41"/>
                <a:gd name="T28" fmla="*/ 103 w 144"/>
                <a:gd name="T29" fmla="*/ 37 h 41"/>
                <a:gd name="T30" fmla="*/ 125 w 144"/>
                <a:gd name="T31" fmla="*/ 40 h 41"/>
                <a:gd name="T32" fmla="*/ 144 w 144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41">
                  <a:moveTo>
                    <a:pt x="144" y="41"/>
                  </a:moveTo>
                  <a:lnTo>
                    <a:pt x="140" y="37"/>
                  </a:lnTo>
                  <a:lnTo>
                    <a:pt x="131" y="30"/>
                  </a:lnTo>
                  <a:lnTo>
                    <a:pt x="117" y="20"/>
                  </a:lnTo>
                  <a:lnTo>
                    <a:pt x="100" y="11"/>
                  </a:lnTo>
                  <a:lnTo>
                    <a:pt x="78" y="3"/>
                  </a:lnTo>
                  <a:lnTo>
                    <a:pt x="54" y="0"/>
                  </a:lnTo>
                  <a:lnTo>
                    <a:pt x="27" y="5"/>
                  </a:lnTo>
                  <a:lnTo>
                    <a:pt x="0" y="19"/>
                  </a:lnTo>
                  <a:lnTo>
                    <a:pt x="4" y="20"/>
                  </a:lnTo>
                  <a:lnTo>
                    <a:pt x="16" y="22"/>
                  </a:lnTo>
                  <a:lnTo>
                    <a:pt x="34" y="26"/>
                  </a:lnTo>
                  <a:lnTo>
                    <a:pt x="56" y="29"/>
                  </a:lnTo>
                  <a:lnTo>
                    <a:pt x="80" y="34"/>
                  </a:lnTo>
                  <a:lnTo>
                    <a:pt x="103" y="37"/>
                  </a:lnTo>
                  <a:lnTo>
                    <a:pt x="125" y="40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152">
              <a:extLst>
                <a:ext uri="{FF2B5EF4-FFF2-40B4-BE49-F238E27FC236}">
                  <a16:creationId xmlns:a16="http://schemas.microsoft.com/office/drawing/2014/main" id="{D4B54528-A68B-55E9-1A58-87242AD7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442"/>
              <a:ext cx="173" cy="26"/>
            </a:xfrm>
            <a:custGeom>
              <a:avLst/>
              <a:gdLst>
                <a:gd name="T0" fmla="*/ 296 w 296"/>
                <a:gd name="T1" fmla="*/ 58 h 58"/>
                <a:gd name="T2" fmla="*/ 295 w 296"/>
                <a:gd name="T3" fmla="*/ 57 h 58"/>
                <a:gd name="T4" fmla="*/ 290 w 296"/>
                <a:gd name="T5" fmla="*/ 54 h 58"/>
                <a:gd name="T6" fmla="*/ 284 w 296"/>
                <a:gd name="T7" fmla="*/ 52 h 58"/>
                <a:gd name="T8" fmla="*/ 275 w 296"/>
                <a:gd name="T9" fmla="*/ 47 h 58"/>
                <a:gd name="T10" fmla="*/ 264 w 296"/>
                <a:gd name="T11" fmla="*/ 42 h 58"/>
                <a:gd name="T12" fmla="*/ 250 w 296"/>
                <a:gd name="T13" fmla="*/ 37 h 58"/>
                <a:gd name="T14" fmla="*/ 235 w 296"/>
                <a:gd name="T15" fmla="*/ 31 h 58"/>
                <a:gd name="T16" fmla="*/ 216 w 296"/>
                <a:gd name="T17" fmla="*/ 24 h 58"/>
                <a:gd name="T18" fmla="*/ 196 w 296"/>
                <a:gd name="T19" fmla="*/ 19 h 58"/>
                <a:gd name="T20" fmla="*/ 174 w 296"/>
                <a:gd name="T21" fmla="*/ 14 h 58"/>
                <a:gd name="T22" fmla="*/ 149 w 296"/>
                <a:gd name="T23" fmla="*/ 8 h 58"/>
                <a:gd name="T24" fmla="*/ 123 w 296"/>
                <a:gd name="T25" fmla="*/ 5 h 58"/>
                <a:gd name="T26" fmla="*/ 94 w 296"/>
                <a:gd name="T27" fmla="*/ 1 h 58"/>
                <a:gd name="T28" fmla="*/ 64 w 296"/>
                <a:gd name="T29" fmla="*/ 0 h 58"/>
                <a:gd name="T30" fmla="*/ 33 w 296"/>
                <a:gd name="T31" fmla="*/ 0 h 58"/>
                <a:gd name="T32" fmla="*/ 0 w 296"/>
                <a:gd name="T33" fmla="*/ 1 h 58"/>
                <a:gd name="T34" fmla="*/ 2 w 296"/>
                <a:gd name="T35" fmla="*/ 1 h 58"/>
                <a:gd name="T36" fmla="*/ 10 w 296"/>
                <a:gd name="T37" fmla="*/ 3 h 58"/>
                <a:gd name="T38" fmla="*/ 22 w 296"/>
                <a:gd name="T39" fmla="*/ 4 h 58"/>
                <a:gd name="T40" fmla="*/ 37 w 296"/>
                <a:gd name="T41" fmla="*/ 5 h 58"/>
                <a:gd name="T42" fmla="*/ 55 w 296"/>
                <a:gd name="T43" fmla="*/ 7 h 58"/>
                <a:gd name="T44" fmla="*/ 75 w 296"/>
                <a:gd name="T45" fmla="*/ 9 h 58"/>
                <a:gd name="T46" fmla="*/ 98 w 296"/>
                <a:gd name="T47" fmla="*/ 12 h 58"/>
                <a:gd name="T48" fmla="*/ 122 w 296"/>
                <a:gd name="T49" fmla="*/ 15 h 58"/>
                <a:gd name="T50" fmla="*/ 147 w 296"/>
                <a:gd name="T51" fmla="*/ 19 h 58"/>
                <a:gd name="T52" fmla="*/ 171 w 296"/>
                <a:gd name="T53" fmla="*/ 23 h 58"/>
                <a:gd name="T54" fmla="*/ 197 w 296"/>
                <a:gd name="T55" fmla="*/ 28 h 58"/>
                <a:gd name="T56" fmla="*/ 221 w 296"/>
                <a:gd name="T57" fmla="*/ 32 h 58"/>
                <a:gd name="T58" fmla="*/ 243 w 296"/>
                <a:gd name="T59" fmla="*/ 38 h 58"/>
                <a:gd name="T60" fmla="*/ 264 w 296"/>
                <a:gd name="T61" fmla="*/ 44 h 58"/>
                <a:gd name="T62" fmla="*/ 281 w 296"/>
                <a:gd name="T63" fmla="*/ 51 h 58"/>
                <a:gd name="T64" fmla="*/ 296 w 296"/>
                <a:gd name="T6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6" h="58">
                  <a:moveTo>
                    <a:pt x="296" y="58"/>
                  </a:moveTo>
                  <a:lnTo>
                    <a:pt x="295" y="57"/>
                  </a:lnTo>
                  <a:lnTo>
                    <a:pt x="290" y="54"/>
                  </a:lnTo>
                  <a:lnTo>
                    <a:pt x="284" y="52"/>
                  </a:lnTo>
                  <a:lnTo>
                    <a:pt x="275" y="47"/>
                  </a:lnTo>
                  <a:lnTo>
                    <a:pt x="264" y="42"/>
                  </a:lnTo>
                  <a:lnTo>
                    <a:pt x="250" y="37"/>
                  </a:lnTo>
                  <a:lnTo>
                    <a:pt x="235" y="31"/>
                  </a:lnTo>
                  <a:lnTo>
                    <a:pt x="216" y="24"/>
                  </a:lnTo>
                  <a:lnTo>
                    <a:pt x="196" y="19"/>
                  </a:lnTo>
                  <a:lnTo>
                    <a:pt x="174" y="14"/>
                  </a:lnTo>
                  <a:lnTo>
                    <a:pt x="149" y="8"/>
                  </a:lnTo>
                  <a:lnTo>
                    <a:pt x="123" y="5"/>
                  </a:lnTo>
                  <a:lnTo>
                    <a:pt x="94" y="1"/>
                  </a:lnTo>
                  <a:lnTo>
                    <a:pt x="64" y="0"/>
                  </a:lnTo>
                  <a:lnTo>
                    <a:pt x="33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10" y="3"/>
                  </a:lnTo>
                  <a:lnTo>
                    <a:pt x="22" y="4"/>
                  </a:lnTo>
                  <a:lnTo>
                    <a:pt x="37" y="5"/>
                  </a:lnTo>
                  <a:lnTo>
                    <a:pt x="55" y="7"/>
                  </a:lnTo>
                  <a:lnTo>
                    <a:pt x="75" y="9"/>
                  </a:lnTo>
                  <a:lnTo>
                    <a:pt x="98" y="12"/>
                  </a:lnTo>
                  <a:lnTo>
                    <a:pt x="122" y="15"/>
                  </a:lnTo>
                  <a:lnTo>
                    <a:pt x="147" y="19"/>
                  </a:lnTo>
                  <a:lnTo>
                    <a:pt x="171" y="23"/>
                  </a:lnTo>
                  <a:lnTo>
                    <a:pt x="197" y="28"/>
                  </a:lnTo>
                  <a:lnTo>
                    <a:pt x="221" y="32"/>
                  </a:lnTo>
                  <a:lnTo>
                    <a:pt x="243" y="38"/>
                  </a:lnTo>
                  <a:lnTo>
                    <a:pt x="264" y="44"/>
                  </a:lnTo>
                  <a:lnTo>
                    <a:pt x="281" y="51"/>
                  </a:lnTo>
                  <a:lnTo>
                    <a:pt x="296" y="58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153">
              <a:extLst>
                <a:ext uri="{FF2B5EF4-FFF2-40B4-BE49-F238E27FC236}">
                  <a16:creationId xmlns:a16="http://schemas.microsoft.com/office/drawing/2014/main" id="{F5D8F1DB-650B-2D48-7801-6B9E4EB8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406"/>
              <a:ext cx="173" cy="27"/>
            </a:xfrm>
            <a:custGeom>
              <a:avLst/>
              <a:gdLst>
                <a:gd name="T0" fmla="*/ 296 w 296"/>
                <a:gd name="T1" fmla="*/ 59 h 59"/>
                <a:gd name="T2" fmla="*/ 295 w 296"/>
                <a:gd name="T3" fmla="*/ 58 h 59"/>
                <a:gd name="T4" fmla="*/ 291 w 296"/>
                <a:gd name="T5" fmla="*/ 55 h 59"/>
                <a:gd name="T6" fmla="*/ 285 w 296"/>
                <a:gd name="T7" fmla="*/ 52 h 59"/>
                <a:gd name="T8" fmla="*/ 276 w 296"/>
                <a:gd name="T9" fmla="*/ 48 h 59"/>
                <a:gd name="T10" fmla="*/ 264 w 296"/>
                <a:gd name="T11" fmla="*/ 43 h 59"/>
                <a:gd name="T12" fmla="*/ 250 w 296"/>
                <a:gd name="T13" fmla="*/ 37 h 59"/>
                <a:gd name="T14" fmla="*/ 235 w 296"/>
                <a:gd name="T15" fmla="*/ 31 h 59"/>
                <a:gd name="T16" fmla="*/ 217 w 296"/>
                <a:gd name="T17" fmla="*/ 25 h 59"/>
                <a:gd name="T18" fmla="*/ 196 w 296"/>
                <a:gd name="T19" fmla="*/ 20 h 59"/>
                <a:gd name="T20" fmla="*/ 174 w 296"/>
                <a:gd name="T21" fmla="*/ 14 h 59"/>
                <a:gd name="T22" fmla="*/ 150 w 296"/>
                <a:gd name="T23" fmla="*/ 9 h 59"/>
                <a:gd name="T24" fmla="*/ 124 w 296"/>
                <a:gd name="T25" fmla="*/ 5 h 59"/>
                <a:gd name="T26" fmla="*/ 95 w 296"/>
                <a:gd name="T27" fmla="*/ 2 h 59"/>
                <a:gd name="T28" fmla="*/ 65 w 296"/>
                <a:gd name="T29" fmla="*/ 0 h 59"/>
                <a:gd name="T30" fmla="*/ 34 w 296"/>
                <a:gd name="T31" fmla="*/ 0 h 59"/>
                <a:gd name="T32" fmla="*/ 0 w 296"/>
                <a:gd name="T33" fmla="*/ 1 h 59"/>
                <a:gd name="T34" fmla="*/ 3 w 296"/>
                <a:gd name="T35" fmla="*/ 1 h 59"/>
                <a:gd name="T36" fmla="*/ 11 w 296"/>
                <a:gd name="T37" fmla="*/ 2 h 59"/>
                <a:gd name="T38" fmla="*/ 22 w 296"/>
                <a:gd name="T39" fmla="*/ 3 h 59"/>
                <a:gd name="T40" fmla="*/ 37 w 296"/>
                <a:gd name="T41" fmla="*/ 5 h 59"/>
                <a:gd name="T42" fmla="*/ 56 w 296"/>
                <a:gd name="T43" fmla="*/ 7 h 59"/>
                <a:gd name="T44" fmla="*/ 75 w 296"/>
                <a:gd name="T45" fmla="*/ 9 h 59"/>
                <a:gd name="T46" fmla="*/ 98 w 296"/>
                <a:gd name="T47" fmla="*/ 13 h 59"/>
                <a:gd name="T48" fmla="*/ 123 w 296"/>
                <a:gd name="T49" fmla="*/ 16 h 59"/>
                <a:gd name="T50" fmla="*/ 148 w 296"/>
                <a:gd name="T51" fmla="*/ 20 h 59"/>
                <a:gd name="T52" fmla="*/ 172 w 296"/>
                <a:gd name="T53" fmla="*/ 24 h 59"/>
                <a:gd name="T54" fmla="*/ 197 w 296"/>
                <a:gd name="T55" fmla="*/ 29 h 59"/>
                <a:gd name="T56" fmla="*/ 222 w 296"/>
                <a:gd name="T57" fmla="*/ 33 h 59"/>
                <a:gd name="T58" fmla="*/ 243 w 296"/>
                <a:gd name="T59" fmla="*/ 39 h 59"/>
                <a:gd name="T60" fmla="*/ 264 w 296"/>
                <a:gd name="T61" fmla="*/ 45 h 59"/>
                <a:gd name="T62" fmla="*/ 281 w 296"/>
                <a:gd name="T63" fmla="*/ 52 h 59"/>
                <a:gd name="T64" fmla="*/ 296 w 296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6" h="59">
                  <a:moveTo>
                    <a:pt x="296" y="59"/>
                  </a:moveTo>
                  <a:lnTo>
                    <a:pt x="295" y="58"/>
                  </a:lnTo>
                  <a:lnTo>
                    <a:pt x="291" y="55"/>
                  </a:lnTo>
                  <a:lnTo>
                    <a:pt x="285" y="52"/>
                  </a:lnTo>
                  <a:lnTo>
                    <a:pt x="276" y="48"/>
                  </a:lnTo>
                  <a:lnTo>
                    <a:pt x="264" y="43"/>
                  </a:lnTo>
                  <a:lnTo>
                    <a:pt x="250" y="37"/>
                  </a:lnTo>
                  <a:lnTo>
                    <a:pt x="235" y="31"/>
                  </a:lnTo>
                  <a:lnTo>
                    <a:pt x="217" y="25"/>
                  </a:lnTo>
                  <a:lnTo>
                    <a:pt x="196" y="20"/>
                  </a:lnTo>
                  <a:lnTo>
                    <a:pt x="174" y="14"/>
                  </a:lnTo>
                  <a:lnTo>
                    <a:pt x="150" y="9"/>
                  </a:lnTo>
                  <a:lnTo>
                    <a:pt x="124" y="5"/>
                  </a:lnTo>
                  <a:lnTo>
                    <a:pt x="95" y="2"/>
                  </a:lnTo>
                  <a:lnTo>
                    <a:pt x="65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11" y="2"/>
                  </a:lnTo>
                  <a:lnTo>
                    <a:pt x="22" y="3"/>
                  </a:lnTo>
                  <a:lnTo>
                    <a:pt x="37" y="5"/>
                  </a:lnTo>
                  <a:lnTo>
                    <a:pt x="56" y="7"/>
                  </a:lnTo>
                  <a:lnTo>
                    <a:pt x="75" y="9"/>
                  </a:lnTo>
                  <a:lnTo>
                    <a:pt x="98" y="13"/>
                  </a:lnTo>
                  <a:lnTo>
                    <a:pt x="123" y="16"/>
                  </a:lnTo>
                  <a:lnTo>
                    <a:pt x="148" y="20"/>
                  </a:lnTo>
                  <a:lnTo>
                    <a:pt x="172" y="24"/>
                  </a:lnTo>
                  <a:lnTo>
                    <a:pt x="197" y="29"/>
                  </a:lnTo>
                  <a:lnTo>
                    <a:pt x="222" y="33"/>
                  </a:lnTo>
                  <a:lnTo>
                    <a:pt x="243" y="39"/>
                  </a:lnTo>
                  <a:lnTo>
                    <a:pt x="264" y="45"/>
                  </a:lnTo>
                  <a:lnTo>
                    <a:pt x="281" y="52"/>
                  </a:lnTo>
                  <a:lnTo>
                    <a:pt x="296" y="59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154">
              <a:extLst>
                <a:ext uri="{FF2B5EF4-FFF2-40B4-BE49-F238E27FC236}">
                  <a16:creationId xmlns:a16="http://schemas.microsoft.com/office/drawing/2014/main" id="{13B47F98-9D04-3CEB-38FD-E45E90C10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844"/>
              <a:ext cx="175" cy="27"/>
            </a:xfrm>
            <a:custGeom>
              <a:avLst/>
              <a:gdLst>
                <a:gd name="T0" fmla="*/ 298 w 298"/>
                <a:gd name="T1" fmla="*/ 59 h 59"/>
                <a:gd name="T2" fmla="*/ 296 w 298"/>
                <a:gd name="T3" fmla="*/ 58 h 59"/>
                <a:gd name="T4" fmla="*/ 292 w 298"/>
                <a:gd name="T5" fmla="*/ 55 h 59"/>
                <a:gd name="T6" fmla="*/ 286 w 298"/>
                <a:gd name="T7" fmla="*/ 52 h 59"/>
                <a:gd name="T8" fmla="*/ 277 w 298"/>
                <a:gd name="T9" fmla="*/ 49 h 59"/>
                <a:gd name="T10" fmla="*/ 265 w 298"/>
                <a:gd name="T11" fmla="*/ 43 h 59"/>
                <a:gd name="T12" fmla="*/ 251 w 298"/>
                <a:gd name="T13" fmla="*/ 37 h 59"/>
                <a:gd name="T14" fmla="*/ 235 w 298"/>
                <a:gd name="T15" fmla="*/ 31 h 59"/>
                <a:gd name="T16" fmla="*/ 217 w 298"/>
                <a:gd name="T17" fmla="*/ 25 h 59"/>
                <a:gd name="T18" fmla="*/ 197 w 298"/>
                <a:gd name="T19" fmla="*/ 20 h 59"/>
                <a:gd name="T20" fmla="*/ 174 w 298"/>
                <a:gd name="T21" fmla="*/ 14 h 59"/>
                <a:gd name="T22" fmla="*/ 150 w 298"/>
                <a:gd name="T23" fmla="*/ 9 h 59"/>
                <a:gd name="T24" fmla="*/ 124 w 298"/>
                <a:gd name="T25" fmla="*/ 5 h 59"/>
                <a:gd name="T26" fmla="*/ 95 w 298"/>
                <a:gd name="T27" fmla="*/ 2 h 59"/>
                <a:gd name="T28" fmla="*/ 65 w 298"/>
                <a:gd name="T29" fmla="*/ 0 h 59"/>
                <a:gd name="T30" fmla="*/ 34 w 298"/>
                <a:gd name="T31" fmla="*/ 0 h 59"/>
                <a:gd name="T32" fmla="*/ 0 w 298"/>
                <a:gd name="T33" fmla="*/ 1 h 59"/>
                <a:gd name="T34" fmla="*/ 3 w 298"/>
                <a:gd name="T35" fmla="*/ 1 h 59"/>
                <a:gd name="T36" fmla="*/ 11 w 298"/>
                <a:gd name="T37" fmla="*/ 2 h 59"/>
                <a:gd name="T38" fmla="*/ 22 w 298"/>
                <a:gd name="T39" fmla="*/ 4 h 59"/>
                <a:gd name="T40" fmla="*/ 37 w 298"/>
                <a:gd name="T41" fmla="*/ 5 h 59"/>
                <a:gd name="T42" fmla="*/ 56 w 298"/>
                <a:gd name="T43" fmla="*/ 7 h 59"/>
                <a:gd name="T44" fmla="*/ 76 w 298"/>
                <a:gd name="T45" fmla="*/ 9 h 59"/>
                <a:gd name="T46" fmla="*/ 98 w 298"/>
                <a:gd name="T47" fmla="*/ 13 h 59"/>
                <a:gd name="T48" fmla="*/ 122 w 298"/>
                <a:gd name="T49" fmla="*/ 16 h 59"/>
                <a:gd name="T50" fmla="*/ 148 w 298"/>
                <a:gd name="T51" fmla="*/ 20 h 59"/>
                <a:gd name="T52" fmla="*/ 173 w 298"/>
                <a:gd name="T53" fmla="*/ 24 h 59"/>
                <a:gd name="T54" fmla="*/ 197 w 298"/>
                <a:gd name="T55" fmla="*/ 29 h 59"/>
                <a:gd name="T56" fmla="*/ 222 w 298"/>
                <a:gd name="T57" fmla="*/ 34 h 59"/>
                <a:gd name="T58" fmla="*/ 245 w 298"/>
                <a:gd name="T59" fmla="*/ 39 h 59"/>
                <a:gd name="T60" fmla="*/ 264 w 298"/>
                <a:gd name="T61" fmla="*/ 45 h 59"/>
                <a:gd name="T62" fmla="*/ 283 w 298"/>
                <a:gd name="T63" fmla="*/ 52 h 59"/>
                <a:gd name="T64" fmla="*/ 298 w 298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8" h="59">
                  <a:moveTo>
                    <a:pt x="298" y="59"/>
                  </a:moveTo>
                  <a:lnTo>
                    <a:pt x="296" y="58"/>
                  </a:lnTo>
                  <a:lnTo>
                    <a:pt x="292" y="55"/>
                  </a:lnTo>
                  <a:lnTo>
                    <a:pt x="286" y="52"/>
                  </a:lnTo>
                  <a:lnTo>
                    <a:pt x="277" y="49"/>
                  </a:lnTo>
                  <a:lnTo>
                    <a:pt x="265" y="43"/>
                  </a:lnTo>
                  <a:lnTo>
                    <a:pt x="251" y="37"/>
                  </a:lnTo>
                  <a:lnTo>
                    <a:pt x="235" y="31"/>
                  </a:lnTo>
                  <a:lnTo>
                    <a:pt x="217" y="25"/>
                  </a:lnTo>
                  <a:lnTo>
                    <a:pt x="197" y="20"/>
                  </a:lnTo>
                  <a:lnTo>
                    <a:pt x="174" y="14"/>
                  </a:lnTo>
                  <a:lnTo>
                    <a:pt x="150" y="9"/>
                  </a:lnTo>
                  <a:lnTo>
                    <a:pt x="124" y="5"/>
                  </a:lnTo>
                  <a:lnTo>
                    <a:pt x="95" y="2"/>
                  </a:lnTo>
                  <a:lnTo>
                    <a:pt x="65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11" y="2"/>
                  </a:lnTo>
                  <a:lnTo>
                    <a:pt x="22" y="4"/>
                  </a:lnTo>
                  <a:lnTo>
                    <a:pt x="37" y="5"/>
                  </a:lnTo>
                  <a:lnTo>
                    <a:pt x="56" y="7"/>
                  </a:lnTo>
                  <a:lnTo>
                    <a:pt x="76" y="9"/>
                  </a:lnTo>
                  <a:lnTo>
                    <a:pt x="98" y="13"/>
                  </a:lnTo>
                  <a:lnTo>
                    <a:pt x="122" y="16"/>
                  </a:lnTo>
                  <a:lnTo>
                    <a:pt x="148" y="20"/>
                  </a:lnTo>
                  <a:lnTo>
                    <a:pt x="173" y="24"/>
                  </a:lnTo>
                  <a:lnTo>
                    <a:pt x="197" y="29"/>
                  </a:lnTo>
                  <a:lnTo>
                    <a:pt x="222" y="34"/>
                  </a:lnTo>
                  <a:lnTo>
                    <a:pt x="245" y="39"/>
                  </a:lnTo>
                  <a:lnTo>
                    <a:pt x="264" y="45"/>
                  </a:lnTo>
                  <a:lnTo>
                    <a:pt x="283" y="52"/>
                  </a:lnTo>
                  <a:lnTo>
                    <a:pt x="298" y="59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155">
              <a:extLst>
                <a:ext uri="{FF2B5EF4-FFF2-40B4-BE49-F238E27FC236}">
                  <a16:creationId xmlns:a16="http://schemas.microsoft.com/office/drawing/2014/main" id="{51C992EC-2AF1-46AE-E138-312870E82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875"/>
              <a:ext cx="175" cy="27"/>
            </a:xfrm>
            <a:custGeom>
              <a:avLst/>
              <a:gdLst>
                <a:gd name="T0" fmla="*/ 297 w 297"/>
                <a:gd name="T1" fmla="*/ 59 h 59"/>
                <a:gd name="T2" fmla="*/ 296 w 297"/>
                <a:gd name="T3" fmla="*/ 58 h 59"/>
                <a:gd name="T4" fmla="*/ 292 w 297"/>
                <a:gd name="T5" fmla="*/ 55 h 59"/>
                <a:gd name="T6" fmla="*/ 286 w 297"/>
                <a:gd name="T7" fmla="*/ 52 h 59"/>
                <a:gd name="T8" fmla="*/ 277 w 297"/>
                <a:gd name="T9" fmla="*/ 48 h 59"/>
                <a:gd name="T10" fmla="*/ 265 w 297"/>
                <a:gd name="T11" fmla="*/ 43 h 59"/>
                <a:gd name="T12" fmla="*/ 251 w 297"/>
                <a:gd name="T13" fmla="*/ 37 h 59"/>
                <a:gd name="T14" fmla="*/ 235 w 297"/>
                <a:gd name="T15" fmla="*/ 31 h 59"/>
                <a:gd name="T16" fmla="*/ 217 w 297"/>
                <a:gd name="T17" fmla="*/ 25 h 59"/>
                <a:gd name="T18" fmla="*/ 197 w 297"/>
                <a:gd name="T19" fmla="*/ 20 h 59"/>
                <a:gd name="T20" fmla="*/ 174 w 297"/>
                <a:gd name="T21" fmla="*/ 14 h 59"/>
                <a:gd name="T22" fmla="*/ 150 w 297"/>
                <a:gd name="T23" fmla="*/ 9 h 59"/>
                <a:gd name="T24" fmla="*/ 123 w 297"/>
                <a:gd name="T25" fmla="*/ 5 h 59"/>
                <a:gd name="T26" fmla="*/ 95 w 297"/>
                <a:gd name="T27" fmla="*/ 2 h 59"/>
                <a:gd name="T28" fmla="*/ 65 w 297"/>
                <a:gd name="T29" fmla="*/ 0 h 59"/>
                <a:gd name="T30" fmla="*/ 34 w 297"/>
                <a:gd name="T31" fmla="*/ 0 h 59"/>
                <a:gd name="T32" fmla="*/ 0 w 297"/>
                <a:gd name="T33" fmla="*/ 1 h 59"/>
                <a:gd name="T34" fmla="*/ 3 w 297"/>
                <a:gd name="T35" fmla="*/ 1 h 59"/>
                <a:gd name="T36" fmla="*/ 11 w 297"/>
                <a:gd name="T37" fmla="*/ 2 h 59"/>
                <a:gd name="T38" fmla="*/ 22 w 297"/>
                <a:gd name="T39" fmla="*/ 4 h 59"/>
                <a:gd name="T40" fmla="*/ 37 w 297"/>
                <a:gd name="T41" fmla="*/ 5 h 59"/>
                <a:gd name="T42" fmla="*/ 56 w 297"/>
                <a:gd name="T43" fmla="*/ 7 h 59"/>
                <a:gd name="T44" fmla="*/ 76 w 297"/>
                <a:gd name="T45" fmla="*/ 9 h 59"/>
                <a:gd name="T46" fmla="*/ 98 w 297"/>
                <a:gd name="T47" fmla="*/ 13 h 59"/>
                <a:gd name="T48" fmla="*/ 122 w 297"/>
                <a:gd name="T49" fmla="*/ 16 h 59"/>
                <a:gd name="T50" fmla="*/ 148 w 297"/>
                <a:gd name="T51" fmla="*/ 20 h 59"/>
                <a:gd name="T52" fmla="*/ 173 w 297"/>
                <a:gd name="T53" fmla="*/ 24 h 59"/>
                <a:gd name="T54" fmla="*/ 197 w 297"/>
                <a:gd name="T55" fmla="*/ 29 h 59"/>
                <a:gd name="T56" fmla="*/ 221 w 297"/>
                <a:gd name="T57" fmla="*/ 34 h 59"/>
                <a:gd name="T58" fmla="*/ 244 w 297"/>
                <a:gd name="T59" fmla="*/ 39 h 59"/>
                <a:gd name="T60" fmla="*/ 264 w 297"/>
                <a:gd name="T61" fmla="*/ 45 h 59"/>
                <a:gd name="T62" fmla="*/ 282 w 297"/>
                <a:gd name="T63" fmla="*/ 52 h 59"/>
                <a:gd name="T64" fmla="*/ 297 w 297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59">
                  <a:moveTo>
                    <a:pt x="297" y="59"/>
                  </a:moveTo>
                  <a:lnTo>
                    <a:pt x="296" y="58"/>
                  </a:lnTo>
                  <a:lnTo>
                    <a:pt x="292" y="55"/>
                  </a:lnTo>
                  <a:lnTo>
                    <a:pt x="286" y="52"/>
                  </a:lnTo>
                  <a:lnTo>
                    <a:pt x="277" y="48"/>
                  </a:lnTo>
                  <a:lnTo>
                    <a:pt x="265" y="43"/>
                  </a:lnTo>
                  <a:lnTo>
                    <a:pt x="251" y="37"/>
                  </a:lnTo>
                  <a:lnTo>
                    <a:pt x="235" y="31"/>
                  </a:lnTo>
                  <a:lnTo>
                    <a:pt x="217" y="25"/>
                  </a:lnTo>
                  <a:lnTo>
                    <a:pt x="197" y="20"/>
                  </a:lnTo>
                  <a:lnTo>
                    <a:pt x="174" y="14"/>
                  </a:lnTo>
                  <a:lnTo>
                    <a:pt x="150" y="9"/>
                  </a:lnTo>
                  <a:lnTo>
                    <a:pt x="123" y="5"/>
                  </a:lnTo>
                  <a:lnTo>
                    <a:pt x="95" y="2"/>
                  </a:lnTo>
                  <a:lnTo>
                    <a:pt x="65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11" y="2"/>
                  </a:lnTo>
                  <a:lnTo>
                    <a:pt x="22" y="4"/>
                  </a:lnTo>
                  <a:lnTo>
                    <a:pt x="37" y="5"/>
                  </a:lnTo>
                  <a:lnTo>
                    <a:pt x="56" y="7"/>
                  </a:lnTo>
                  <a:lnTo>
                    <a:pt x="76" y="9"/>
                  </a:lnTo>
                  <a:lnTo>
                    <a:pt x="98" y="13"/>
                  </a:lnTo>
                  <a:lnTo>
                    <a:pt x="122" y="16"/>
                  </a:lnTo>
                  <a:lnTo>
                    <a:pt x="148" y="20"/>
                  </a:lnTo>
                  <a:lnTo>
                    <a:pt x="173" y="24"/>
                  </a:lnTo>
                  <a:lnTo>
                    <a:pt x="197" y="29"/>
                  </a:lnTo>
                  <a:lnTo>
                    <a:pt x="221" y="34"/>
                  </a:lnTo>
                  <a:lnTo>
                    <a:pt x="244" y="39"/>
                  </a:lnTo>
                  <a:lnTo>
                    <a:pt x="264" y="45"/>
                  </a:lnTo>
                  <a:lnTo>
                    <a:pt x="282" y="52"/>
                  </a:lnTo>
                  <a:lnTo>
                    <a:pt x="297" y="59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156">
              <a:extLst>
                <a:ext uri="{FF2B5EF4-FFF2-40B4-BE49-F238E27FC236}">
                  <a16:creationId xmlns:a16="http://schemas.microsoft.com/office/drawing/2014/main" id="{D8E69B4D-7E64-E4AE-6A05-B35BA7229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859"/>
              <a:ext cx="79" cy="64"/>
            </a:xfrm>
            <a:custGeom>
              <a:avLst/>
              <a:gdLst>
                <a:gd name="T0" fmla="*/ 20 w 135"/>
                <a:gd name="T1" fmla="*/ 0 h 139"/>
                <a:gd name="T2" fmla="*/ 22 w 135"/>
                <a:gd name="T3" fmla="*/ 4 h 139"/>
                <a:gd name="T4" fmla="*/ 30 w 135"/>
                <a:gd name="T5" fmla="*/ 18 h 139"/>
                <a:gd name="T6" fmla="*/ 40 w 135"/>
                <a:gd name="T7" fmla="*/ 38 h 139"/>
                <a:gd name="T8" fmla="*/ 55 w 135"/>
                <a:gd name="T9" fmla="*/ 59 h 139"/>
                <a:gd name="T10" fmla="*/ 73 w 135"/>
                <a:gd name="T11" fmla="*/ 84 h 139"/>
                <a:gd name="T12" fmla="*/ 92 w 135"/>
                <a:gd name="T13" fmla="*/ 106 h 139"/>
                <a:gd name="T14" fmla="*/ 113 w 135"/>
                <a:gd name="T15" fmla="*/ 123 h 139"/>
                <a:gd name="T16" fmla="*/ 135 w 135"/>
                <a:gd name="T17" fmla="*/ 134 h 139"/>
                <a:gd name="T18" fmla="*/ 129 w 135"/>
                <a:gd name="T19" fmla="*/ 135 h 139"/>
                <a:gd name="T20" fmla="*/ 114 w 135"/>
                <a:gd name="T21" fmla="*/ 138 h 139"/>
                <a:gd name="T22" fmla="*/ 92 w 135"/>
                <a:gd name="T23" fmla="*/ 139 h 139"/>
                <a:gd name="T24" fmla="*/ 68 w 135"/>
                <a:gd name="T25" fmla="*/ 139 h 139"/>
                <a:gd name="T26" fmla="*/ 43 w 135"/>
                <a:gd name="T27" fmla="*/ 134 h 139"/>
                <a:gd name="T28" fmla="*/ 21 w 135"/>
                <a:gd name="T29" fmla="*/ 123 h 139"/>
                <a:gd name="T30" fmla="*/ 6 w 135"/>
                <a:gd name="T31" fmla="*/ 104 h 139"/>
                <a:gd name="T32" fmla="*/ 0 w 135"/>
                <a:gd name="T33" fmla="*/ 77 h 139"/>
                <a:gd name="T34" fmla="*/ 20 w 135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39">
                  <a:moveTo>
                    <a:pt x="20" y="0"/>
                  </a:moveTo>
                  <a:lnTo>
                    <a:pt x="22" y="4"/>
                  </a:lnTo>
                  <a:lnTo>
                    <a:pt x="30" y="18"/>
                  </a:lnTo>
                  <a:lnTo>
                    <a:pt x="40" y="38"/>
                  </a:lnTo>
                  <a:lnTo>
                    <a:pt x="55" y="59"/>
                  </a:lnTo>
                  <a:lnTo>
                    <a:pt x="73" y="84"/>
                  </a:lnTo>
                  <a:lnTo>
                    <a:pt x="92" y="106"/>
                  </a:lnTo>
                  <a:lnTo>
                    <a:pt x="113" y="123"/>
                  </a:lnTo>
                  <a:lnTo>
                    <a:pt x="135" y="134"/>
                  </a:lnTo>
                  <a:lnTo>
                    <a:pt x="129" y="135"/>
                  </a:lnTo>
                  <a:lnTo>
                    <a:pt x="114" y="138"/>
                  </a:lnTo>
                  <a:lnTo>
                    <a:pt x="92" y="139"/>
                  </a:lnTo>
                  <a:lnTo>
                    <a:pt x="68" y="139"/>
                  </a:lnTo>
                  <a:lnTo>
                    <a:pt x="43" y="134"/>
                  </a:lnTo>
                  <a:lnTo>
                    <a:pt x="21" y="123"/>
                  </a:lnTo>
                  <a:lnTo>
                    <a:pt x="6" y="104"/>
                  </a:lnTo>
                  <a:lnTo>
                    <a:pt x="0" y="7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157">
              <a:extLst>
                <a:ext uri="{FF2B5EF4-FFF2-40B4-BE49-F238E27FC236}">
                  <a16:creationId xmlns:a16="http://schemas.microsoft.com/office/drawing/2014/main" id="{B22C692B-7EC8-B48A-7D87-E44B0A899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58"/>
              <a:ext cx="78" cy="59"/>
            </a:xfrm>
            <a:custGeom>
              <a:avLst/>
              <a:gdLst>
                <a:gd name="T0" fmla="*/ 133 w 133"/>
                <a:gd name="T1" fmla="*/ 0 h 129"/>
                <a:gd name="T2" fmla="*/ 128 w 133"/>
                <a:gd name="T3" fmla="*/ 3 h 129"/>
                <a:gd name="T4" fmla="*/ 118 w 133"/>
                <a:gd name="T5" fmla="*/ 11 h 129"/>
                <a:gd name="T6" fmla="*/ 102 w 133"/>
                <a:gd name="T7" fmla="*/ 22 h 129"/>
                <a:gd name="T8" fmla="*/ 82 w 133"/>
                <a:gd name="T9" fmla="*/ 38 h 129"/>
                <a:gd name="T10" fmla="*/ 61 w 133"/>
                <a:gd name="T11" fmla="*/ 57 h 129"/>
                <a:gd name="T12" fmla="*/ 42 w 133"/>
                <a:gd name="T13" fmla="*/ 79 h 129"/>
                <a:gd name="T14" fmla="*/ 24 w 133"/>
                <a:gd name="T15" fmla="*/ 103 h 129"/>
                <a:gd name="T16" fmla="*/ 12 w 133"/>
                <a:gd name="T17" fmla="*/ 129 h 129"/>
                <a:gd name="T18" fmla="*/ 11 w 133"/>
                <a:gd name="T19" fmla="*/ 125 h 129"/>
                <a:gd name="T20" fmla="*/ 7 w 133"/>
                <a:gd name="T21" fmla="*/ 114 h 129"/>
                <a:gd name="T22" fmla="*/ 4 w 133"/>
                <a:gd name="T23" fmla="*/ 98 h 129"/>
                <a:gd name="T24" fmla="*/ 0 w 133"/>
                <a:gd name="T25" fmla="*/ 79 h 129"/>
                <a:gd name="T26" fmla="*/ 0 w 133"/>
                <a:gd name="T27" fmla="*/ 58 h 129"/>
                <a:gd name="T28" fmla="*/ 4 w 133"/>
                <a:gd name="T29" fmla="*/ 39 h 129"/>
                <a:gd name="T30" fmla="*/ 13 w 133"/>
                <a:gd name="T31" fmla="*/ 22 h 129"/>
                <a:gd name="T32" fmla="*/ 29 w 133"/>
                <a:gd name="T33" fmla="*/ 11 h 129"/>
                <a:gd name="T34" fmla="*/ 133 w 13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29">
                  <a:moveTo>
                    <a:pt x="133" y="0"/>
                  </a:moveTo>
                  <a:lnTo>
                    <a:pt x="128" y="3"/>
                  </a:lnTo>
                  <a:lnTo>
                    <a:pt x="118" y="11"/>
                  </a:lnTo>
                  <a:lnTo>
                    <a:pt x="102" y="22"/>
                  </a:lnTo>
                  <a:lnTo>
                    <a:pt x="82" y="38"/>
                  </a:lnTo>
                  <a:lnTo>
                    <a:pt x="61" y="57"/>
                  </a:lnTo>
                  <a:lnTo>
                    <a:pt x="42" y="79"/>
                  </a:lnTo>
                  <a:lnTo>
                    <a:pt x="24" y="103"/>
                  </a:lnTo>
                  <a:lnTo>
                    <a:pt x="12" y="129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4" y="98"/>
                  </a:lnTo>
                  <a:lnTo>
                    <a:pt x="0" y="79"/>
                  </a:lnTo>
                  <a:lnTo>
                    <a:pt x="0" y="58"/>
                  </a:lnTo>
                  <a:lnTo>
                    <a:pt x="4" y="39"/>
                  </a:lnTo>
                  <a:lnTo>
                    <a:pt x="13" y="22"/>
                  </a:lnTo>
                  <a:lnTo>
                    <a:pt x="29" y="1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158">
              <a:extLst>
                <a:ext uri="{FF2B5EF4-FFF2-40B4-BE49-F238E27FC236}">
                  <a16:creationId xmlns:a16="http://schemas.microsoft.com/office/drawing/2014/main" id="{1E309780-F67F-85BA-EB3D-7379B4286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271"/>
              <a:ext cx="580" cy="73"/>
            </a:xfrm>
            <a:custGeom>
              <a:avLst/>
              <a:gdLst>
                <a:gd name="T0" fmla="*/ 0 w 988"/>
                <a:gd name="T1" fmla="*/ 158 h 158"/>
                <a:gd name="T2" fmla="*/ 641 w 988"/>
                <a:gd name="T3" fmla="*/ 54 h 158"/>
                <a:gd name="T4" fmla="*/ 642 w 988"/>
                <a:gd name="T5" fmla="*/ 53 h 158"/>
                <a:gd name="T6" fmla="*/ 647 w 988"/>
                <a:gd name="T7" fmla="*/ 51 h 158"/>
                <a:gd name="T8" fmla="*/ 654 w 988"/>
                <a:gd name="T9" fmla="*/ 46 h 158"/>
                <a:gd name="T10" fmla="*/ 663 w 988"/>
                <a:gd name="T11" fmla="*/ 42 h 158"/>
                <a:gd name="T12" fmla="*/ 676 w 988"/>
                <a:gd name="T13" fmla="*/ 37 h 158"/>
                <a:gd name="T14" fmla="*/ 691 w 988"/>
                <a:gd name="T15" fmla="*/ 33 h 158"/>
                <a:gd name="T16" fmla="*/ 708 w 988"/>
                <a:gd name="T17" fmla="*/ 28 h 158"/>
                <a:gd name="T18" fmla="*/ 729 w 988"/>
                <a:gd name="T19" fmla="*/ 25 h 158"/>
                <a:gd name="T20" fmla="*/ 752 w 988"/>
                <a:gd name="T21" fmla="*/ 23 h 158"/>
                <a:gd name="T22" fmla="*/ 778 w 988"/>
                <a:gd name="T23" fmla="*/ 23 h 158"/>
                <a:gd name="T24" fmla="*/ 806 w 988"/>
                <a:gd name="T25" fmla="*/ 26 h 158"/>
                <a:gd name="T26" fmla="*/ 837 w 988"/>
                <a:gd name="T27" fmla="*/ 31 h 158"/>
                <a:gd name="T28" fmla="*/ 872 w 988"/>
                <a:gd name="T29" fmla="*/ 39 h 158"/>
                <a:gd name="T30" fmla="*/ 907 w 988"/>
                <a:gd name="T31" fmla="*/ 52 h 158"/>
                <a:gd name="T32" fmla="*/ 947 w 988"/>
                <a:gd name="T33" fmla="*/ 69 h 158"/>
                <a:gd name="T34" fmla="*/ 988 w 988"/>
                <a:gd name="T35" fmla="*/ 90 h 158"/>
                <a:gd name="T36" fmla="*/ 986 w 988"/>
                <a:gd name="T37" fmla="*/ 89 h 158"/>
                <a:gd name="T38" fmla="*/ 980 w 988"/>
                <a:gd name="T39" fmla="*/ 83 h 158"/>
                <a:gd name="T40" fmla="*/ 971 w 988"/>
                <a:gd name="T41" fmla="*/ 76 h 158"/>
                <a:gd name="T42" fmla="*/ 957 w 988"/>
                <a:gd name="T43" fmla="*/ 67 h 158"/>
                <a:gd name="T44" fmla="*/ 941 w 988"/>
                <a:gd name="T45" fmla="*/ 57 h 158"/>
                <a:gd name="T46" fmla="*/ 922 w 988"/>
                <a:gd name="T47" fmla="*/ 46 h 158"/>
                <a:gd name="T48" fmla="*/ 900 w 988"/>
                <a:gd name="T49" fmla="*/ 36 h 158"/>
                <a:gd name="T50" fmla="*/ 876 w 988"/>
                <a:gd name="T51" fmla="*/ 25 h 158"/>
                <a:gd name="T52" fmla="*/ 850 w 988"/>
                <a:gd name="T53" fmla="*/ 15 h 158"/>
                <a:gd name="T54" fmla="*/ 822 w 988"/>
                <a:gd name="T55" fmla="*/ 8 h 158"/>
                <a:gd name="T56" fmla="*/ 792 w 988"/>
                <a:gd name="T57" fmla="*/ 3 h 158"/>
                <a:gd name="T58" fmla="*/ 761 w 988"/>
                <a:gd name="T59" fmla="*/ 0 h 158"/>
                <a:gd name="T60" fmla="*/ 729 w 988"/>
                <a:gd name="T61" fmla="*/ 1 h 158"/>
                <a:gd name="T62" fmla="*/ 695 w 988"/>
                <a:gd name="T63" fmla="*/ 7 h 158"/>
                <a:gd name="T64" fmla="*/ 662 w 988"/>
                <a:gd name="T65" fmla="*/ 18 h 158"/>
                <a:gd name="T66" fmla="*/ 629 w 988"/>
                <a:gd name="T67" fmla="*/ 33 h 158"/>
                <a:gd name="T68" fmla="*/ 0 w 988"/>
                <a:gd name="T6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8" h="158">
                  <a:moveTo>
                    <a:pt x="0" y="158"/>
                  </a:moveTo>
                  <a:lnTo>
                    <a:pt x="641" y="54"/>
                  </a:lnTo>
                  <a:lnTo>
                    <a:pt x="642" y="53"/>
                  </a:lnTo>
                  <a:lnTo>
                    <a:pt x="647" y="51"/>
                  </a:lnTo>
                  <a:lnTo>
                    <a:pt x="654" y="46"/>
                  </a:lnTo>
                  <a:lnTo>
                    <a:pt x="663" y="42"/>
                  </a:lnTo>
                  <a:lnTo>
                    <a:pt x="676" y="37"/>
                  </a:lnTo>
                  <a:lnTo>
                    <a:pt x="691" y="33"/>
                  </a:lnTo>
                  <a:lnTo>
                    <a:pt x="708" y="28"/>
                  </a:lnTo>
                  <a:lnTo>
                    <a:pt x="729" y="25"/>
                  </a:lnTo>
                  <a:lnTo>
                    <a:pt x="752" y="23"/>
                  </a:lnTo>
                  <a:lnTo>
                    <a:pt x="778" y="23"/>
                  </a:lnTo>
                  <a:lnTo>
                    <a:pt x="806" y="26"/>
                  </a:lnTo>
                  <a:lnTo>
                    <a:pt x="837" y="31"/>
                  </a:lnTo>
                  <a:lnTo>
                    <a:pt x="872" y="39"/>
                  </a:lnTo>
                  <a:lnTo>
                    <a:pt x="907" y="52"/>
                  </a:lnTo>
                  <a:lnTo>
                    <a:pt x="947" y="69"/>
                  </a:lnTo>
                  <a:lnTo>
                    <a:pt x="988" y="90"/>
                  </a:lnTo>
                  <a:lnTo>
                    <a:pt x="986" y="89"/>
                  </a:lnTo>
                  <a:lnTo>
                    <a:pt x="980" y="83"/>
                  </a:lnTo>
                  <a:lnTo>
                    <a:pt x="971" y="76"/>
                  </a:lnTo>
                  <a:lnTo>
                    <a:pt x="957" y="67"/>
                  </a:lnTo>
                  <a:lnTo>
                    <a:pt x="941" y="57"/>
                  </a:lnTo>
                  <a:lnTo>
                    <a:pt x="922" y="46"/>
                  </a:lnTo>
                  <a:lnTo>
                    <a:pt x="900" y="36"/>
                  </a:lnTo>
                  <a:lnTo>
                    <a:pt x="876" y="25"/>
                  </a:lnTo>
                  <a:lnTo>
                    <a:pt x="850" y="15"/>
                  </a:lnTo>
                  <a:lnTo>
                    <a:pt x="822" y="8"/>
                  </a:lnTo>
                  <a:lnTo>
                    <a:pt x="792" y="3"/>
                  </a:lnTo>
                  <a:lnTo>
                    <a:pt x="761" y="0"/>
                  </a:lnTo>
                  <a:lnTo>
                    <a:pt x="729" y="1"/>
                  </a:lnTo>
                  <a:lnTo>
                    <a:pt x="695" y="7"/>
                  </a:lnTo>
                  <a:lnTo>
                    <a:pt x="662" y="18"/>
                  </a:lnTo>
                  <a:lnTo>
                    <a:pt x="629" y="3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159">
              <a:extLst>
                <a:ext uri="{FF2B5EF4-FFF2-40B4-BE49-F238E27FC236}">
                  <a16:creationId xmlns:a16="http://schemas.microsoft.com/office/drawing/2014/main" id="{3EE06270-6C2D-6251-8052-B99235D78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343"/>
              <a:ext cx="86" cy="617"/>
            </a:xfrm>
            <a:custGeom>
              <a:avLst/>
              <a:gdLst>
                <a:gd name="T0" fmla="*/ 142 w 147"/>
                <a:gd name="T1" fmla="*/ 0 h 1339"/>
                <a:gd name="T2" fmla="*/ 0 w 147"/>
                <a:gd name="T3" fmla="*/ 1339 h 1339"/>
                <a:gd name="T4" fmla="*/ 8 w 147"/>
                <a:gd name="T5" fmla="*/ 1284 h 1339"/>
                <a:gd name="T6" fmla="*/ 28 w 147"/>
                <a:gd name="T7" fmla="*/ 1139 h 1339"/>
                <a:gd name="T8" fmla="*/ 56 w 147"/>
                <a:gd name="T9" fmla="*/ 933 h 1339"/>
                <a:gd name="T10" fmla="*/ 85 w 147"/>
                <a:gd name="T11" fmla="*/ 694 h 1339"/>
                <a:gd name="T12" fmla="*/ 114 w 147"/>
                <a:gd name="T13" fmla="*/ 452 h 1339"/>
                <a:gd name="T14" fmla="*/ 136 w 147"/>
                <a:gd name="T15" fmla="*/ 237 h 1339"/>
                <a:gd name="T16" fmla="*/ 147 w 147"/>
                <a:gd name="T17" fmla="*/ 76 h 1339"/>
                <a:gd name="T18" fmla="*/ 142 w 147"/>
                <a:gd name="T19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339">
                  <a:moveTo>
                    <a:pt x="142" y="0"/>
                  </a:moveTo>
                  <a:lnTo>
                    <a:pt x="0" y="1339"/>
                  </a:lnTo>
                  <a:lnTo>
                    <a:pt x="8" y="1284"/>
                  </a:lnTo>
                  <a:lnTo>
                    <a:pt x="28" y="1139"/>
                  </a:lnTo>
                  <a:lnTo>
                    <a:pt x="56" y="933"/>
                  </a:lnTo>
                  <a:lnTo>
                    <a:pt x="85" y="694"/>
                  </a:lnTo>
                  <a:lnTo>
                    <a:pt x="114" y="452"/>
                  </a:lnTo>
                  <a:lnTo>
                    <a:pt x="136" y="237"/>
                  </a:lnTo>
                  <a:lnTo>
                    <a:pt x="147" y="7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160">
              <a:extLst>
                <a:ext uri="{FF2B5EF4-FFF2-40B4-BE49-F238E27FC236}">
                  <a16:creationId xmlns:a16="http://schemas.microsoft.com/office/drawing/2014/main" id="{10250113-FC1B-BD3B-6E8E-712EF759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904"/>
              <a:ext cx="596" cy="56"/>
            </a:xfrm>
            <a:custGeom>
              <a:avLst/>
              <a:gdLst>
                <a:gd name="T0" fmla="*/ 133 w 1015"/>
                <a:gd name="T1" fmla="*/ 55 h 121"/>
                <a:gd name="T2" fmla="*/ 663 w 1015"/>
                <a:gd name="T3" fmla="*/ 103 h 121"/>
                <a:gd name="T4" fmla="*/ 665 w 1015"/>
                <a:gd name="T5" fmla="*/ 103 h 121"/>
                <a:gd name="T6" fmla="*/ 670 w 1015"/>
                <a:gd name="T7" fmla="*/ 104 h 121"/>
                <a:gd name="T8" fmla="*/ 678 w 1015"/>
                <a:gd name="T9" fmla="*/ 105 h 121"/>
                <a:gd name="T10" fmla="*/ 689 w 1015"/>
                <a:gd name="T11" fmla="*/ 106 h 121"/>
                <a:gd name="T12" fmla="*/ 704 w 1015"/>
                <a:gd name="T13" fmla="*/ 108 h 121"/>
                <a:gd name="T14" fmla="*/ 721 w 1015"/>
                <a:gd name="T15" fmla="*/ 110 h 121"/>
                <a:gd name="T16" fmla="*/ 741 w 1015"/>
                <a:gd name="T17" fmla="*/ 111 h 121"/>
                <a:gd name="T18" fmla="*/ 764 w 1015"/>
                <a:gd name="T19" fmla="*/ 113 h 121"/>
                <a:gd name="T20" fmla="*/ 788 w 1015"/>
                <a:gd name="T21" fmla="*/ 116 h 121"/>
                <a:gd name="T22" fmla="*/ 816 w 1015"/>
                <a:gd name="T23" fmla="*/ 117 h 121"/>
                <a:gd name="T24" fmla="*/ 845 w 1015"/>
                <a:gd name="T25" fmla="*/ 119 h 121"/>
                <a:gd name="T26" fmla="*/ 876 w 1015"/>
                <a:gd name="T27" fmla="*/ 120 h 121"/>
                <a:gd name="T28" fmla="*/ 908 w 1015"/>
                <a:gd name="T29" fmla="*/ 121 h 121"/>
                <a:gd name="T30" fmla="*/ 943 w 1015"/>
                <a:gd name="T31" fmla="*/ 121 h 121"/>
                <a:gd name="T32" fmla="*/ 978 w 1015"/>
                <a:gd name="T33" fmla="*/ 121 h 121"/>
                <a:gd name="T34" fmla="*/ 1015 w 1015"/>
                <a:gd name="T35" fmla="*/ 121 h 121"/>
                <a:gd name="T36" fmla="*/ 1014 w 1015"/>
                <a:gd name="T37" fmla="*/ 121 h 121"/>
                <a:gd name="T38" fmla="*/ 1009 w 1015"/>
                <a:gd name="T39" fmla="*/ 121 h 121"/>
                <a:gd name="T40" fmla="*/ 1003 w 1015"/>
                <a:gd name="T41" fmla="*/ 120 h 121"/>
                <a:gd name="T42" fmla="*/ 993 w 1015"/>
                <a:gd name="T43" fmla="*/ 119 h 121"/>
                <a:gd name="T44" fmla="*/ 981 w 1015"/>
                <a:gd name="T45" fmla="*/ 119 h 121"/>
                <a:gd name="T46" fmla="*/ 966 w 1015"/>
                <a:gd name="T47" fmla="*/ 117 h 121"/>
                <a:gd name="T48" fmla="*/ 948 w 1015"/>
                <a:gd name="T49" fmla="*/ 116 h 121"/>
                <a:gd name="T50" fmla="*/ 928 w 1015"/>
                <a:gd name="T51" fmla="*/ 113 h 121"/>
                <a:gd name="T52" fmla="*/ 905 w 1015"/>
                <a:gd name="T53" fmla="*/ 111 h 121"/>
                <a:gd name="T54" fmla="*/ 879 w 1015"/>
                <a:gd name="T55" fmla="*/ 109 h 121"/>
                <a:gd name="T56" fmla="*/ 852 w 1015"/>
                <a:gd name="T57" fmla="*/ 105 h 121"/>
                <a:gd name="T58" fmla="*/ 821 w 1015"/>
                <a:gd name="T59" fmla="*/ 102 h 121"/>
                <a:gd name="T60" fmla="*/ 787 w 1015"/>
                <a:gd name="T61" fmla="*/ 98 h 121"/>
                <a:gd name="T62" fmla="*/ 751 w 1015"/>
                <a:gd name="T63" fmla="*/ 94 h 121"/>
                <a:gd name="T64" fmla="*/ 712 w 1015"/>
                <a:gd name="T65" fmla="*/ 89 h 121"/>
                <a:gd name="T66" fmla="*/ 672 w 1015"/>
                <a:gd name="T67" fmla="*/ 83 h 121"/>
                <a:gd name="T68" fmla="*/ 35 w 1015"/>
                <a:gd name="T69" fmla="*/ 52 h 121"/>
                <a:gd name="T70" fmla="*/ 34 w 1015"/>
                <a:gd name="T71" fmla="*/ 52 h 121"/>
                <a:gd name="T72" fmla="*/ 29 w 1015"/>
                <a:gd name="T73" fmla="*/ 51 h 121"/>
                <a:gd name="T74" fmla="*/ 23 w 1015"/>
                <a:gd name="T75" fmla="*/ 50 h 121"/>
                <a:gd name="T76" fmla="*/ 18 w 1015"/>
                <a:gd name="T77" fmla="*/ 45 h 121"/>
                <a:gd name="T78" fmla="*/ 12 w 1015"/>
                <a:gd name="T79" fmla="*/ 40 h 121"/>
                <a:gd name="T80" fmla="*/ 6 w 1015"/>
                <a:gd name="T81" fmla="*/ 30 h 121"/>
                <a:gd name="T82" fmla="*/ 3 w 1015"/>
                <a:gd name="T83" fmla="*/ 18 h 121"/>
                <a:gd name="T84" fmla="*/ 3 w 1015"/>
                <a:gd name="T85" fmla="*/ 0 h 121"/>
                <a:gd name="T86" fmla="*/ 1 w 1015"/>
                <a:gd name="T87" fmla="*/ 3 h 121"/>
                <a:gd name="T88" fmla="*/ 0 w 1015"/>
                <a:gd name="T89" fmla="*/ 7 h 121"/>
                <a:gd name="T90" fmla="*/ 0 w 1015"/>
                <a:gd name="T91" fmla="*/ 14 h 121"/>
                <a:gd name="T92" fmla="*/ 6 w 1015"/>
                <a:gd name="T93" fmla="*/ 23 h 121"/>
                <a:gd name="T94" fmla="*/ 19 w 1015"/>
                <a:gd name="T95" fmla="*/ 33 h 121"/>
                <a:gd name="T96" fmla="*/ 43 w 1015"/>
                <a:gd name="T97" fmla="*/ 42 h 121"/>
                <a:gd name="T98" fmla="*/ 80 w 1015"/>
                <a:gd name="T99" fmla="*/ 49 h 121"/>
                <a:gd name="T100" fmla="*/ 133 w 1015"/>
                <a:gd name="T101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5" h="121">
                  <a:moveTo>
                    <a:pt x="133" y="55"/>
                  </a:moveTo>
                  <a:lnTo>
                    <a:pt x="663" y="103"/>
                  </a:lnTo>
                  <a:lnTo>
                    <a:pt x="665" y="103"/>
                  </a:lnTo>
                  <a:lnTo>
                    <a:pt x="670" y="104"/>
                  </a:lnTo>
                  <a:lnTo>
                    <a:pt x="678" y="105"/>
                  </a:lnTo>
                  <a:lnTo>
                    <a:pt x="689" y="106"/>
                  </a:lnTo>
                  <a:lnTo>
                    <a:pt x="704" y="108"/>
                  </a:lnTo>
                  <a:lnTo>
                    <a:pt x="721" y="110"/>
                  </a:lnTo>
                  <a:lnTo>
                    <a:pt x="741" y="111"/>
                  </a:lnTo>
                  <a:lnTo>
                    <a:pt x="764" y="113"/>
                  </a:lnTo>
                  <a:lnTo>
                    <a:pt x="788" y="116"/>
                  </a:lnTo>
                  <a:lnTo>
                    <a:pt x="816" y="117"/>
                  </a:lnTo>
                  <a:lnTo>
                    <a:pt x="845" y="119"/>
                  </a:lnTo>
                  <a:lnTo>
                    <a:pt x="876" y="120"/>
                  </a:lnTo>
                  <a:lnTo>
                    <a:pt x="908" y="121"/>
                  </a:lnTo>
                  <a:lnTo>
                    <a:pt x="943" y="121"/>
                  </a:lnTo>
                  <a:lnTo>
                    <a:pt x="978" y="121"/>
                  </a:lnTo>
                  <a:lnTo>
                    <a:pt x="1015" y="121"/>
                  </a:lnTo>
                  <a:lnTo>
                    <a:pt x="1014" y="121"/>
                  </a:lnTo>
                  <a:lnTo>
                    <a:pt x="1009" y="121"/>
                  </a:lnTo>
                  <a:lnTo>
                    <a:pt x="1003" y="120"/>
                  </a:lnTo>
                  <a:lnTo>
                    <a:pt x="993" y="119"/>
                  </a:lnTo>
                  <a:lnTo>
                    <a:pt x="981" y="119"/>
                  </a:lnTo>
                  <a:lnTo>
                    <a:pt x="966" y="117"/>
                  </a:lnTo>
                  <a:lnTo>
                    <a:pt x="948" y="116"/>
                  </a:lnTo>
                  <a:lnTo>
                    <a:pt x="928" y="113"/>
                  </a:lnTo>
                  <a:lnTo>
                    <a:pt x="905" y="111"/>
                  </a:lnTo>
                  <a:lnTo>
                    <a:pt x="879" y="109"/>
                  </a:lnTo>
                  <a:lnTo>
                    <a:pt x="852" y="105"/>
                  </a:lnTo>
                  <a:lnTo>
                    <a:pt x="821" y="102"/>
                  </a:lnTo>
                  <a:lnTo>
                    <a:pt x="787" y="98"/>
                  </a:lnTo>
                  <a:lnTo>
                    <a:pt x="751" y="94"/>
                  </a:lnTo>
                  <a:lnTo>
                    <a:pt x="712" y="89"/>
                  </a:lnTo>
                  <a:lnTo>
                    <a:pt x="672" y="83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29" y="51"/>
                  </a:lnTo>
                  <a:lnTo>
                    <a:pt x="23" y="50"/>
                  </a:lnTo>
                  <a:lnTo>
                    <a:pt x="18" y="45"/>
                  </a:lnTo>
                  <a:lnTo>
                    <a:pt x="12" y="40"/>
                  </a:lnTo>
                  <a:lnTo>
                    <a:pt x="6" y="30"/>
                  </a:lnTo>
                  <a:lnTo>
                    <a:pt x="3" y="18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6" y="23"/>
                  </a:lnTo>
                  <a:lnTo>
                    <a:pt x="19" y="33"/>
                  </a:lnTo>
                  <a:lnTo>
                    <a:pt x="43" y="42"/>
                  </a:lnTo>
                  <a:lnTo>
                    <a:pt x="80" y="49"/>
                  </a:lnTo>
                  <a:lnTo>
                    <a:pt x="13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161">
              <a:extLst>
                <a:ext uri="{FF2B5EF4-FFF2-40B4-BE49-F238E27FC236}">
                  <a16:creationId xmlns:a16="http://schemas.microsoft.com/office/drawing/2014/main" id="{1D19875F-D1C1-F951-4AA7-B97FADDB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359"/>
              <a:ext cx="69" cy="559"/>
            </a:xfrm>
            <a:custGeom>
              <a:avLst/>
              <a:gdLst>
                <a:gd name="T0" fmla="*/ 118 w 118"/>
                <a:gd name="T1" fmla="*/ 0 h 1211"/>
                <a:gd name="T2" fmla="*/ 0 w 118"/>
                <a:gd name="T3" fmla="*/ 1211 h 1211"/>
                <a:gd name="T4" fmla="*/ 3 w 118"/>
                <a:gd name="T5" fmla="*/ 1160 h 1211"/>
                <a:gd name="T6" fmla="*/ 11 w 118"/>
                <a:gd name="T7" fmla="*/ 1023 h 1211"/>
                <a:gd name="T8" fmla="*/ 23 w 118"/>
                <a:gd name="T9" fmla="*/ 828 h 1211"/>
                <a:gd name="T10" fmla="*/ 38 w 118"/>
                <a:gd name="T11" fmla="*/ 606 h 1211"/>
                <a:gd name="T12" fmla="*/ 57 w 118"/>
                <a:gd name="T13" fmla="*/ 383 h 1211"/>
                <a:gd name="T14" fmla="*/ 76 w 118"/>
                <a:gd name="T15" fmla="*/ 189 h 1211"/>
                <a:gd name="T16" fmla="*/ 97 w 118"/>
                <a:gd name="T17" fmla="*/ 52 h 1211"/>
                <a:gd name="T18" fmla="*/ 118 w 118"/>
                <a:gd name="T19" fmla="*/ 0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11">
                  <a:moveTo>
                    <a:pt x="118" y="0"/>
                  </a:moveTo>
                  <a:lnTo>
                    <a:pt x="0" y="1211"/>
                  </a:lnTo>
                  <a:lnTo>
                    <a:pt x="3" y="1160"/>
                  </a:lnTo>
                  <a:lnTo>
                    <a:pt x="11" y="1023"/>
                  </a:lnTo>
                  <a:lnTo>
                    <a:pt x="23" y="828"/>
                  </a:lnTo>
                  <a:lnTo>
                    <a:pt x="38" y="606"/>
                  </a:lnTo>
                  <a:lnTo>
                    <a:pt x="57" y="383"/>
                  </a:lnTo>
                  <a:lnTo>
                    <a:pt x="76" y="189"/>
                  </a:lnTo>
                  <a:lnTo>
                    <a:pt x="97" y="5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162">
              <a:extLst>
                <a:ext uri="{FF2B5EF4-FFF2-40B4-BE49-F238E27FC236}">
                  <a16:creationId xmlns:a16="http://schemas.microsoft.com/office/drawing/2014/main" id="{82A72E02-CE81-F461-3AF0-259A7DD3A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16"/>
              <a:ext cx="91" cy="605"/>
            </a:xfrm>
            <a:custGeom>
              <a:avLst/>
              <a:gdLst>
                <a:gd name="T0" fmla="*/ 146 w 153"/>
                <a:gd name="T1" fmla="*/ 0 h 1314"/>
                <a:gd name="T2" fmla="*/ 0 w 153"/>
                <a:gd name="T3" fmla="*/ 1314 h 1314"/>
                <a:gd name="T4" fmla="*/ 2 w 153"/>
                <a:gd name="T5" fmla="*/ 1299 h 1314"/>
                <a:gd name="T6" fmla="*/ 8 w 153"/>
                <a:gd name="T7" fmla="*/ 1259 h 1314"/>
                <a:gd name="T8" fmla="*/ 17 w 153"/>
                <a:gd name="T9" fmla="*/ 1195 h 1314"/>
                <a:gd name="T10" fmla="*/ 29 w 153"/>
                <a:gd name="T11" fmla="*/ 1112 h 1314"/>
                <a:gd name="T12" fmla="*/ 42 w 153"/>
                <a:gd name="T13" fmla="*/ 1014 h 1314"/>
                <a:gd name="T14" fmla="*/ 57 w 153"/>
                <a:gd name="T15" fmla="*/ 904 h 1314"/>
                <a:gd name="T16" fmla="*/ 74 w 153"/>
                <a:gd name="T17" fmla="*/ 787 h 1314"/>
                <a:gd name="T18" fmla="*/ 90 w 153"/>
                <a:gd name="T19" fmla="*/ 665 h 1314"/>
                <a:gd name="T20" fmla="*/ 106 w 153"/>
                <a:gd name="T21" fmla="*/ 544 h 1314"/>
                <a:gd name="T22" fmla="*/ 120 w 153"/>
                <a:gd name="T23" fmla="*/ 425 h 1314"/>
                <a:gd name="T24" fmla="*/ 132 w 153"/>
                <a:gd name="T25" fmla="*/ 315 h 1314"/>
                <a:gd name="T26" fmla="*/ 143 w 153"/>
                <a:gd name="T27" fmla="*/ 214 h 1314"/>
                <a:gd name="T28" fmla="*/ 150 w 153"/>
                <a:gd name="T29" fmla="*/ 129 h 1314"/>
                <a:gd name="T30" fmla="*/ 153 w 153"/>
                <a:gd name="T31" fmla="*/ 62 h 1314"/>
                <a:gd name="T32" fmla="*/ 152 w 153"/>
                <a:gd name="T33" fmla="*/ 19 h 1314"/>
                <a:gd name="T34" fmla="*/ 146 w 153"/>
                <a:gd name="T35" fmla="*/ 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314">
                  <a:moveTo>
                    <a:pt x="146" y="0"/>
                  </a:moveTo>
                  <a:lnTo>
                    <a:pt x="0" y="1314"/>
                  </a:lnTo>
                  <a:lnTo>
                    <a:pt x="2" y="1299"/>
                  </a:lnTo>
                  <a:lnTo>
                    <a:pt x="8" y="1259"/>
                  </a:lnTo>
                  <a:lnTo>
                    <a:pt x="17" y="1195"/>
                  </a:lnTo>
                  <a:lnTo>
                    <a:pt x="29" y="1112"/>
                  </a:lnTo>
                  <a:lnTo>
                    <a:pt x="42" y="1014"/>
                  </a:lnTo>
                  <a:lnTo>
                    <a:pt x="57" y="904"/>
                  </a:lnTo>
                  <a:lnTo>
                    <a:pt x="74" y="787"/>
                  </a:lnTo>
                  <a:lnTo>
                    <a:pt x="90" y="665"/>
                  </a:lnTo>
                  <a:lnTo>
                    <a:pt x="106" y="544"/>
                  </a:lnTo>
                  <a:lnTo>
                    <a:pt x="120" y="425"/>
                  </a:lnTo>
                  <a:lnTo>
                    <a:pt x="132" y="315"/>
                  </a:lnTo>
                  <a:lnTo>
                    <a:pt x="143" y="214"/>
                  </a:lnTo>
                  <a:lnTo>
                    <a:pt x="150" y="129"/>
                  </a:lnTo>
                  <a:lnTo>
                    <a:pt x="153" y="62"/>
                  </a:lnTo>
                  <a:lnTo>
                    <a:pt x="152" y="1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163">
              <a:extLst>
                <a:ext uri="{FF2B5EF4-FFF2-40B4-BE49-F238E27FC236}">
                  <a16:creationId xmlns:a16="http://schemas.microsoft.com/office/drawing/2014/main" id="{F266F9BA-A071-7F35-0FAF-3FA781560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856"/>
              <a:ext cx="86" cy="72"/>
            </a:xfrm>
            <a:custGeom>
              <a:avLst/>
              <a:gdLst>
                <a:gd name="T0" fmla="*/ 0 w 146"/>
                <a:gd name="T1" fmla="*/ 0 h 155"/>
                <a:gd name="T2" fmla="*/ 1 w 146"/>
                <a:gd name="T3" fmla="*/ 6 h 155"/>
                <a:gd name="T4" fmla="*/ 6 w 146"/>
                <a:gd name="T5" fmla="*/ 21 h 155"/>
                <a:gd name="T6" fmla="*/ 15 w 146"/>
                <a:gd name="T7" fmla="*/ 42 h 155"/>
                <a:gd name="T8" fmla="*/ 29 w 146"/>
                <a:gd name="T9" fmla="*/ 68 h 155"/>
                <a:gd name="T10" fmla="*/ 48 w 146"/>
                <a:gd name="T11" fmla="*/ 94 h 155"/>
                <a:gd name="T12" fmla="*/ 74 w 146"/>
                <a:gd name="T13" fmla="*/ 120 h 155"/>
                <a:gd name="T14" fmla="*/ 106 w 146"/>
                <a:gd name="T15" fmla="*/ 141 h 155"/>
                <a:gd name="T16" fmla="*/ 146 w 146"/>
                <a:gd name="T17" fmla="*/ 155 h 155"/>
                <a:gd name="T18" fmla="*/ 141 w 146"/>
                <a:gd name="T19" fmla="*/ 152 h 155"/>
                <a:gd name="T20" fmla="*/ 126 w 146"/>
                <a:gd name="T21" fmla="*/ 143 h 155"/>
                <a:gd name="T22" fmla="*/ 105 w 146"/>
                <a:gd name="T23" fmla="*/ 128 h 155"/>
                <a:gd name="T24" fmla="*/ 81 w 146"/>
                <a:gd name="T25" fmla="*/ 108 h 155"/>
                <a:gd name="T26" fmla="*/ 54 w 146"/>
                <a:gd name="T27" fmla="*/ 85 h 155"/>
                <a:gd name="T28" fmla="*/ 31 w 146"/>
                <a:gd name="T29" fmla="*/ 59 h 155"/>
                <a:gd name="T30" fmla="*/ 12 w 146"/>
                <a:gd name="T31" fmla="*/ 30 h 155"/>
                <a:gd name="T32" fmla="*/ 0 w 146"/>
                <a:gd name="T3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55">
                  <a:moveTo>
                    <a:pt x="0" y="0"/>
                  </a:moveTo>
                  <a:lnTo>
                    <a:pt x="1" y="6"/>
                  </a:lnTo>
                  <a:lnTo>
                    <a:pt x="6" y="21"/>
                  </a:lnTo>
                  <a:lnTo>
                    <a:pt x="15" y="42"/>
                  </a:lnTo>
                  <a:lnTo>
                    <a:pt x="29" y="68"/>
                  </a:lnTo>
                  <a:lnTo>
                    <a:pt x="48" y="94"/>
                  </a:lnTo>
                  <a:lnTo>
                    <a:pt x="74" y="120"/>
                  </a:lnTo>
                  <a:lnTo>
                    <a:pt x="106" y="141"/>
                  </a:lnTo>
                  <a:lnTo>
                    <a:pt x="146" y="155"/>
                  </a:lnTo>
                  <a:lnTo>
                    <a:pt x="141" y="152"/>
                  </a:lnTo>
                  <a:lnTo>
                    <a:pt x="126" y="143"/>
                  </a:lnTo>
                  <a:lnTo>
                    <a:pt x="105" y="128"/>
                  </a:lnTo>
                  <a:lnTo>
                    <a:pt x="81" y="108"/>
                  </a:lnTo>
                  <a:lnTo>
                    <a:pt x="54" y="85"/>
                  </a:lnTo>
                  <a:lnTo>
                    <a:pt x="31" y="59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164">
              <a:extLst>
                <a:ext uri="{FF2B5EF4-FFF2-40B4-BE49-F238E27FC236}">
                  <a16:creationId xmlns:a16="http://schemas.microsoft.com/office/drawing/2014/main" id="{547E1ECC-6F50-AA9D-4E0D-015387E7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348"/>
              <a:ext cx="85" cy="73"/>
            </a:xfrm>
            <a:custGeom>
              <a:avLst/>
              <a:gdLst>
                <a:gd name="T0" fmla="*/ 148 w 148"/>
                <a:gd name="T1" fmla="*/ 0 h 158"/>
                <a:gd name="T2" fmla="*/ 142 w 148"/>
                <a:gd name="T3" fmla="*/ 4 h 158"/>
                <a:gd name="T4" fmla="*/ 126 w 148"/>
                <a:gd name="T5" fmla="*/ 14 h 158"/>
                <a:gd name="T6" fmla="*/ 104 w 148"/>
                <a:gd name="T7" fmla="*/ 30 h 158"/>
                <a:gd name="T8" fmla="*/ 77 w 148"/>
                <a:gd name="T9" fmla="*/ 50 h 158"/>
                <a:gd name="T10" fmla="*/ 51 w 148"/>
                <a:gd name="T11" fmla="*/ 74 h 158"/>
                <a:gd name="T12" fmla="*/ 27 w 148"/>
                <a:gd name="T13" fmla="*/ 101 h 158"/>
                <a:gd name="T14" fmla="*/ 9 w 148"/>
                <a:gd name="T15" fmla="*/ 129 h 158"/>
                <a:gd name="T16" fmla="*/ 0 w 148"/>
                <a:gd name="T17" fmla="*/ 158 h 158"/>
                <a:gd name="T18" fmla="*/ 4 w 148"/>
                <a:gd name="T19" fmla="*/ 153 h 158"/>
                <a:gd name="T20" fmla="*/ 13 w 148"/>
                <a:gd name="T21" fmla="*/ 136 h 158"/>
                <a:gd name="T22" fmla="*/ 28 w 148"/>
                <a:gd name="T23" fmla="*/ 113 h 158"/>
                <a:gd name="T24" fmla="*/ 47 w 148"/>
                <a:gd name="T25" fmla="*/ 86 h 158"/>
                <a:gd name="T26" fmla="*/ 69 w 148"/>
                <a:gd name="T27" fmla="*/ 58 h 158"/>
                <a:gd name="T28" fmla="*/ 95 w 148"/>
                <a:gd name="T29" fmla="*/ 33 h 158"/>
                <a:gd name="T30" fmla="*/ 121 w 148"/>
                <a:gd name="T31" fmla="*/ 12 h 158"/>
                <a:gd name="T32" fmla="*/ 148 w 148"/>
                <a:gd name="T3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58">
                  <a:moveTo>
                    <a:pt x="148" y="0"/>
                  </a:moveTo>
                  <a:lnTo>
                    <a:pt x="142" y="4"/>
                  </a:lnTo>
                  <a:lnTo>
                    <a:pt x="126" y="14"/>
                  </a:lnTo>
                  <a:lnTo>
                    <a:pt x="104" y="30"/>
                  </a:lnTo>
                  <a:lnTo>
                    <a:pt x="77" y="50"/>
                  </a:lnTo>
                  <a:lnTo>
                    <a:pt x="51" y="74"/>
                  </a:lnTo>
                  <a:lnTo>
                    <a:pt x="27" y="101"/>
                  </a:lnTo>
                  <a:lnTo>
                    <a:pt x="9" y="129"/>
                  </a:lnTo>
                  <a:lnTo>
                    <a:pt x="0" y="158"/>
                  </a:lnTo>
                  <a:lnTo>
                    <a:pt x="4" y="153"/>
                  </a:lnTo>
                  <a:lnTo>
                    <a:pt x="13" y="136"/>
                  </a:lnTo>
                  <a:lnTo>
                    <a:pt x="28" y="113"/>
                  </a:lnTo>
                  <a:lnTo>
                    <a:pt x="47" y="86"/>
                  </a:lnTo>
                  <a:lnTo>
                    <a:pt x="69" y="58"/>
                  </a:lnTo>
                  <a:lnTo>
                    <a:pt x="95" y="33"/>
                  </a:lnTo>
                  <a:lnTo>
                    <a:pt x="121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D970A887-BE14-9426-5297-86800AC70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691" y="3035922"/>
            <a:ext cx="1333500" cy="1604963"/>
          </a:xfrm>
          <a:prstGeom prst="rect">
            <a:avLst/>
          </a:prstGeom>
        </p:spPr>
      </p:pic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4344" y="2377223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2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 (first attempt).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 b="-6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865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 (first attempt).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used or not.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−1],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−1]+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But how do we know that DP[k-1] does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exceed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weight so we can 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b="-1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1651819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3148318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 (correct attempt).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01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 (correct attempt).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07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Example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:r>
                  <a:rPr lang="en-US" sz="3200" dirty="0">
                    <a:solidFill>
                      <a:srgbClr val="3A3A82"/>
                    </a:solidFill>
                  </a:rPr>
                  <a:t>Given a positive integer numbers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3A3A8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  <a:blipFill>
                <a:blip r:embed="rId6"/>
                <a:stretch>
                  <a:fillRect l="-1745" t="-1217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3D1BD5-35C0-E95E-D30C-084ADDD9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9" name="Content Placeholder 2 2">
            <a:extLst>
              <a:ext uri="{FF2B5EF4-FFF2-40B4-BE49-F238E27FC236}">
                <a16:creationId xmlns:a16="http://schemas.microsoft.com/office/drawing/2014/main" id="{4F6AF5C0-F94F-90CE-31E1-5108B2FA0FFC}"/>
              </a:ext>
            </a:extLst>
          </p:cNvPr>
          <p:cNvSpPr txBox="1">
            <a:spLocks/>
          </p:cNvSpPr>
          <p:nvPr/>
        </p:nvSpPr>
        <p:spPr>
          <a:xfrm>
            <a:off x="310563" y="294773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Recursion (slow):</a:t>
            </a: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20" descr="\documentclass{article}&#10;\usepackage{amsmath}&#10;\pagestyle{empty}&#10;\begin{document}&#10;&#10;$\textbf{return } \textrm{Fib}(n-1)+\textrm{Fib}(n-2)$&#10;&#10;&#10;\end{document}" title="IguanaTex Bitmap Display">
            <a:extLst>
              <a:ext uri="{FF2B5EF4-FFF2-40B4-BE49-F238E27FC236}">
                <a16:creationId xmlns:a16="http://schemas.microsoft.com/office/drawing/2014/main" id="{35FC6E6C-FC28-E6C0-2B6E-05CDAAA503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87285" y="4355096"/>
            <a:ext cx="4304687" cy="31283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If} $n \leq 2$ \textbf{then return }$1$ &#10;&#10;&#10;\end{document}" title="IguanaTex Bitmap Display">
            <a:extLst>
              <a:ext uri="{FF2B5EF4-FFF2-40B4-BE49-F238E27FC236}">
                <a16:creationId xmlns:a16="http://schemas.microsoft.com/office/drawing/2014/main" id="{A1E8FBF0-95A4-2B31-1BDD-7C11863AF9E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04628" y="3995072"/>
            <a:ext cx="3298758" cy="26037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\textrm{Fib}(n)$&#10;&#10;&#10;\end{document}" title="IguanaTex Bitmap Display">
            <a:extLst>
              <a:ext uri="{FF2B5EF4-FFF2-40B4-BE49-F238E27FC236}">
                <a16:creationId xmlns:a16="http://schemas.microsoft.com/office/drawing/2014/main" id="{2DE518B5-7AD4-FBC3-50CF-08B40458160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02027" y="3582597"/>
            <a:ext cx="852321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7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 (correct attempt).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 r="-1063" b="-6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690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 (correct attempt).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used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1651819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870009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 (correct attempt).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used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How do we know that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does not have weight more than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b="-1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1651819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747592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4893" y="1050598"/>
                <a:ext cx="8930153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 (correct attempt).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used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	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Add an if statement in the recurrence.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893" y="1050598"/>
                <a:ext cx="8930153" cy="3416400"/>
              </a:xfrm>
              <a:prstGeom prst="rect">
                <a:avLst/>
              </a:prstGeom>
              <a:blipFill>
                <a:blip r:embed="rId3"/>
                <a:stretch>
                  <a:fillRect r="-273" b="-1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160751" y="1716711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1909709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14038"/>
              </p:ext>
            </p:extLst>
          </p:nvPr>
        </p:nvGraphicFramePr>
        <p:xfrm>
          <a:off x="609600" y="2819400"/>
          <a:ext cx="8153400" cy="2895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13" name="Picture 12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263CBDE4-C077-E988-7BE8-F063DADC78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\textcolor{red}{Initialization}: &#10;&#10;\end{document}" title="IguanaTex Bitmap Display">
            <a:extLst>
              <a:ext uri="{FF2B5EF4-FFF2-40B4-BE49-F238E27FC236}">
                <a16:creationId xmlns:a16="http://schemas.microsoft.com/office/drawing/2014/main" id="{16A13D99-2109-423F-D5DA-CE2B7870AA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9600" y="2436448"/>
            <a:ext cx="1788935" cy="2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96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259235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259235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897" t="-203125" r="-300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897" t="-306316" r="-300897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897" t="-406316" r="-30089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983AE9-F201-8935-63BA-127502A531C4}"/>
                  </a:ext>
                </a:extLst>
              </p14:cNvPr>
              <p14:cNvContentPartPr/>
              <p14:nvPr/>
            </p14:nvContentPartPr>
            <p14:xfrm>
              <a:off x="3347879" y="3716138"/>
              <a:ext cx="99360" cy="450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983AE9-F201-8935-63BA-127502A531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1759" y="3710018"/>
                <a:ext cx="1116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59AE4A-0721-DAFB-E343-2AE7990D3B5C}"/>
                  </a:ext>
                </a:extLst>
              </p14:cNvPr>
              <p14:cNvContentPartPr/>
              <p14:nvPr/>
            </p14:nvContentPartPr>
            <p14:xfrm>
              <a:off x="3385679" y="4267298"/>
              <a:ext cx="120960" cy="417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59AE4A-0721-DAFB-E343-2AE7990D3B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79559" y="4261178"/>
                <a:ext cx="1332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D729ED1-D8CC-4450-1BB6-4067A9B49173}"/>
                  </a:ext>
                </a:extLst>
              </p14:cNvPr>
              <p14:cNvContentPartPr/>
              <p14:nvPr/>
            </p14:nvContentPartPr>
            <p14:xfrm>
              <a:off x="3367679" y="4860578"/>
              <a:ext cx="121320" cy="394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D729ED1-D8CC-4450-1BB6-4067A9B4917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1559" y="4854458"/>
                <a:ext cx="133560" cy="4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736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4700296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max(0,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4700296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897" t="-203125" r="-200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BC5E2D-6953-34AA-690F-A0243581C449}"/>
                  </a:ext>
                </a:extLst>
              </p14:cNvPr>
              <p14:cNvContentPartPr/>
              <p14:nvPr/>
            </p14:nvContentPartPr>
            <p14:xfrm>
              <a:off x="2348519" y="3597338"/>
              <a:ext cx="3359160" cy="50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BC5E2D-6953-34AA-690F-A0243581C4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0519" y="3579338"/>
                <a:ext cx="33948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FEC242-49A7-563F-4A1A-C4D7B9D2DEF1}"/>
                  </a:ext>
                </a:extLst>
              </p14:cNvPr>
              <p14:cNvContentPartPr/>
              <p14:nvPr/>
            </p14:nvContentPartPr>
            <p14:xfrm>
              <a:off x="4883999" y="3690218"/>
              <a:ext cx="386640" cy="419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FEC242-49A7-563F-4A1A-C4D7B9D2DE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66359" y="3672218"/>
                <a:ext cx="422280" cy="4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6446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529567"/>
                  </p:ext>
                </p:extLst>
              </p:nvPr>
            </p:nvGraphicFramePr>
            <p:xfrm>
              <a:off x="609600" y="2819400"/>
              <a:ext cx="8153400" cy="295656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529567"/>
                  </p:ext>
                </p:extLst>
              </p:nvPr>
            </p:nvGraphicFramePr>
            <p:xfrm>
              <a:off x="609600" y="2819400"/>
              <a:ext cx="8153400" cy="295656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897" t="-277143" r="-200897" b="-9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" imgH="165100" progId="Equation.DSMT4">
                  <p:embed/>
                </p:oleObj>
              </mc:Choice>
              <mc:Fallback>
                <p:oleObj name="Equation" r:id="rId12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8DA700-5EC4-3334-4DAF-C9898516390C}"/>
                  </a:ext>
                </a:extLst>
              </p14:cNvPr>
              <p14:cNvContentPartPr/>
              <p14:nvPr/>
            </p14:nvContentPartPr>
            <p14:xfrm>
              <a:off x="4955639" y="4252898"/>
              <a:ext cx="361440" cy="427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8DA700-5EC4-3334-4DAF-C989851639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37999" y="4234898"/>
                <a:ext cx="39708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EB6FAA-6BB5-423B-7901-28C961616AE1}"/>
                  </a:ext>
                </a:extLst>
              </p14:cNvPr>
              <p14:cNvContentPartPr/>
              <p14:nvPr/>
            </p14:nvContentPartPr>
            <p14:xfrm>
              <a:off x="2339159" y="4146338"/>
              <a:ext cx="3373560" cy="523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EB6FAA-6BB5-423B-7901-28C961616A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21159" y="4128698"/>
                <a:ext cx="3409200" cy="5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847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4650577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4650577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897" t="-406316" r="-20089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E75203-229C-C028-78A7-05782BB448D9}"/>
                  </a:ext>
                </a:extLst>
              </p14:cNvPr>
              <p14:cNvContentPartPr/>
              <p14:nvPr/>
            </p14:nvContentPartPr>
            <p14:xfrm>
              <a:off x="4751159" y="4874978"/>
              <a:ext cx="137520" cy="37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E75203-229C-C028-78A7-05782BB448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5039" y="4868858"/>
                <a:ext cx="149760" cy="3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473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716942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max(0,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716942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897" t="-203125" r="-100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1C1F2B-E100-205C-9B76-BEB612935A01}"/>
                  </a:ext>
                </a:extLst>
              </p14:cNvPr>
              <p14:cNvContentPartPr/>
              <p14:nvPr/>
            </p14:nvContentPartPr>
            <p14:xfrm>
              <a:off x="6296999" y="3717578"/>
              <a:ext cx="324720" cy="39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1C1F2B-E100-205C-9B76-BEB612935A0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8999" y="3699938"/>
                <a:ext cx="3603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A34E9DD-CCD8-AA9F-E927-78CE04394A04}"/>
                  </a:ext>
                </a:extLst>
              </p14:cNvPr>
              <p14:cNvContentPartPr/>
              <p14:nvPr/>
            </p14:nvContentPartPr>
            <p14:xfrm>
              <a:off x="3718319" y="3595538"/>
              <a:ext cx="322200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A34E9DD-CCD8-AA9F-E927-78CE04394A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00319" y="3577898"/>
                <a:ext cx="32576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88A1EF-5FAA-DDDE-E289-DCA825E2DE1C}"/>
                  </a:ext>
                </a:extLst>
              </p14:cNvPr>
              <p14:cNvContentPartPr/>
              <p14:nvPr/>
            </p14:nvContentPartPr>
            <p14:xfrm>
              <a:off x="6898919" y="4073618"/>
              <a:ext cx="1965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88A1EF-5FAA-DDDE-E289-DCA825E2DE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81279" y="4055978"/>
                <a:ext cx="2322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298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Example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:r>
                  <a:rPr lang="en-US" sz="3200" dirty="0">
                    <a:solidFill>
                      <a:srgbClr val="3A3A82"/>
                    </a:solidFill>
                  </a:rPr>
                  <a:t>Given a positive integer numbers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3A3A8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  <a:blipFill>
                <a:blip r:embed="rId6"/>
                <a:stretch>
                  <a:fillRect l="-1745" t="-1217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3D1BD5-35C0-E95E-D30C-084ADDD9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9" name="Content Placeholder 2 2">
            <a:extLst>
              <a:ext uri="{FF2B5EF4-FFF2-40B4-BE49-F238E27FC236}">
                <a16:creationId xmlns:a16="http://schemas.microsoft.com/office/drawing/2014/main" id="{4F6AF5C0-F94F-90CE-31E1-5108B2FA0FFC}"/>
              </a:ext>
            </a:extLst>
          </p:cNvPr>
          <p:cNvSpPr txBox="1">
            <a:spLocks/>
          </p:cNvSpPr>
          <p:nvPr/>
        </p:nvSpPr>
        <p:spPr>
          <a:xfrm>
            <a:off x="310563" y="294773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Recursion (slow):</a:t>
            </a: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20" descr="\documentclass{article}&#10;\usepackage{amsmath}&#10;\pagestyle{empty}&#10;\begin{document}&#10;&#10;$\textbf{return } \textrm{Fib}(n-1)+\textrm{Fib}(n-2)$&#10;&#10;&#10;\end{document}" title="IguanaTex Bitmap Display">
            <a:extLst>
              <a:ext uri="{FF2B5EF4-FFF2-40B4-BE49-F238E27FC236}">
                <a16:creationId xmlns:a16="http://schemas.microsoft.com/office/drawing/2014/main" id="{35FC6E6C-FC28-E6C0-2B6E-05CDAAA503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87285" y="4355096"/>
            <a:ext cx="4304687" cy="31283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If} $n \leq 2$ \textbf{then return }$1$ &#10;&#10;&#10;\end{document}" title="IguanaTex Bitmap Display">
            <a:extLst>
              <a:ext uri="{FF2B5EF4-FFF2-40B4-BE49-F238E27FC236}">
                <a16:creationId xmlns:a16="http://schemas.microsoft.com/office/drawing/2014/main" id="{A1E8FBF0-95A4-2B31-1BDD-7C11863AF9E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04628" y="3995072"/>
            <a:ext cx="3298758" cy="260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E8D337-0888-1218-6DB2-FA51E344FEF1}"/>
              </a:ext>
            </a:extLst>
          </p:cNvPr>
          <p:cNvSpPr txBox="1"/>
          <p:nvPr/>
        </p:nvSpPr>
        <p:spPr>
          <a:xfrm>
            <a:off x="5243558" y="3353018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E1C8A-A60A-30E8-DDCA-218624A3D931}"/>
              </a:ext>
            </a:extLst>
          </p:cNvPr>
          <p:cNvSpPr txBox="1"/>
          <p:nvPr/>
        </p:nvSpPr>
        <p:spPr>
          <a:xfrm>
            <a:off x="5837043" y="3316905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Why is it slow?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\documentclass{article}&#10;\usepackage{amsmath}&#10;\pagestyle{empty}&#10;\begin{document}&#10;&#10;$\textrm{Fib}(n)$&#10;&#10;&#10;\end{document}" title="IguanaTex Bitmap Display">
            <a:extLst>
              <a:ext uri="{FF2B5EF4-FFF2-40B4-BE49-F238E27FC236}">
                <a16:creationId xmlns:a16="http://schemas.microsoft.com/office/drawing/2014/main" id="{1D055249-5924-9721-14EF-81000883F9A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02027" y="3582597"/>
            <a:ext cx="852321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3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2550242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2550242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897" t="-306316" r="-100897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235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504317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504317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897" t="-406316" r="-10089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189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6137021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max(0,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6137021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897" t="-203125" r="-89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7356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470290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470290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897" t="-306316" r="-897" b="-10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06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964923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max(2,0+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964923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897" t="-406316" r="-897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3099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10420"/>
              </p:ext>
            </p:extLst>
          </p:nvPr>
        </p:nvGraphicFramePr>
        <p:xfrm>
          <a:off x="609600" y="2819400"/>
          <a:ext cx="8153400" cy="2895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1183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4832470" y="3830194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4837629" y="3787378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>
                <a:solidFill>
                  <a:srgbClr val="3A3A82"/>
                </a:solidFill>
              </a:rPr>
              <a:t>Case study II: 0/1 Knapsack </a:t>
            </a:r>
            <a:br>
              <a:rPr lang="en-US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3" name="Picture 62" descr="\documentclass{article}&#10;\usepackage{amsmath}&#10;\pagestyle{empty}&#10;\begin{document}&#10;&#10;$\textbf{return } \textrm{DP}[n][W]$&#10;&#10;&#10;\end{document}" title="IguanaTex Bitmap Display">
            <a:extLst>
              <a:ext uri="{FF2B5EF4-FFF2-40B4-BE49-F238E27FC236}">
                <a16:creationId xmlns:a16="http://schemas.microsoft.com/office/drawing/2014/main" id="{41A2304B-0F8E-2433-E5C0-39296AAF67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40805" y="5534444"/>
            <a:ext cx="2384625" cy="312830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Array DP[][]&#10;&#10;&#10;\end{document}" title="IguanaTex Bitmap Display">
            <a:extLst>
              <a:ext uri="{FF2B5EF4-FFF2-40B4-BE49-F238E27FC236}">
                <a16:creationId xmlns:a16="http://schemas.microsoft.com/office/drawing/2014/main" id="{410308E7-5F05-D938-F8C5-0CE05E4FCD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35131" y="1877907"/>
            <a:ext cx="164095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$\textrm{DP}[i,0] \leftarrow 0$&#10;&#10;&#10;\end{document}" title="IguanaTex Bitmap Display">
            <a:extLst>
              <a:ext uri="{FF2B5EF4-FFF2-40B4-BE49-F238E27FC236}">
                <a16:creationId xmlns:a16="http://schemas.microsoft.com/office/drawing/2014/main" id="{989B427A-FD8D-6BF4-F641-EB7E402262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01145" y="2584820"/>
            <a:ext cx="1640950" cy="312830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j &lt; w_i$ \textbf{ then }&#10;&#10;&#10;\end{document}" title="IguanaTex Bitmap Display">
            <a:extLst>
              <a:ext uri="{FF2B5EF4-FFF2-40B4-BE49-F238E27FC236}">
                <a16:creationId xmlns:a16="http://schemas.microsoft.com/office/drawing/2014/main" id="{99FD8776-5D1C-D687-8EF6-49E1D77827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48544" y="4346083"/>
            <a:ext cx="2176696" cy="280984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$\textrm{DP}[i][j] \leftarrow\textrm{DP}[i-1][j]$&#10;&#10;\end{document}" title="IguanaTex Bitmap Display">
            <a:extLst>
              <a:ext uri="{FF2B5EF4-FFF2-40B4-BE49-F238E27FC236}">
                <a16:creationId xmlns:a16="http://schemas.microsoft.com/office/drawing/2014/main" id="{055FCB31-F57F-188B-D308-FBB5BD887D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273563" y="4723544"/>
            <a:ext cx="3070226" cy="312829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For} $i = 0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FDDC606E-1595-D1D0-1A7E-F85A43C0ED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45241" y="2257089"/>
            <a:ext cx="2431454" cy="222914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109A420E-8B38-D27C-2A70-95530DDDF9E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35131" y="3621165"/>
            <a:ext cx="2431454" cy="21916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\textrm{DP}[0,j] \leftarrow 0$&#10;&#10;&#10;\end{document}" title="IguanaTex Bitmap Display">
            <a:extLst>
              <a:ext uri="{FF2B5EF4-FFF2-40B4-BE49-F238E27FC236}">
                <a16:creationId xmlns:a16="http://schemas.microsoft.com/office/drawing/2014/main" id="{A0515C26-56BC-0B06-9753-73CB9DDBB34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01145" y="3270764"/>
            <a:ext cx="1680288" cy="31283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12A453C-752B-8870-F4B1-A40E147E9BC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45241" y="2963581"/>
            <a:ext cx="2620650" cy="279111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341454E-BD4F-F3DC-72F5-2B4175BD87F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01145" y="3968702"/>
            <a:ext cx="2620650" cy="279111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begin{document}&#10;&#10;\textbf{else} $\textrm{DP}[i][j] \leftarrow \max(\textrm{DP}[i-1][j], \textrm{DP}[i-1][j-w_i]+v_i$&#10;&#10;&#10;\end{document}" title="IguanaTex Bitmap Display">
            <a:extLst>
              <a:ext uri="{FF2B5EF4-FFF2-40B4-BE49-F238E27FC236}">
                <a16:creationId xmlns:a16="http://schemas.microsoft.com/office/drawing/2014/main" id="{1F3E8C77-BA78-F065-4703-5A421B5D9AD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48544" y="5096984"/>
            <a:ext cx="7511666" cy="31282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4832470" y="271887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4880227" y="267605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4832470" y="551808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6CC423-1230-6FD4-C931-B3925B971ED8}"/>
              </a:ext>
            </a:extLst>
          </p:cNvPr>
          <p:cNvSpPr txBox="1"/>
          <p:nvPr/>
        </p:nvSpPr>
        <p:spPr>
          <a:xfrm>
            <a:off x="4880227" y="547526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Goal</a:t>
            </a:r>
          </a:p>
        </p:txBody>
      </p:sp>
    </p:spTree>
    <p:extLst>
      <p:ext uri="{BB962C8B-B14F-4D97-AF65-F5344CB8AC3E}">
        <p14:creationId xmlns:p14="http://schemas.microsoft.com/office/powerpoint/2010/main" val="2527315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4832470" y="3830194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4837629" y="3787378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>
                <a:solidFill>
                  <a:srgbClr val="3A3A82"/>
                </a:solidFill>
              </a:rPr>
              <a:t>Case study II: 0/1 Knapsack </a:t>
            </a:r>
            <a:br>
              <a:rPr lang="en-US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pic>
        <p:nvPicPr>
          <p:cNvPr id="63" name="Picture 62" descr="\documentclass{article}&#10;\usepackage{amsmath}&#10;\pagestyle{empty}&#10;\begin{document}&#10;&#10;$\textbf{return } \textrm{DP}[n][W]$&#10;&#10;&#10;\end{document}" title="IguanaTex Bitmap Display">
            <a:extLst>
              <a:ext uri="{FF2B5EF4-FFF2-40B4-BE49-F238E27FC236}">
                <a16:creationId xmlns:a16="http://schemas.microsoft.com/office/drawing/2014/main" id="{41A2304B-0F8E-2433-E5C0-39296AAF67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40805" y="5534444"/>
            <a:ext cx="2384625" cy="312830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Array DP[][]&#10;&#10;&#10;\end{document}" title="IguanaTex Bitmap Display">
            <a:extLst>
              <a:ext uri="{FF2B5EF4-FFF2-40B4-BE49-F238E27FC236}">
                <a16:creationId xmlns:a16="http://schemas.microsoft.com/office/drawing/2014/main" id="{410308E7-5F05-D938-F8C5-0CE05E4FCD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35131" y="1877907"/>
            <a:ext cx="164095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$\textrm{DP}[i,0] \leftarrow 0$&#10;&#10;&#10;\end{document}" title="IguanaTex Bitmap Display">
            <a:extLst>
              <a:ext uri="{FF2B5EF4-FFF2-40B4-BE49-F238E27FC236}">
                <a16:creationId xmlns:a16="http://schemas.microsoft.com/office/drawing/2014/main" id="{989B427A-FD8D-6BF4-F641-EB7E402262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01145" y="2584820"/>
            <a:ext cx="1640950" cy="312830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j &lt; w_i$ \textbf{ then }&#10;&#10;&#10;\end{document}" title="IguanaTex Bitmap Display">
            <a:extLst>
              <a:ext uri="{FF2B5EF4-FFF2-40B4-BE49-F238E27FC236}">
                <a16:creationId xmlns:a16="http://schemas.microsoft.com/office/drawing/2014/main" id="{99FD8776-5D1C-D687-8EF6-49E1D77827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48544" y="4346083"/>
            <a:ext cx="2176696" cy="280984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$\textrm{DP}[i][j] \leftarrow\textrm{DP}[i-1][j]$&#10;&#10;\end{document}" title="IguanaTex Bitmap Display">
            <a:extLst>
              <a:ext uri="{FF2B5EF4-FFF2-40B4-BE49-F238E27FC236}">
                <a16:creationId xmlns:a16="http://schemas.microsoft.com/office/drawing/2014/main" id="{055FCB31-F57F-188B-D308-FBB5BD887D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273563" y="4723544"/>
            <a:ext cx="3070226" cy="312829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For} $i = 0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FDDC606E-1595-D1D0-1A7E-F85A43C0ED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45241" y="2257089"/>
            <a:ext cx="2431454" cy="222914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109A420E-8B38-D27C-2A70-95530DDDF9E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35131" y="3621165"/>
            <a:ext cx="2431454" cy="21916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\textrm{DP}[0,j] \leftarrow 0$&#10;&#10;&#10;\end{document}" title="IguanaTex Bitmap Display">
            <a:extLst>
              <a:ext uri="{FF2B5EF4-FFF2-40B4-BE49-F238E27FC236}">
                <a16:creationId xmlns:a16="http://schemas.microsoft.com/office/drawing/2014/main" id="{A0515C26-56BC-0B06-9753-73CB9DDBB34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01145" y="3270764"/>
            <a:ext cx="1680288" cy="31283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12A453C-752B-8870-F4B1-A40E147E9BC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45241" y="2963581"/>
            <a:ext cx="2620650" cy="279111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341454E-BD4F-F3DC-72F5-2B4175BD87F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01145" y="3968702"/>
            <a:ext cx="2620650" cy="279111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begin{document}&#10;&#10;\textbf{else} $\textrm{DP}[i][j] \leftarrow \max(\textrm{DP}[i-1][j], \textrm{DP}[i-1][j-w_i]+v_i$&#10;&#10;&#10;\end{document}" title="IguanaTex Bitmap Display">
            <a:extLst>
              <a:ext uri="{FF2B5EF4-FFF2-40B4-BE49-F238E27FC236}">
                <a16:creationId xmlns:a16="http://schemas.microsoft.com/office/drawing/2014/main" id="{1F3E8C77-BA78-F065-4703-5A421B5D9AD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48544" y="5096984"/>
            <a:ext cx="7511666" cy="31282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4832470" y="271887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4880227" y="267605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4832470" y="551808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6CC423-1230-6FD4-C931-B3925B971ED8}"/>
              </a:ext>
            </a:extLst>
          </p:cNvPr>
          <p:cNvSpPr txBox="1"/>
          <p:nvPr/>
        </p:nvSpPr>
        <p:spPr>
          <a:xfrm>
            <a:off x="4880227" y="547526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Goal</a:t>
            </a:r>
          </a:p>
        </p:txBody>
      </p:sp>
      <p:pic>
        <p:nvPicPr>
          <p:cNvPr id="70" name="Picture 69" descr="\documentclass{article}&#10;\usepackage{amsmath}&#10;\pagestyle{empty}&#10;\usepackage{xcolor}&#10;\begin{document}&#10;&#10;Running time: \textcolor{red}{$\Theta(nW)$}&#10;&#10;&#10;\end{document}" title="IguanaTex Bitmap Display">
            <a:extLst>
              <a:ext uri="{FF2B5EF4-FFF2-40B4-BE49-F238E27FC236}">
                <a16:creationId xmlns:a16="http://schemas.microsoft.com/office/drawing/2014/main" id="{56DB4DAE-DC46-8B3A-D3C5-1CCDD922018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006837" y="6021580"/>
            <a:ext cx="3062730" cy="312830"/>
          </a:xfrm>
          <a:prstGeom prst="rect">
            <a:avLst/>
          </a:prstGeom>
        </p:spPr>
      </p:pic>
      <p:sp>
        <p:nvSpPr>
          <p:cNvPr id="71" name="Content Placeholder 2 2">
            <a:extLst>
              <a:ext uri="{FF2B5EF4-FFF2-40B4-BE49-F238E27FC236}">
                <a16:creationId xmlns:a16="http://schemas.microsoft.com/office/drawing/2014/main" id="{C7C8F8E1-8EE4-62F1-E9D5-D9FE387C7416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7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Example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:r>
                  <a:rPr lang="en-US" sz="3200" dirty="0">
                    <a:solidFill>
                      <a:srgbClr val="3A3A82"/>
                    </a:solidFill>
                  </a:rPr>
                  <a:t>Given a positive integer numbers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3A3A8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  <a:blipFill>
                <a:blip r:embed="rId6"/>
                <a:stretch>
                  <a:fillRect l="-1745" t="-1217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3D1BD5-35C0-E95E-D30C-084ADDD9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9" name="Content Placeholder 2 2">
            <a:extLst>
              <a:ext uri="{FF2B5EF4-FFF2-40B4-BE49-F238E27FC236}">
                <a16:creationId xmlns:a16="http://schemas.microsoft.com/office/drawing/2014/main" id="{4F6AF5C0-F94F-90CE-31E1-5108B2FA0FFC}"/>
              </a:ext>
            </a:extLst>
          </p:cNvPr>
          <p:cNvSpPr txBox="1">
            <a:spLocks/>
          </p:cNvSpPr>
          <p:nvPr/>
        </p:nvSpPr>
        <p:spPr>
          <a:xfrm>
            <a:off x="310563" y="294773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Recursion (slow):</a:t>
            </a: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20" descr="\documentclass{article}&#10;\usepackage{amsmath}&#10;\pagestyle{empty}&#10;\begin{document}&#10;&#10;$\textbf{return } \textrm{Fib}(n-1)+\textrm{Fib}(n-2)$&#10;&#10;&#10;\end{document}" title="IguanaTex Bitmap Display">
            <a:extLst>
              <a:ext uri="{FF2B5EF4-FFF2-40B4-BE49-F238E27FC236}">
                <a16:creationId xmlns:a16="http://schemas.microsoft.com/office/drawing/2014/main" id="{35FC6E6C-FC28-E6C0-2B6E-05CDAAA503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87285" y="4355096"/>
            <a:ext cx="4304687" cy="312830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textrm{Fib}(n)$&#10;&#10;&#10;\end{document}" title="IguanaTex Bitmap Display">
            <a:extLst>
              <a:ext uri="{FF2B5EF4-FFF2-40B4-BE49-F238E27FC236}">
                <a16:creationId xmlns:a16="http://schemas.microsoft.com/office/drawing/2014/main" id="{836CD6FB-539E-45E0-4591-80D117E3D8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02027" y="3582597"/>
            <a:ext cx="852321" cy="31283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If} $n \leq 2$ \textbf{then return }$1$ &#10;&#10;&#10;\end{document}" title="IguanaTex Bitmap Display">
            <a:extLst>
              <a:ext uri="{FF2B5EF4-FFF2-40B4-BE49-F238E27FC236}">
                <a16:creationId xmlns:a16="http://schemas.microsoft.com/office/drawing/2014/main" id="{A1E8FBF0-95A4-2B31-1BDD-7C11863AF9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04628" y="3995072"/>
            <a:ext cx="3298758" cy="260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E8D337-0888-1218-6DB2-FA51E344FEF1}"/>
              </a:ext>
            </a:extLst>
          </p:cNvPr>
          <p:cNvSpPr txBox="1"/>
          <p:nvPr/>
        </p:nvSpPr>
        <p:spPr>
          <a:xfrm>
            <a:off x="5243558" y="3353018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E1C8A-A60A-30E8-DDCA-218624A3D931}"/>
              </a:ext>
            </a:extLst>
          </p:cNvPr>
          <p:cNvSpPr txBox="1"/>
          <p:nvPr/>
        </p:nvSpPr>
        <p:spPr>
          <a:xfrm>
            <a:off x="5595600" y="3316905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Why is it slow? F(6)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378BB-DFC1-1CCE-1C85-FB6B6EB7B6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0830" y="3840866"/>
            <a:ext cx="2376505" cy="2505093"/>
          </a:xfrm>
          <a:prstGeom prst="rect">
            <a:avLst/>
          </a:prstGeom>
        </p:spPr>
      </p:pic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3643D840-00E5-1BD9-86A9-0451FF2D48C6}"/>
              </a:ext>
            </a:extLst>
          </p:cNvPr>
          <p:cNvSpPr txBox="1">
            <a:spLocks/>
          </p:cNvSpPr>
          <p:nvPr/>
        </p:nvSpPr>
        <p:spPr>
          <a:xfrm>
            <a:off x="320880" y="4849818"/>
            <a:ext cx="8522874" cy="1458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Red nodes: Recursive calls.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B050"/>
                </a:solidFill>
              </a:rPr>
              <a:t>Green nodes: Bases cases.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3A3A82"/>
                </a:solidFill>
              </a:rPr>
              <a:t>F(5) is computed once, F(4) </a:t>
            </a:r>
            <a:r>
              <a:rPr lang="en-US" sz="2400" b="1" dirty="0">
                <a:solidFill>
                  <a:srgbClr val="FF0000"/>
                </a:solidFill>
              </a:rPr>
              <a:t>twice</a:t>
            </a:r>
            <a:r>
              <a:rPr lang="en-US" sz="2400" dirty="0">
                <a:solidFill>
                  <a:srgbClr val="3A3A82"/>
                </a:solidFill>
              </a:rPr>
              <a:t>,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3A3A82"/>
                </a:solidFill>
              </a:rPr>
              <a:t>F(3) </a:t>
            </a:r>
            <a:r>
              <a:rPr lang="en-US" sz="2400" b="1" dirty="0">
                <a:solidFill>
                  <a:srgbClr val="FF0000"/>
                </a:solidFill>
              </a:rPr>
              <a:t>three times</a:t>
            </a:r>
            <a:r>
              <a:rPr lang="en-US" sz="2400" dirty="0">
                <a:solidFill>
                  <a:srgbClr val="3A3A82"/>
                </a:solidFill>
              </a:rPr>
              <a:t>, F(2) </a:t>
            </a:r>
            <a:r>
              <a:rPr lang="en-US" sz="2400" b="1" dirty="0">
                <a:solidFill>
                  <a:srgbClr val="FF0000"/>
                </a:solidFill>
              </a:rPr>
              <a:t>five times</a:t>
            </a:r>
            <a:r>
              <a:rPr lang="en-US" sz="2400" dirty="0">
                <a:solidFill>
                  <a:srgbClr val="3A3A82"/>
                </a:solidFill>
              </a:rPr>
              <a:t>, F(1) </a:t>
            </a:r>
            <a:r>
              <a:rPr lang="en-US" sz="2400" b="1" dirty="0">
                <a:solidFill>
                  <a:srgbClr val="FF0000"/>
                </a:solidFill>
              </a:rPr>
              <a:t>three times 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0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3B9B7A2-4850-46CC-8872-012430DAED98}"/>
              </a:ext>
            </a:extLst>
          </p:cNvPr>
          <p:cNvSpPr/>
          <p:nvPr/>
        </p:nvSpPr>
        <p:spPr>
          <a:xfrm>
            <a:off x="4383874" y="4715603"/>
            <a:ext cx="4549505" cy="11325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Example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:r>
                  <a:rPr lang="en-US" sz="3200" dirty="0">
                    <a:solidFill>
                      <a:srgbClr val="3A3A82"/>
                    </a:solidFill>
                  </a:rPr>
                  <a:t>Given a positive integer numbers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3A3A8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  <a:blipFill>
                <a:blip r:embed="rId9"/>
                <a:stretch>
                  <a:fillRect l="-1745" t="-1217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3D1BD5-35C0-E95E-D30C-084ADDD9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9" name="Content Placeholder 2 2 1">
            <a:extLst>
              <a:ext uri="{FF2B5EF4-FFF2-40B4-BE49-F238E27FC236}">
                <a16:creationId xmlns:a16="http://schemas.microsoft.com/office/drawing/2014/main" id="{4F6AF5C0-F94F-90CE-31E1-5108B2FA0FFC}"/>
              </a:ext>
            </a:extLst>
          </p:cNvPr>
          <p:cNvSpPr txBox="1">
            <a:spLocks/>
          </p:cNvSpPr>
          <p:nvPr/>
        </p:nvSpPr>
        <p:spPr>
          <a:xfrm>
            <a:off x="310563" y="294773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Recursion (slow):</a:t>
            </a: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20" descr="\documentclass{article}&#10;\usepackage{amsmath}&#10;\pagestyle{empty}&#10;\begin{document}&#10;&#10;$\textbf{return } \textrm{Fib}(n-1)+\textrm{Fib}(n-2)$&#10;&#10;&#10;\end{document}" title="IguanaTex Bitmap Display">
            <a:extLst>
              <a:ext uri="{FF2B5EF4-FFF2-40B4-BE49-F238E27FC236}">
                <a16:creationId xmlns:a16="http://schemas.microsoft.com/office/drawing/2014/main" id="{35FC6E6C-FC28-E6C0-2B6E-05CDAAA503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87285" y="4355096"/>
            <a:ext cx="4304687" cy="31283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If} $n \leq 2$ \textbf{then return }$1$ &#10;&#10;&#10;\end{document}" title="IguanaTex Bitmap Display">
            <a:extLst>
              <a:ext uri="{FF2B5EF4-FFF2-40B4-BE49-F238E27FC236}">
                <a16:creationId xmlns:a16="http://schemas.microsoft.com/office/drawing/2014/main" id="{A1E8FBF0-95A4-2B31-1BDD-7C11863AF9E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04628" y="3995072"/>
            <a:ext cx="3298758" cy="260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E8D337-0888-1218-6DB2-FA51E344FEF1}"/>
              </a:ext>
            </a:extLst>
          </p:cNvPr>
          <p:cNvSpPr txBox="1"/>
          <p:nvPr/>
        </p:nvSpPr>
        <p:spPr>
          <a:xfrm>
            <a:off x="5243558" y="3353018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E1C8A-A60A-30E8-DDCA-218624A3D931}"/>
              </a:ext>
            </a:extLst>
          </p:cNvPr>
          <p:cNvSpPr txBox="1"/>
          <p:nvPr/>
        </p:nvSpPr>
        <p:spPr>
          <a:xfrm>
            <a:off x="5651874" y="3316905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Exponential time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 2 2">
            <a:extLst>
              <a:ext uri="{FF2B5EF4-FFF2-40B4-BE49-F238E27FC236}">
                <a16:creationId xmlns:a16="http://schemas.microsoft.com/office/drawing/2014/main" id="{3643D840-00E5-1BD9-86A9-0451FF2D48C6}"/>
              </a:ext>
            </a:extLst>
          </p:cNvPr>
          <p:cNvSpPr txBox="1">
            <a:spLocks/>
          </p:cNvSpPr>
          <p:nvPr/>
        </p:nvSpPr>
        <p:spPr>
          <a:xfrm>
            <a:off x="320880" y="4849818"/>
            <a:ext cx="8522874" cy="1458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Red nodes: Recursive calls.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B050"/>
                </a:solidFill>
              </a:rPr>
              <a:t>Green nodes: Bases cases.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3A3A82"/>
                </a:solidFill>
              </a:rPr>
              <a:t>F(5) is computed once, F(4) </a:t>
            </a:r>
            <a:r>
              <a:rPr lang="en-US" sz="2400" b="1" dirty="0">
                <a:solidFill>
                  <a:srgbClr val="FF0000"/>
                </a:solidFill>
              </a:rPr>
              <a:t>twice</a:t>
            </a:r>
            <a:r>
              <a:rPr lang="en-US" sz="2400" dirty="0">
                <a:solidFill>
                  <a:srgbClr val="3A3A82"/>
                </a:solidFill>
              </a:rPr>
              <a:t>,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3A3A82"/>
                </a:solidFill>
              </a:rPr>
              <a:t>F(3) </a:t>
            </a:r>
            <a:r>
              <a:rPr lang="en-US" sz="2400" b="1" dirty="0">
                <a:solidFill>
                  <a:srgbClr val="FF0000"/>
                </a:solidFill>
              </a:rPr>
              <a:t>three times</a:t>
            </a:r>
            <a:r>
              <a:rPr lang="en-US" sz="2400" dirty="0">
                <a:solidFill>
                  <a:srgbClr val="3A3A82"/>
                </a:solidFill>
              </a:rPr>
              <a:t>, F(2) </a:t>
            </a:r>
            <a:r>
              <a:rPr lang="en-US" sz="2400" b="1" dirty="0">
                <a:solidFill>
                  <a:srgbClr val="FF0000"/>
                </a:solidFill>
              </a:rPr>
              <a:t>five times</a:t>
            </a:r>
            <a:r>
              <a:rPr lang="en-US" sz="2400" dirty="0">
                <a:solidFill>
                  <a:srgbClr val="3A3A82"/>
                </a:solidFill>
              </a:rPr>
              <a:t>, F(1) </a:t>
            </a:r>
            <a:r>
              <a:rPr lang="en-US" sz="2400" b="1" dirty="0">
                <a:solidFill>
                  <a:srgbClr val="FF0000"/>
                </a:solidFill>
              </a:rPr>
              <a:t>three times 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\documentclass{article}&#10;\usepackage{amsmath}&#10;\pagestyle{empty}&#10;\begin{document}&#10;&#10;$T(n) = T(n-1)+T(n-2)$ &#10;&#10;&#10;\end{document}" title="IguanaTex Bitmap Display">
            <a:extLst>
              <a:ext uri="{FF2B5EF4-FFF2-40B4-BE49-F238E27FC236}">
                <a16:creationId xmlns:a16="http://schemas.microsoft.com/office/drawing/2014/main" id="{283847E6-AB71-888B-92E6-D54F3B7FBB0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906399" y="5118815"/>
            <a:ext cx="3789547" cy="312830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usepackage{xcolor}&#10;\begin{document}&#10;&#10;which is \textcolor{red}{$\Omega(2^{n/2})$} &#10;&#10;&#10;\end{document}" title="IguanaTex Bitmap Display">
            <a:extLst>
              <a:ext uri="{FF2B5EF4-FFF2-40B4-BE49-F238E27FC236}">
                <a16:creationId xmlns:a16="http://schemas.microsoft.com/office/drawing/2014/main" id="{BEABEB01-3EA5-CB5F-1F65-2B10DF41F40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517712" y="5446260"/>
            <a:ext cx="2210413" cy="354041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Running time&#10;&#10;&#10;\end{document}" title="IguanaTex Bitmap Display">
            <a:extLst>
              <a:ext uri="{FF2B5EF4-FFF2-40B4-BE49-F238E27FC236}">
                <a16:creationId xmlns:a16="http://schemas.microsoft.com/office/drawing/2014/main" id="{B828BD8C-98D5-4D4B-4F32-3B81AC06651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640097" y="4820804"/>
            <a:ext cx="1852626" cy="275365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\textrm{Fib}(n)$&#10;&#10;&#10;\end{document}" title="IguanaTex Bitmap Display">
            <a:extLst>
              <a:ext uri="{FF2B5EF4-FFF2-40B4-BE49-F238E27FC236}">
                <a16:creationId xmlns:a16="http://schemas.microsoft.com/office/drawing/2014/main" id="{4A5E93BA-F42A-3242-98DA-5AA7216CC19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02027" y="3582597"/>
            <a:ext cx="852321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Example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:r>
                  <a:rPr lang="en-US" sz="3200" dirty="0">
                    <a:solidFill>
                      <a:srgbClr val="3A3A82"/>
                    </a:solidFill>
                  </a:rPr>
                  <a:t>Given a positive integer numbers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3A3A8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  <a:blipFill>
                <a:blip r:embed="rId10"/>
                <a:stretch>
                  <a:fillRect l="-1745" t="-1217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3D1BD5-35C0-E95E-D30C-084ADDD9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9" name="Content Placeholder 2 2">
            <a:extLst>
              <a:ext uri="{FF2B5EF4-FFF2-40B4-BE49-F238E27FC236}">
                <a16:creationId xmlns:a16="http://schemas.microsoft.com/office/drawing/2014/main" id="{4F6AF5C0-F94F-90CE-31E1-5108B2FA0FFC}"/>
              </a:ext>
            </a:extLst>
          </p:cNvPr>
          <p:cNvSpPr txBox="1">
            <a:spLocks/>
          </p:cNvSpPr>
          <p:nvPr/>
        </p:nvSpPr>
        <p:spPr>
          <a:xfrm>
            <a:off x="310563" y="294773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err="1">
                <a:solidFill>
                  <a:srgbClr val="FF0000"/>
                </a:solidFill>
              </a:rPr>
              <a:t>Memoization</a:t>
            </a:r>
            <a:r>
              <a:rPr lang="en-US" sz="2400" dirty="0">
                <a:solidFill>
                  <a:srgbClr val="FF0000"/>
                </a:solidFill>
              </a:rPr>
              <a:t> (fast):</a:t>
            </a: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9" name="Picture 28" descr="\documentclass{article}&#10;\usepackage{amsmath}&#10;\pagestyle{empty}&#10;\begin{document}&#10;&#10;\textbf{return }mem$[n]$&#10;&#10;&#10;\end{document}" title="IguanaTex Bitmap Display">
            <a:extLst>
              <a:ext uri="{FF2B5EF4-FFF2-40B4-BE49-F238E27FC236}">
                <a16:creationId xmlns:a16="http://schemas.microsoft.com/office/drawing/2014/main" id="{76154CF0-1611-DD7D-CF5F-2161ED72D3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1790" y="5726674"/>
            <a:ext cx="2083033" cy="312830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textrm{Fib}(n)$&#10;&#10;&#10;\end{document}" title="IguanaTex Bitmap Display">
            <a:extLst>
              <a:ext uri="{FF2B5EF4-FFF2-40B4-BE49-F238E27FC236}">
                <a16:creationId xmlns:a16="http://schemas.microsoft.com/office/drawing/2014/main" id="{836CD6FB-539E-45E0-4591-80D117E3D8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9202" y="3911365"/>
            <a:ext cx="852321" cy="312830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\textbf{If} $n \leq 2$ \textbf{then }mem$[n]=1$ &#10;&#10;&#10;\end{document}" title="IguanaTex Bitmap Display">
            <a:extLst>
              <a:ext uri="{FF2B5EF4-FFF2-40B4-BE49-F238E27FC236}">
                <a16:creationId xmlns:a16="http://schemas.microsoft.com/office/drawing/2014/main" id="{97CB8521-8019-258B-AD32-E1B1410404E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49133" y="4986514"/>
            <a:ext cx="3615332" cy="312829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rm{Array mem}[]$&#10;&#10;&#10;\end{document}" title="IguanaTex Bitmap Display">
            <a:extLst>
              <a:ext uri="{FF2B5EF4-FFF2-40B4-BE49-F238E27FC236}">
                <a16:creationId xmlns:a16="http://schemas.microsoft.com/office/drawing/2014/main" id="{385A2251-6F19-6B26-36AB-2D962A525A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59202" y="3584645"/>
            <a:ext cx="1674671" cy="312830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\textbf{If} \textrm{mem}$[n]$ non-empty \textbf{then }  &#10;&#10;&#10;\end{document}" title="IguanaTex Bitmap Display">
            <a:extLst>
              <a:ext uri="{FF2B5EF4-FFF2-40B4-BE49-F238E27FC236}">
                <a16:creationId xmlns:a16="http://schemas.microsoft.com/office/drawing/2014/main" id="{17074561-86B1-188B-BA13-A4902EB3FB1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31789" y="4287680"/>
            <a:ext cx="3744586" cy="312829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\textrm{mem}[n] = \textrm{Fib}(n-1)+\textrm{Fib}(n-2)$&#10;&#10;&#10;\end{document}" title="IguanaTex Bitmap Display">
            <a:extLst>
              <a:ext uri="{FF2B5EF4-FFF2-40B4-BE49-F238E27FC236}">
                <a16:creationId xmlns:a16="http://schemas.microsoft.com/office/drawing/2014/main" id="{4816E193-6B23-98D4-D536-FAE1E870DE7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13862" y="5370852"/>
            <a:ext cx="4623135" cy="312830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\textbf{return }mem$[n]$&#10;&#10;&#10;\end{document}" title="IguanaTex Bitmap Display">
            <a:extLst>
              <a:ext uri="{FF2B5EF4-FFF2-40B4-BE49-F238E27FC236}">
                <a16:creationId xmlns:a16="http://schemas.microsoft.com/office/drawing/2014/main" id="{DD0E5732-09C1-9865-756B-972AE973BCD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13862" y="4629709"/>
            <a:ext cx="2083033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Example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:r>
                  <a:rPr lang="en-US" sz="3200" dirty="0">
                    <a:solidFill>
                      <a:srgbClr val="3A3A82"/>
                    </a:solidFill>
                  </a:rPr>
                  <a:t>Given a positive integer numbers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3A3A8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46" y="1216592"/>
                <a:ext cx="8733950" cy="6012849"/>
              </a:xfrm>
              <a:blipFill>
                <a:blip r:embed="rId11"/>
                <a:stretch>
                  <a:fillRect l="-1745" t="-1217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3D1BD5-35C0-E95E-D30C-084ADDD9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9" name="Content Placeholder 2 2">
            <a:extLst>
              <a:ext uri="{FF2B5EF4-FFF2-40B4-BE49-F238E27FC236}">
                <a16:creationId xmlns:a16="http://schemas.microsoft.com/office/drawing/2014/main" id="{4F6AF5C0-F94F-90CE-31E1-5108B2FA0FFC}"/>
              </a:ext>
            </a:extLst>
          </p:cNvPr>
          <p:cNvSpPr txBox="1">
            <a:spLocks/>
          </p:cNvSpPr>
          <p:nvPr/>
        </p:nvSpPr>
        <p:spPr>
          <a:xfrm>
            <a:off x="310563" y="294773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err="1">
                <a:solidFill>
                  <a:srgbClr val="FF0000"/>
                </a:solidFill>
              </a:rPr>
              <a:t>Memoization</a:t>
            </a:r>
            <a:r>
              <a:rPr lang="en-US" sz="2400" dirty="0">
                <a:solidFill>
                  <a:srgbClr val="FF0000"/>
                </a:solidFill>
              </a:rPr>
              <a:t> (fast):</a:t>
            </a: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 descr="\documentclass{article}&#10;\usepackage{amsmath}&#10;\pagestyle{empty}&#10;\begin{document}&#10;&#10;$\textrm{Fib}(n)$&#10;&#10;&#10;\end{document}" title="IguanaTex Bitmap Display">
            <a:extLst>
              <a:ext uri="{FF2B5EF4-FFF2-40B4-BE49-F238E27FC236}">
                <a16:creationId xmlns:a16="http://schemas.microsoft.com/office/drawing/2014/main" id="{E230FBA4-5304-B3BD-5C41-749C93A513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9202" y="3911365"/>
            <a:ext cx="852321" cy="312830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\textrm{Array mem}[]$&#10;&#10;&#10;\end{document}" title="IguanaTex Bitmap Display">
            <a:extLst>
              <a:ext uri="{FF2B5EF4-FFF2-40B4-BE49-F238E27FC236}">
                <a16:creationId xmlns:a16="http://schemas.microsoft.com/office/drawing/2014/main" id="{42376F7F-7766-8302-4465-4E70113ABE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9202" y="3584645"/>
            <a:ext cx="1674671" cy="3128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C90EE9-5167-FB82-26E1-63398F94F794}"/>
              </a:ext>
            </a:extLst>
          </p:cNvPr>
          <p:cNvSpPr txBox="1"/>
          <p:nvPr/>
        </p:nvSpPr>
        <p:spPr>
          <a:xfrm>
            <a:off x="5243558" y="2654377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5D6D12-890F-FBFE-1C48-1C6CA2150CF3}"/>
              </a:ext>
            </a:extLst>
          </p:cNvPr>
          <p:cNvSpPr txBox="1"/>
          <p:nvPr/>
        </p:nvSpPr>
        <p:spPr>
          <a:xfrm>
            <a:off x="5243558" y="2640989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Linear time: Let’s see F(6)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509EE8-00F7-4475-160C-655AD5B903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88095" y="3384426"/>
            <a:ext cx="2667019" cy="2895621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return }mem$[n]$&#10;&#10;&#10;\end{document}" title="IguanaTex Bitmap Display">
            <a:extLst>
              <a:ext uri="{FF2B5EF4-FFF2-40B4-BE49-F238E27FC236}">
                <a16:creationId xmlns:a16="http://schemas.microsoft.com/office/drawing/2014/main" id="{9751D5E7-E0FA-B0F6-F098-69FFA1189B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31790" y="5726674"/>
            <a:ext cx="2083033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\textbf{If} $n \leq 2$ \textbf{then }mem$[n]=1$ &#10;&#10;&#10;\end{document}" title="IguanaTex Bitmap Display">
            <a:extLst>
              <a:ext uri="{FF2B5EF4-FFF2-40B4-BE49-F238E27FC236}">
                <a16:creationId xmlns:a16="http://schemas.microsoft.com/office/drawing/2014/main" id="{00334AAF-D47D-D196-A432-AB7B4ECFE8E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49133" y="4986514"/>
            <a:ext cx="3615332" cy="312829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\textbf{If} \textrm{mem}$[n]$ non-empty \textbf{then }  &#10;&#10;&#10;\end{document}" title="IguanaTex Bitmap Display">
            <a:extLst>
              <a:ext uri="{FF2B5EF4-FFF2-40B4-BE49-F238E27FC236}">
                <a16:creationId xmlns:a16="http://schemas.microsoft.com/office/drawing/2014/main" id="{AAAF4162-AF3D-C119-CE90-210E1301250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31789" y="4287680"/>
            <a:ext cx="3744586" cy="3128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\textrm{mem}[n] = \textrm{Fib}(n-1)+\textrm{Fib}(n-2)$&#10;&#10;&#10;\end{document}" title="IguanaTex Bitmap Display">
            <a:extLst>
              <a:ext uri="{FF2B5EF4-FFF2-40B4-BE49-F238E27FC236}">
                <a16:creationId xmlns:a16="http://schemas.microsoft.com/office/drawing/2014/main" id="{29B44600-B122-C542-4A28-4FC9C63CF79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213862" y="5370852"/>
            <a:ext cx="4623135" cy="312830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return }mem$[n]$&#10;&#10;&#10;\end{document}" title="IguanaTex Bitmap Display">
            <a:extLst>
              <a:ext uri="{FF2B5EF4-FFF2-40B4-BE49-F238E27FC236}">
                <a16:creationId xmlns:a16="http://schemas.microsoft.com/office/drawing/2014/main" id="{F171788B-98EF-4607-C298-4CDADF2CF43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13862" y="4629709"/>
            <a:ext cx="2083033" cy="312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6BF64A9-F3A0-73F9-79BA-84631FB922A0}"/>
                  </a:ext>
                </a:extLst>
              </p:cNvPr>
              <p:cNvSpPr/>
              <p:nvPr/>
            </p:nvSpPr>
            <p:spPr>
              <a:xfrm>
                <a:off x="2873576" y="3082011"/>
                <a:ext cx="4549505" cy="11325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Fib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will be invoked twice: (a) </a:t>
                </a:r>
                <a:r>
                  <a:rPr lang="en-US" sz="2200" dirty="0">
                    <a:solidFill>
                      <a:srgbClr val="FF0000"/>
                    </a:solidFill>
                  </a:rPr>
                  <a:t>first recursion</a:t>
                </a:r>
                <a:r>
                  <a:rPr lang="en-US" sz="2200" dirty="0">
                    <a:solidFill>
                      <a:schemeClr val="tx1"/>
                    </a:solidFill>
                  </a:rPr>
                  <a:t> and (b) </a:t>
                </a:r>
                <a:r>
                  <a:rPr lang="en-US" sz="2200" dirty="0">
                    <a:solidFill>
                      <a:srgbClr val="FF0000"/>
                    </a:solidFill>
                  </a:rPr>
                  <a:t>second </a:t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memoization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6BF64A9-F3A0-73F9-79BA-84631FB92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576" y="3082011"/>
                <a:ext cx="4549505" cy="11325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\documentclass{article}&#10;\usepackage{amsmath}&#10;\pagestyle{empty}&#10;\usepackage{xcolor}&#10;\begin{document}&#10;&#10;Running time: \textcolor{red}{$\Theta(n)$}&#10;&#10;&#10;\end{document}" title="IguanaTex Bitmap Display">
            <a:extLst>
              <a:ext uri="{FF2B5EF4-FFF2-40B4-BE49-F238E27FC236}">
                <a16:creationId xmlns:a16="http://schemas.microsoft.com/office/drawing/2014/main" id="{AAAEF22D-8C0C-0292-F741-6DF9FB0F8F8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785552" y="3174917"/>
            <a:ext cx="2725551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47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23.285"/>
  <p:tag name="LATEXADDIN" val="\documentclass{article}&#10;\usepackage{amsmath}&#10;\pagestyle{empty}&#10;\begin{document}&#10;&#10;$\textbf{return } \textrm{Fib}(n-1)+\textrm{Fib}(n-2)$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23.285"/>
  <p:tag name="LATEXADDIN" val="\documentclass{article}&#10;\usepackage{amsmath}&#10;\pagestyle{empty}&#10;\begin{document}&#10;&#10;$\textbf{return } \textrm{Fib}(n-1)+\textrm{Fib}(n-2)$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20.585"/>
  <p:tag name="LATEXADDIN" val="\documentclass{article}&#10;\usepackage{amsmath}&#10;\pagestyle{empty}&#10;\begin{document}&#10;&#10;\textbf{If} $n \leq 2$ \textbf{then return }$1$ 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4.6306"/>
  <p:tag name="LATEXADDIN" val="\documentclass{article}&#10;\usepackage{amsmath}&#10;\pagestyle{empty}&#10;\begin{document}&#10;&#10;$\textbf{return } \textrm{DP}[n][W]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Array DP[][]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$\textrm{DP}[i,0] \leftarrow 0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71.3911"/>
  <p:tag name="LATEXADDIN" val="\documentclass{article}&#10;\usepackage{amsmath}&#10;\pagestyle{empty}&#10;\begin{document}&#10;&#10;\textbf{If} $j &lt; w_i$ \textbf{ then }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29.096"/>
  <p:tag name="LATEXADDIN" val="\documentclass{article}&#10;\usepackage{amsmath}&#10;\pagestyle{empty}&#10;\begin{document}&#10;&#10;$\textrm{DP}[i][j] \leftarrow\textrm{DP}[i-1][j]$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0 \textrm{ to }n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7.06"/>
  <p:tag name="LATEXADDIN" val="\documentclass{article}&#10;\usepackage{amsmath}&#10;\pagestyle{empty}&#10;\begin{document}&#10;&#10;$T(n) = T(n-1)+T(n-2)$ 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2.6659"/>
  <p:tag name="LATEXADDIN" val="\documentclass{article}&#10;\usepackage{amsmath}&#10;\pagestyle{empty}&#10;\begin{document}&#10;&#10;$\textrm{DP}[0,j]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07.124"/>
  <p:tag name="LATEXADDIN" val="\documentclass{article}&#10;\usepackage{amsmath}&#10;\pagestyle{empty}&#10;\begin{document}&#10;&#10;\textbf{else} $\textrm{DP}[i][j] \leftarrow \max(\textrm{DP}[i-1][j], \textrm{DP}[i-1][j-w_i]+v_i$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4.6306"/>
  <p:tag name="LATEXADDIN" val="\documentclass{article}&#10;\usepackage{amsmath}&#10;\pagestyle{empty}&#10;\begin{document}&#10;&#10;$\textbf{return } \textrm{DP}[n][W]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Array DP[][]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$\textrm{DP}[i,0] \leftarrow 0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71.3911"/>
  <p:tag name="LATEXADDIN" val="\documentclass{article}&#10;\usepackage{amsmath}&#10;\pagestyle{empty}&#10;\begin{document}&#10;&#10;\textbf{If} $j &lt; w_i$ \textbf{ then }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29.096"/>
  <p:tag name="LATEXADDIN" val="\documentclass{article}&#10;\usepackage{amsmath}&#10;\pagestyle{empty}&#10;\begin{document}&#10;&#10;$\textrm{DP}[i][j] \leftarrow\textrm{DP}[i-1][j]$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0 \textrm{ to }n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884.8893"/>
  <p:tag name="LATEXADDIN" val="\documentclass{article}&#10;\usepackage{amsmath}&#10;\pagestyle{empty}&#10;\usepackage{xcolor}&#10;\begin{document}&#10;&#10;which is \textcolor{red}{$\Omega(2^{n/2})$} &#10;&#10;&#10;\end{document}"/>
  <p:tag name="IGUANATEXSIZE" val="28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2.6659"/>
  <p:tag name="LATEXADDIN" val="\documentclass{article}&#10;\usepackage{amsmath}&#10;\pagestyle{empty}&#10;\begin{document}&#10;&#10;$\textrm{DP}[0,j]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07.124"/>
  <p:tag name="LATEXADDIN" val="\documentclass{article}&#10;\usepackage{amsmath}&#10;\pagestyle{empty}&#10;\begin{document}&#10;&#10;\textbf{else} $\textrm{DP}[i][j] \leftarrow \max(\textrm{DP}[i-1][j], \textrm{DP}[i-1][j-w_i]+v_i$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26.097"/>
  <p:tag name="LATEXADDIN" val="\documentclass{article}&#10;\usepackage{amsmath}&#10;\pagestyle{empty}&#10;\usepackage{xcolor}&#10;\begin{document}&#10;&#10;Running time: \textcolor{red}{$\Theta(nW)$}&#10;&#10;&#10;\end{document}"/>
  <p:tag name="IGUANATEXSIZE" val="28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41.6573"/>
  <p:tag name="LATEXADDIN" val="\documentclass{article}&#10;\usepackage{amsmath}&#10;\pagestyle{empty}&#10;\usepackage{xcolor}&#10;\begin{document}&#10;&#10;Running time&#10;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1.2073"/>
  <p:tag name="LATEXADDIN" val="\documentclass{article}&#10;\usepackage{amsmath}&#10;\pagestyle{empty}&#10;\begin{document}&#10;&#10;$\textrm{Fib}(n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33.8958"/>
  <p:tag name="LATEXADDIN" val="\documentclass{article}&#10;\usepackage{amsmath}&#10;\pagestyle{empty}&#10;\begin{document}&#10;&#10;\textbf{return }mem$[n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1.2073"/>
  <p:tag name="LATEXADDIN" val="\documentclass{article}&#10;\usepackage{amsmath}&#10;\pagestyle{empty}&#10;\begin{document}&#10;&#10;$\textrm{Fib}(n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47.319"/>
  <p:tag name="LATEXADDIN" val="\documentclass{article}&#10;\usepackage{amsmath}&#10;\pagestyle{empty}&#10;\begin{document}&#10;&#10;\textbf{If} $n \leq 2$ \textbf{then }mem$[n]=1$ 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0.4162"/>
  <p:tag name="LATEXADDIN" val="\documentclass{article}&#10;\usepackage{amsmath}&#10;\pagestyle{empty}&#10;\begin{document}&#10;&#10;$\textrm{Array mem}[]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20.585"/>
  <p:tag name="LATEXADDIN" val="\documentclass{article}&#10;\usepackage{amsmath}&#10;\pagestyle{empty}&#10;\begin{document}&#10;&#10;\textbf{If} $n \leq 2$ \textbf{then return }$1$ 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99.063"/>
  <p:tag name="LATEXADDIN" val="\documentclass{article}&#10;\usepackage{amsmath}&#10;\pagestyle{empty}&#10;\begin{document}&#10;&#10;\textbf{If} \textrm{mem}$[n]$ non-empty \textbf{then }  &#10;&#10;&#10;\end{document}"/>
  <p:tag name="IGUANATEXSIZE" val="28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0.769"/>
  <p:tag name="LATEXADDIN" val="\documentclass{article}&#10;\usepackage{amsmath}&#10;\pagestyle{empty}&#10;\begin{document}&#10;&#10;$\textrm{mem}[n] = \textrm{Fib}(n-1)+\textrm{Fib}(n-2)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33.8958"/>
  <p:tag name="LATEXADDIN" val="\documentclass{article}&#10;\usepackage{amsmath}&#10;\pagestyle{empty}&#10;\begin{document}&#10;&#10;\textbf{return }mem$[n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1.2073"/>
  <p:tag name="LATEXADDIN" val="\documentclass{article}&#10;\usepackage{amsmath}&#10;\pagestyle{empty}&#10;\begin{document}&#10;&#10;$\textrm{Fib}(n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0.4162"/>
  <p:tag name="LATEXADDIN" val="\documentclass{article}&#10;\usepackage{amsmath}&#10;\pagestyle{empty}&#10;\begin{document}&#10;&#10;$\textrm{Array mem}[]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33.8958"/>
  <p:tag name="LATEXADDIN" val="\documentclass{article}&#10;\usepackage{amsmath}&#10;\pagestyle{empty}&#10;\begin{document}&#10;&#10;\textbf{return }mem$[n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47.319"/>
  <p:tag name="LATEXADDIN" val="\documentclass{article}&#10;\usepackage{amsmath}&#10;\pagestyle{empty}&#10;\begin{document}&#10;&#10;\textbf{If} $n \leq 2$ \textbf{then }mem$[n]=1$ 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99.063"/>
  <p:tag name="LATEXADDIN" val="\documentclass{article}&#10;\usepackage{amsmath}&#10;\pagestyle{empty}&#10;\begin{document}&#10;&#10;\textbf{If} \textrm{mem}$[n]$ non-empty \textbf{then }  &#10;&#10;&#10;\end{document}"/>
  <p:tag name="IGUANATEXSIZE" val="28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0.769"/>
  <p:tag name="LATEXADDIN" val="\documentclass{article}&#10;\usepackage{amsmath}&#10;\pagestyle{empty}&#10;\begin{document}&#10;&#10;$\textrm{mem}[n] = \textrm{Fib}(n-1)+\textrm{Fib}(n-2)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33.8958"/>
  <p:tag name="LATEXADDIN" val="\documentclass{article}&#10;\usepackage{amsmath}&#10;\pagestyle{empty}&#10;\begin{document}&#10;&#10;\textbf{return }mem$[n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1.2073"/>
  <p:tag name="LATEXADDIN" val="\documentclass{article}&#10;\usepackage{amsmath}&#10;\pagestyle{empty}&#10;\begin{document}&#10;&#10;$\textrm{Fib}(n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91.114"/>
  <p:tag name="LATEXADDIN" val="\documentclass{article}&#10;\usepackage{amsmath}&#10;\pagestyle{empty}&#10;\usepackage{xcolor}&#10;\begin{document}&#10;&#10;Running time: \textcolor{red}{$\Theta(n)$}&#10;&#10;&#10;\end{document}"/>
  <p:tag name="IGUANATEXSIZE" val="28"/>
  <p:tag name="IGUANATEXCURSOR" val="1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5.9318"/>
  <p:tag name="LATEXADDIN" val="\documentclass{article}&#10;\usepackage{amsmath}&#10;\pagestyle{empty}&#10;\begin{document}&#10;&#10;Array $\textrm{fib}[]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09.4113"/>
  <p:tag name="LATEXADDIN" val="\documentclass{article}&#10;\usepackage{amsmath}&#10;\pagestyle{empty}&#10;\begin{document}&#10;&#10;\textbf{return }fib$[n]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38.058"/>
  <p:tag name="LATEXADDIN" val="\documentclass{article}&#10;\usepackage{amsmath}&#10;\pagestyle{empty}&#10;\begin{document}&#10;&#10;$\textrm{fib}[i] = \textrm{fib}(i-1)+\textrm{fib}(i-2)$&#10;&#10;&#10;\end{document}"/>
  <p:tag name="IGUANATEXSIZE" val="2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3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94.113"/>
  <p:tag name="LATEXADDIN" val="\documentclass{article}&#10;\usepackage{amsmath}&#10;\pagestyle{empty}&#10;\begin{document}&#10;&#10;$\textrm{fib}[1] \leftarrow 1, \textrm{fib}[2] \leftarrow 1$ 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40.1949"/>
  <p:tag name="LATEXADDIN" val="\documentclass{article}&#10;\usepackage{amsmath}&#10;\pagestyle{empty}&#10;\begin{document}&#10;&#10;&#10;length $k$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40.1949"/>
  <p:tag name="LATEXADDIN" val="\documentclass{article}&#10;\usepackage{amsmath}&#10;\pagestyle{empty}&#10;\begin{document}&#10;&#10;&#10;length $k$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&#10;$i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98.23772"/>
  <p:tag name="LATEXADDIN" val="\documentclass{article}&#10;\usepackage{amsmath}&#10;\pagestyle{empty}&#10;\begin{document}&#10;&#10;&#10;$p_i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23.285"/>
  <p:tag name="LATEXADDIN" val="\documentclass{article}&#10;\usepackage{amsmath}&#10;\pagestyle{empty}&#10;\begin{document}&#10;&#10;$\textbf{return } \textrm{Fib}(n-1)+\textrm{Fib}(n-2)$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94.9381"/>
  <p:tag name="LATEXADDIN" val="\documentclass{article}&#10;\usepackage{amsmath}&#10;\pagestyle{empty}&#10;\begin{document}&#10;&#10;&#10;$\textrm{DP}[k-i]$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40.1949"/>
  <p:tag name="LATEXADDIN" val="\documentclass{article}&#10;\usepackage{amsmath}&#10;\pagestyle{empty}&#10;\begin{document}&#10;&#10;&#10;length $k$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&#10;$i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98.23772"/>
  <p:tag name="LATEXADDIN" val="\documentclass{article}&#10;\usepackage{amsmath}&#10;\pagestyle{empty}&#10;\begin{document}&#10;&#10;&#10;$p_i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94.9381"/>
  <p:tag name="LATEXADDIN" val="\documentclass{article}&#10;\usepackage{amsmath}&#10;\pagestyle{empty}&#10;\begin{document}&#10;&#10;&#10;$\textrm{DP}[k-i]$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84.402"/>
  <p:tag name="LATEXADDIN" val="\documentclass{article}&#10;\usepackage{amsmath}&#10;\pagestyle{empty}&#10;\begin{document}&#10;&#10;&#10;DP$[k]$ is the max of $p_i+\textrm{DP}[k-i]$ for all $1\leq i\leq k$ &#10;&#10;\end{document}"/>
  <p:tag name="IGUANATEXSIZE" val="20"/>
  <p:tag name="IGUANATEXCURSOR" val="1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1857.518"/>
  <p:tag name="LATEXADDIN" val="\documentclass{article}&#10;\usepackage{amsmath}&#10;\pagestyle{empty}&#10;\usepackage{xcolor}&#10;\begin{document}&#10;&#10;&#10;\textcolor{red}{DP$[k]= \max_{1\leq i\leq k} \;\;p_i+\textrm{DP}[k-i]$} 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1.4061"/>
  <p:tag name="LATEXADDIN" val="\documentclass{article}&#10;\usepackage{amsmath}&#10;\pagestyle{empty}&#10;\begin{document}&#10;&#10;$\textbf{return } \textrm{DP}[n]$&#10;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1.6498"/>
  <p:tag name="LATEXADDIN" val="\documentclass{article}&#10;\usepackage{amsmath}&#10;\pagestyle{empty}&#10;\begin{document}&#10;&#10;Array DP[], S[]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pagestyle{empty}&#10;\begin{document}&#10;&#10;$\textrm{DP}[0] \leftarrow 0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20.585"/>
  <p:tag name="LATEXADDIN" val="\documentclass{article}&#10;\usepackage{amsmath}&#10;\pagestyle{empty}&#10;\begin{document}&#10;&#10;\textbf{If} $n \leq 2$ \textbf{then return }$1$ 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46.532"/>
  <p:tag name="LATEXADDIN" val="\documentclass{article}&#10;\usepackage{amsmath}&#10;\pagestyle{empty}&#10;\begin{document}&#10;&#10;\textbf{If} \textrm{max} $&lt;p[i]+$ \textrm{DP}$[k-i]$  \textbf{ then }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39.595"/>
  <p:tag name="LATEXADDIN" val="\documentclass{article}&#10;\usepackage{amsmath}&#10;\pagestyle{empty}&#10;\begin{document}&#10;&#10;\textrm{max} $\leftarrow p[i]+$ \textrm{DP}$[k-i]$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99.6251"/>
  <p:tag name="LATEXADDIN" val="\documentclass{article}&#10;\usepackage{amsmath}&#10;\pagestyle{empty}&#10;\begin{document}&#10;&#10;\textbf{For} $k = 1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68.129"/>
  <p:tag name="LATEXADDIN" val="\documentclass{article}&#10;\usepackage{amsmath}&#10;\pagestyle{empty}&#10;\begin{document}&#10;&#10;\textbf{For} $i = 1 \textrm{ to }k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7.9077"/>
  <p:tag name="LATEXADDIN" val="\documentclass{article}&#10;\usepackage{amsmath}&#10;\pagestyle{empty}&#10;\begin{document}&#10;&#10;$\textrm{DP}[k] \leftarrow \textrm{max}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1.4061"/>
  <p:tag name="LATEXADDIN" val="\documentclass{article}&#10;\usepackage{amsmath}&#10;\pagestyle{empty}&#10;\begin{document}&#10;&#10;$\textbf{return } \textrm{DP}[n]$&#10;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1.6498"/>
  <p:tag name="LATEXADDIN" val="\documentclass{article}&#10;\usepackage{amsmath}&#10;\pagestyle{empty}&#10;\begin{document}&#10;&#10;Array DP[], S[]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pagestyle{empty}&#10;\begin{document}&#10;&#10;$\textrm{DP}[0] \leftarrow 0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46.532"/>
  <p:tag name="LATEXADDIN" val="\documentclass{article}&#10;\usepackage{amsmath}&#10;\pagestyle{empty}&#10;\begin{document}&#10;&#10;\textbf{If} \textrm{max} $&lt;p[i]+$ \textrm{DP}$[k-i]$  \textbf{ then }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1.2073"/>
  <p:tag name="LATEXADDIN" val="\documentclass{article}&#10;\usepackage{amsmath}&#10;\pagestyle{empty}&#10;\begin{document}&#10;&#10;$\textrm{Fib}(n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39.595"/>
  <p:tag name="LATEXADDIN" val="\documentclass{article}&#10;\usepackage{amsmath}&#10;\pagestyle{empty}&#10;\begin{document}&#10;&#10;\textrm{max} $\leftarrow p[i]+$ \textrm{DP}$[k-i]$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99.6251"/>
  <p:tag name="LATEXADDIN" val="\documentclass{article}&#10;\usepackage{amsmath}&#10;\pagestyle{empty}&#10;\begin{document}&#10;&#10;\textbf{For} $k = 1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68.129"/>
  <p:tag name="LATEXADDIN" val="\documentclass{article}&#10;\usepackage{amsmath}&#10;\pagestyle{empty}&#10;\begin{document}&#10;&#10;\textbf{For} $i = 1 \textrm{ to }k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7.9077"/>
  <p:tag name="LATEXADDIN" val="\documentclass{article}&#10;\usepackage{amsmath}&#10;\pagestyle{empty}&#10;\begin{document}&#10;&#10;$\textrm{DP}[k] \leftarrow \textrm{max}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146.607"/>
  <p:tag name="LATEXADDIN" val="\documentclass{article}&#10;\usepackage{amsmath}&#10;\pagestyle{empty}&#10;\usepackage{xcolor}&#10;\begin{document}&#10;&#10;Running time: \textcolor{red}{$\Theta(n^2)$}&#10;&#10;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1.4061"/>
  <p:tag name="LATEXADDIN" val="\documentclass{article}&#10;\usepackage{amsmath}&#10;\pagestyle{empty}&#10;\begin{document}&#10;&#10;$\textbf{return } \textrm{DP}[n]$&#10;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1.6498"/>
  <p:tag name="LATEXADDIN" val="\documentclass{article}&#10;\usepackage{amsmath}&#10;\pagestyle{empty}&#10;\begin{document}&#10;&#10;Array DP[], S[]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pagestyle{empty}&#10;\begin{document}&#10;&#10;$\textrm{DP}[0] \leftarrow 0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46.532"/>
  <p:tag name="LATEXADDIN" val="\documentclass{article}&#10;\usepackage{amsmath}&#10;\pagestyle{empty}&#10;\begin{document}&#10;&#10;\textbf{If} \textrm{max} $&lt;p[i]+$ \textrm{DP}$[k-i]$  \textbf{ then }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23.285"/>
  <p:tag name="LATEXADDIN" val="\documentclass{article}&#10;\usepackage{amsmath}&#10;\pagestyle{empty}&#10;\begin{document}&#10;&#10;$\textbf{return } \textrm{Fib}(n-1)+\textrm{Fib}(n-2)$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39.595"/>
  <p:tag name="LATEXADDIN" val="\documentclass{article}&#10;\usepackage{amsmath}&#10;\pagestyle{empty}&#10;\begin{document}&#10;&#10;\textrm{max} $\leftarrow p[i]+$ \textrm{DP}$[k-i]$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99.6251"/>
  <p:tag name="LATEXADDIN" val="\documentclass{article}&#10;\usepackage{amsmath}&#10;\pagestyle{empty}&#10;\begin{document}&#10;&#10;\textbf{For} $k = 1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68.129"/>
  <p:tag name="LATEXADDIN" val="\documentclass{article}&#10;\usepackage{amsmath}&#10;\pagestyle{empty}&#10;\begin{document}&#10;&#10;\textbf{For} $i = 1 \textrm{ to }k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7.9077"/>
  <p:tag name="LATEXADDIN" val="\documentclass{article}&#10;\usepackage{amsmath}&#10;\pagestyle{empty}&#10;\begin{document}&#10;&#10;$\textrm{DP}[k] \leftarrow \textrm{max}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090.364"/>
  <p:tag name="LATEXADDIN" val="\documentclass{article}&#10;\usepackage{amsmath}&#10;\pagestyle{empty}&#10;\usepackage{xcolor}&#10;\begin{document}&#10;&#10;\textcolor{red}{Question}: What is the cut that gives maximum revenue?&#10;&#10;&#10;\end{document}"/>
  <p:tag name="IGUANATEXSIZE" val="28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1.4061"/>
  <p:tag name="LATEXADDIN" val="\documentclass{article}&#10;\usepackage{amsmath}&#10;\pagestyle{empty}&#10;\begin{document}&#10;&#10;$\textbf{return } \textrm{DP}[n]$&#10;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1.6498"/>
  <p:tag name="LATEXADDIN" val="\documentclass{article}&#10;\usepackage{amsmath}&#10;\pagestyle{empty}&#10;\begin{document}&#10;&#10;Array DP[], S[]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pagestyle{empty}&#10;\begin{document}&#10;&#10;$\textrm{DP}[0] \leftarrow 0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46.532"/>
  <p:tag name="LATEXADDIN" val="\documentclass{article}&#10;\usepackage{amsmath}&#10;\pagestyle{empty}&#10;\begin{document}&#10;&#10;\textbf{If} \textrm{max} $&lt;p[i]+$ \textrm{DP}$[k-i]$  \textbf{ then }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1.2073"/>
  <p:tag name="LATEXADDIN" val="\documentclass{article}&#10;\usepackage{amsmath}&#10;\pagestyle{empty}&#10;\begin{document}&#10;&#10;$\textrm{Fib}(n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39.595"/>
  <p:tag name="LATEXADDIN" val="\documentclass{article}&#10;\usepackage{amsmath}&#10;\pagestyle{empty}&#10;\begin{document}&#10;&#10;\textrm{max} $\leftarrow p[i]+$ \textrm{DP}$[k-i]$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99.6251"/>
  <p:tag name="LATEXADDIN" val="\documentclass{article}&#10;\usepackage{amsmath}&#10;\pagestyle{empty}&#10;\begin{document}&#10;&#10;\textbf{For} $k = 1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68.129"/>
  <p:tag name="LATEXADDIN" val="\documentclass{article}&#10;\usepackage{amsmath}&#10;\pagestyle{empty}&#10;\begin{document}&#10;&#10;\textbf{For} $i = 1 \textrm{ to }k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7.9077"/>
  <p:tag name="LATEXADDIN" val="\documentclass{article}&#10;\usepackage{amsmath}&#10;\pagestyle{empty}&#10;\begin{document}&#10;&#10;$\textrm{DP}[k] \leftarrow \textrm{max}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237.345"/>
  <p:tag name="LATEXADDIN" val="\documentclass{article}&#10;\usepackage{amsmath}&#10;\pagestyle{empty}&#10;\usepackage{xcolor}&#10;\begin{document}&#10;&#10;\textcolor{red}{Answer}: Use pointer $S$&#10;&#10;&#10;\end{document}"/>
  <p:tag name="IGUANATEXSIZE" val="28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1942"/>
  <p:tag name="LATEXADDIN" val="\documentclass{article}&#10;\usepackage{amsmath}&#10;\pagestyle{empty}&#10;\begin{document}&#10;&#10;$S[k] \leftarrow i$ 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20.585"/>
  <p:tag name="LATEXADDIN" val="\documentclass{article}&#10;\usepackage{amsmath}&#10;\pagestyle{empty}&#10;\begin{document}&#10;&#10;\textbf{If} $n \leq 2$ \textbf{then return }$1$ 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716.1605"/>
  <p:tag name="LATEXADDIN" val="\documentclass{article}&#10;\usepackage{amsmath}&#10;\pagestyle{empty}&#10;\usepackage{xcolor}&#10;\begin{document}&#10;&#10;\textcolor{red}{Initialization}: 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3543</Words>
  <Application>Microsoft Office PowerPoint</Application>
  <PresentationFormat>On-screen Show (4:3)</PresentationFormat>
  <Paragraphs>940</Paragraphs>
  <Slides>57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Cambria Math</vt:lpstr>
      <vt:lpstr>sohne</vt:lpstr>
      <vt:lpstr>Wingdings</vt:lpstr>
      <vt:lpstr>Office Theme</vt:lpstr>
      <vt:lpstr>Equation</vt:lpstr>
      <vt:lpstr>       Lecture 8  Dynamic Programming I: Introduction, Memoization, Rod Cutting, Knapsack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   Case study I: Rod cutting problem</vt:lpstr>
      <vt:lpstr>   Case study I: Rod cutting problem</vt:lpstr>
      <vt:lpstr>   Case study I: Rod cutting problem</vt:lpstr>
      <vt:lpstr>   Case study I: Rod cutting problem</vt:lpstr>
      <vt:lpstr>Case study I: Rod cutting problem</vt:lpstr>
      <vt:lpstr>Case study I: Rod cutting problem</vt:lpstr>
      <vt:lpstr>Case study I: Rod cutting problem</vt:lpstr>
      <vt:lpstr>Case study I: Rod cutting problem</vt:lpstr>
      <vt:lpstr>Case study I: Rod cutting problem</vt:lpstr>
      <vt:lpstr>Case study I: Rod cutting problem</vt:lpstr>
      <vt:lpstr>Case study I: Rod cutting problem</vt:lpstr>
      <vt:lpstr>Case study I: Rod cutting problem</vt:lpstr>
      <vt:lpstr>Case study I: Rod cutting problem</vt:lpstr>
      <vt:lpstr>Case study I: Rod cutting problem</vt:lpstr>
      <vt:lpstr>Case study I: Rod cutting problem</vt:lpstr>
      <vt:lpstr>Case study I: Rod cutting problem</vt:lpstr>
      <vt:lpstr>Case study I: Rod cutting problem</vt:lpstr>
      <vt:lpstr>  Case study I: Rod cutting problem</vt:lpstr>
      <vt:lpstr>  Case study I: Rod cutting problem</vt:lpstr>
      <vt:lpstr>  Case study I: Rod cutting problem</vt:lpstr>
      <vt:lpstr>  Case study I: Rod cutting problem</vt:lpstr>
      <vt:lpstr>Case study I: Rod cutting problem</vt:lpstr>
      <vt:lpstr>Case study I: Rod cutting problem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PowerPoint Presentation</vt:lpstr>
      <vt:lpstr>PowerPoint Presentation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223</cp:revision>
  <dcterms:created xsi:type="dcterms:W3CDTF">2015-09-14T04:42:16Z</dcterms:created>
  <dcterms:modified xsi:type="dcterms:W3CDTF">2024-04-25T00:03:46Z</dcterms:modified>
</cp:coreProperties>
</file>