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2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9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0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1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307" r:id="rId3"/>
    <p:sldId id="308" r:id="rId4"/>
    <p:sldId id="309" r:id="rId5"/>
    <p:sldId id="310" r:id="rId6"/>
    <p:sldId id="334" r:id="rId7"/>
    <p:sldId id="333" r:id="rId8"/>
    <p:sldId id="335" r:id="rId9"/>
    <p:sldId id="336" r:id="rId10"/>
    <p:sldId id="337" r:id="rId11"/>
    <p:sldId id="311" r:id="rId12"/>
    <p:sldId id="313" r:id="rId13"/>
    <p:sldId id="314" r:id="rId14"/>
    <p:sldId id="31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31" r:id="rId29"/>
    <p:sldId id="328" r:id="rId30"/>
    <p:sldId id="329" r:id="rId31"/>
    <p:sldId id="375" r:id="rId32"/>
    <p:sldId id="376" r:id="rId33"/>
    <p:sldId id="377" r:id="rId34"/>
    <p:sldId id="378" r:id="rId35"/>
    <p:sldId id="379" r:id="rId36"/>
    <p:sldId id="380" r:id="rId37"/>
    <p:sldId id="384" r:id="rId38"/>
    <p:sldId id="381" r:id="rId39"/>
    <p:sldId id="383" r:id="rId40"/>
    <p:sldId id="385" r:id="rId41"/>
    <p:sldId id="332" r:id="rId42"/>
    <p:sldId id="306" r:id="rId43"/>
    <p:sldId id="338" r:id="rId44"/>
    <p:sldId id="330" r:id="rId45"/>
    <p:sldId id="339" r:id="rId46"/>
    <p:sldId id="386" r:id="rId47"/>
    <p:sldId id="387" r:id="rId48"/>
    <p:sldId id="260" r:id="rId49"/>
    <p:sldId id="392" r:id="rId50"/>
    <p:sldId id="389" r:id="rId51"/>
    <p:sldId id="393" r:id="rId52"/>
    <p:sldId id="388" r:id="rId53"/>
    <p:sldId id="396" r:id="rId54"/>
    <p:sldId id="390" r:id="rId55"/>
    <p:sldId id="395" r:id="rId56"/>
    <p:sldId id="391" r:id="rId57"/>
    <p:sldId id="394" r:id="rId58"/>
    <p:sldId id="263" r:id="rId59"/>
    <p:sldId id="399" r:id="rId60"/>
    <p:sldId id="398" r:id="rId61"/>
    <p:sldId id="278" r:id="rId62"/>
    <p:sldId id="400" r:id="rId63"/>
    <p:sldId id="397" r:id="rId64"/>
    <p:sldId id="403" r:id="rId65"/>
    <p:sldId id="417" r:id="rId66"/>
    <p:sldId id="404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426" r:id="rId76"/>
    <p:sldId id="427" r:id="rId77"/>
    <p:sldId id="428" r:id="rId78"/>
    <p:sldId id="401" r:id="rId79"/>
    <p:sldId id="429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82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83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52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11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00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116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8.png"/><Relationship Id="rId2" Type="http://schemas.openxmlformats.org/officeDocument/2006/relationships/tags" Target="../tags/tag36.xml"/><Relationship Id="rId16" Type="http://schemas.openxmlformats.org/officeDocument/2006/relationships/image" Target="../media/image17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7.png"/><Relationship Id="rId5" Type="http://schemas.openxmlformats.org/officeDocument/2006/relationships/tags" Target="../tags/tag39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27.png"/><Relationship Id="rId2" Type="http://schemas.openxmlformats.org/officeDocument/2006/relationships/tags" Target="../tags/tag43.xml"/><Relationship Id="rId16" Type="http://schemas.openxmlformats.org/officeDocument/2006/relationships/image" Target="../media/image31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26.png"/><Relationship Id="rId5" Type="http://schemas.openxmlformats.org/officeDocument/2006/relationships/tags" Target="../tags/tag46.xml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tags" Target="../tags/tag45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51.xml"/><Relationship Id="rId21" Type="http://schemas.openxmlformats.org/officeDocument/2006/relationships/image" Target="../media/image31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50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oleObject" Target="../embeddings/oleObject5.bin"/><Relationship Id="rId5" Type="http://schemas.openxmlformats.org/officeDocument/2006/relationships/tags" Target="../tags/tag53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34.png"/><Relationship Id="rId10" Type="http://schemas.openxmlformats.org/officeDocument/2006/relationships/tags" Target="../tags/tag58.xml"/><Relationship Id="rId19" Type="http://schemas.openxmlformats.org/officeDocument/2006/relationships/image" Target="../media/image29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63.xml"/><Relationship Id="rId21" Type="http://schemas.openxmlformats.org/officeDocument/2006/relationships/image" Target="../media/image31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6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oleObject" Target="../embeddings/oleObject5.bin"/><Relationship Id="rId5" Type="http://schemas.openxmlformats.org/officeDocument/2006/relationships/tags" Target="../tags/tag65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37.png"/><Relationship Id="rId10" Type="http://schemas.openxmlformats.org/officeDocument/2006/relationships/tags" Target="../tags/tag70.xml"/><Relationship Id="rId19" Type="http://schemas.openxmlformats.org/officeDocument/2006/relationships/image" Target="../media/image29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75.xml"/><Relationship Id="rId21" Type="http://schemas.openxmlformats.org/officeDocument/2006/relationships/image" Target="../media/image31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7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oleObject" Target="../embeddings/oleObject5.bin"/><Relationship Id="rId5" Type="http://schemas.openxmlformats.org/officeDocument/2006/relationships/tags" Target="../tags/tag77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38.png"/><Relationship Id="rId10" Type="http://schemas.openxmlformats.org/officeDocument/2006/relationships/tags" Target="../tags/tag82.xml"/><Relationship Id="rId19" Type="http://schemas.openxmlformats.org/officeDocument/2006/relationships/image" Target="../media/image29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87.xml"/><Relationship Id="rId21" Type="http://schemas.openxmlformats.org/officeDocument/2006/relationships/image" Target="../media/image31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8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oleObject" Target="../embeddings/oleObject5.bin"/><Relationship Id="rId5" Type="http://schemas.openxmlformats.org/officeDocument/2006/relationships/tags" Target="../tags/tag89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39.png"/><Relationship Id="rId10" Type="http://schemas.openxmlformats.org/officeDocument/2006/relationships/tags" Target="../tags/tag94.xml"/><Relationship Id="rId19" Type="http://schemas.openxmlformats.org/officeDocument/2006/relationships/image" Target="../media/image29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99.xml"/><Relationship Id="rId21" Type="http://schemas.openxmlformats.org/officeDocument/2006/relationships/image" Target="../media/image31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9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01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0.png"/><Relationship Id="rId10" Type="http://schemas.openxmlformats.org/officeDocument/2006/relationships/tags" Target="../tags/tag106.xml"/><Relationship Id="rId19" Type="http://schemas.openxmlformats.org/officeDocument/2006/relationships/image" Target="../media/image29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11.xml"/><Relationship Id="rId21" Type="http://schemas.openxmlformats.org/officeDocument/2006/relationships/image" Target="../media/image31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10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13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1.png"/><Relationship Id="rId10" Type="http://schemas.openxmlformats.org/officeDocument/2006/relationships/tags" Target="../tags/tag118.xml"/><Relationship Id="rId19" Type="http://schemas.openxmlformats.org/officeDocument/2006/relationships/image" Target="../media/image29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23.xml"/><Relationship Id="rId21" Type="http://schemas.openxmlformats.org/officeDocument/2006/relationships/image" Target="../media/image31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2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25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2.png"/><Relationship Id="rId10" Type="http://schemas.openxmlformats.org/officeDocument/2006/relationships/tags" Target="../tags/tag130.xml"/><Relationship Id="rId19" Type="http://schemas.openxmlformats.org/officeDocument/2006/relationships/image" Target="../media/image29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35.xml"/><Relationship Id="rId21" Type="http://schemas.openxmlformats.org/officeDocument/2006/relationships/image" Target="../media/image31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3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37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3.png"/><Relationship Id="rId10" Type="http://schemas.openxmlformats.org/officeDocument/2006/relationships/tags" Target="../tags/tag142.xml"/><Relationship Id="rId19" Type="http://schemas.openxmlformats.org/officeDocument/2006/relationships/image" Target="../media/image29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47.xml"/><Relationship Id="rId21" Type="http://schemas.openxmlformats.org/officeDocument/2006/relationships/image" Target="../media/image31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4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49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4.png"/><Relationship Id="rId10" Type="http://schemas.openxmlformats.org/officeDocument/2006/relationships/tags" Target="../tags/tag154.xml"/><Relationship Id="rId19" Type="http://schemas.openxmlformats.org/officeDocument/2006/relationships/image" Target="../media/image29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59.xml"/><Relationship Id="rId21" Type="http://schemas.openxmlformats.org/officeDocument/2006/relationships/image" Target="../media/image31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5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61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5.png"/><Relationship Id="rId10" Type="http://schemas.openxmlformats.org/officeDocument/2006/relationships/tags" Target="../tags/tag166.xml"/><Relationship Id="rId19" Type="http://schemas.openxmlformats.org/officeDocument/2006/relationships/image" Target="../media/image29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71.xml"/><Relationship Id="rId21" Type="http://schemas.openxmlformats.org/officeDocument/2006/relationships/image" Target="../media/image31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70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73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6.png"/><Relationship Id="rId10" Type="http://schemas.openxmlformats.org/officeDocument/2006/relationships/tags" Target="../tags/tag178.xml"/><Relationship Id="rId19" Type="http://schemas.openxmlformats.org/officeDocument/2006/relationships/image" Target="../media/image29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83.xml"/><Relationship Id="rId21" Type="http://schemas.openxmlformats.org/officeDocument/2006/relationships/image" Target="../media/image31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8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85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7.png"/><Relationship Id="rId10" Type="http://schemas.openxmlformats.org/officeDocument/2006/relationships/tags" Target="../tags/tag190.xml"/><Relationship Id="rId19" Type="http://schemas.openxmlformats.org/officeDocument/2006/relationships/image" Target="../media/image29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tags" Target="../tags/tag195.xml"/><Relationship Id="rId21" Type="http://schemas.openxmlformats.org/officeDocument/2006/relationships/image" Target="../media/image31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27.png"/><Relationship Id="rId25" Type="http://schemas.openxmlformats.org/officeDocument/2006/relationships/image" Target="../media/image22.emf"/><Relationship Id="rId2" Type="http://schemas.openxmlformats.org/officeDocument/2006/relationships/tags" Target="../tags/tag19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oleObject" Target="../embeddings/oleObject5.bin"/><Relationship Id="rId5" Type="http://schemas.openxmlformats.org/officeDocument/2006/relationships/tags" Target="../tags/tag197.xml"/><Relationship Id="rId15" Type="http://schemas.openxmlformats.org/officeDocument/2006/relationships/image" Target="../media/image24.png"/><Relationship Id="rId23" Type="http://schemas.openxmlformats.org/officeDocument/2006/relationships/image" Target="../media/image21.emf"/><Relationship Id="rId28" Type="http://schemas.openxmlformats.org/officeDocument/2006/relationships/image" Target="../media/image47.png"/><Relationship Id="rId10" Type="http://schemas.openxmlformats.org/officeDocument/2006/relationships/tags" Target="../tags/tag202.xml"/><Relationship Id="rId19" Type="http://schemas.openxmlformats.org/officeDocument/2006/relationships/image" Target="../media/image29.png"/><Relationship Id="rId31" Type="http://schemas.openxmlformats.org/officeDocument/2006/relationships/image" Target="../media/image49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2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51.png"/><Relationship Id="rId2" Type="http://schemas.openxmlformats.org/officeDocument/2006/relationships/tags" Target="../tags/tag206.xml"/><Relationship Id="rId16" Type="http://schemas.openxmlformats.org/officeDocument/2006/relationships/image" Target="../media/image55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50.png"/><Relationship Id="rId5" Type="http://schemas.openxmlformats.org/officeDocument/2006/relationships/tags" Target="../tags/tag209.xml"/><Relationship Id="rId15" Type="http://schemas.openxmlformats.org/officeDocument/2006/relationships/image" Target="../media/image54.png"/><Relationship Id="rId10" Type="http://schemas.openxmlformats.org/officeDocument/2006/relationships/image" Target="../media/image48.png"/><Relationship Id="rId4" Type="http://schemas.openxmlformats.org/officeDocument/2006/relationships/tags" Target="../tags/tag208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50.png"/><Relationship Id="rId18" Type="http://schemas.openxmlformats.org/officeDocument/2006/relationships/image" Target="../media/image59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48.png"/><Relationship Id="rId17" Type="http://schemas.openxmlformats.org/officeDocument/2006/relationships/image" Target="../media/image58.png"/><Relationship Id="rId2" Type="http://schemas.openxmlformats.org/officeDocument/2006/relationships/tags" Target="../tags/tag213.xml"/><Relationship Id="rId16" Type="http://schemas.openxmlformats.org/officeDocument/2006/relationships/image" Target="../media/image57.png"/><Relationship Id="rId20" Type="http://schemas.openxmlformats.org/officeDocument/2006/relationships/image" Target="../media/image55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16.xml"/><Relationship Id="rId15" Type="http://schemas.openxmlformats.org/officeDocument/2006/relationships/image" Target="../media/image5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0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50.png"/><Relationship Id="rId18" Type="http://schemas.openxmlformats.org/officeDocument/2006/relationships/image" Target="../media/image59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48.png"/><Relationship Id="rId17" Type="http://schemas.openxmlformats.org/officeDocument/2006/relationships/image" Target="../media/image58.png"/><Relationship Id="rId2" Type="http://schemas.openxmlformats.org/officeDocument/2006/relationships/tags" Target="../tags/tag222.xml"/><Relationship Id="rId16" Type="http://schemas.openxmlformats.org/officeDocument/2006/relationships/image" Target="../media/image57.png"/><Relationship Id="rId20" Type="http://schemas.openxmlformats.org/officeDocument/2006/relationships/image" Target="../media/image5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25.xml"/><Relationship Id="rId15" Type="http://schemas.openxmlformats.org/officeDocument/2006/relationships/image" Target="../media/image5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0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32.xml"/><Relationship Id="rId7" Type="http://schemas.openxmlformats.org/officeDocument/2006/relationships/image" Target="../media/image61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233.xml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36.xml"/><Relationship Id="rId7" Type="http://schemas.openxmlformats.org/officeDocument/2006/relationships/image" Target="../media/image61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237.xml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40.xml"/><Relationship Id="rId7" Type="http://schemas.openxmlformats.org/officeDocument/2006/relationships/image" Target="../media/image61.png"/><Relationship Id="rId12" Type="http://schemas.openxmlformats.org/officeDocument/2006/relationships/image" Target="../media/image69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242.xml"/><Relationship Id="rId10" Type="http://schemas.openxmlformats.org/officeDocument/2006/relationships/image" Target="../media/image65.png"/><Relationship Id="rId4" Type="http://schemas.openxmlformats.org/officeDocument/2006/relationships/tags" Target="../tags/tag241.xml"/><Relationship Id="rId9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45.xml"/><Relationship Id="rId7" Type="http://schemas.openxmlformats.org/officeDocument/2006/relationships/image" Target="../media/image61.png"/><Relationship Id="rId12" Type="http://schemas.openxmlformats.org/officeDocument/2006/relationships/image" Target="../media/image71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247.xml"/><Relationship Id="rId10" Type="http://schemas.openxmlformats.org/officeDocument/2006/relationships/image" Target="../media/image65.png"/><Relationship Id="rId4" Type="http://schemas.openxmlformats.org/officeDocument/2006/relationships/tags" Target="../tags/tag246.xml"/><Relationship Id="rId9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50.xml"/><Relationship Id="rId7" Type="http://schemas.openxmlformats.org/officeDocument/2006/relationships/image" Target="../media/image61.png"/><Relationship Id="rId12" Type="http://schemas.openxmlformats.org/officeDocument/2006/relationships/image" Target="../media/image73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252.xml"/><Relationship Id="rId10" Type="http://schemas.openxmlformats.org/officeDocument/2006/relationships/image" Target="../media/image65.png"/><Relationship Id="rId4" Type="http://schemas.openxmlformats.org/officeDocument/2006/relationships/tags" Target="../tags/tag251.xml"/><Relationship Id="rId9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87.png"/><Relationship Id="rId5" Type="http://schemas.openxmlformats.org/officeDocument/2006/relationships/image" Target="../media/image89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263.xml"/><Relationship Id="rId21" Type="http://schemas.openxmlformats.org/officeDocument/2006/relationships/image" Target="../media/image29.png"/><Relationship Id="rId34" Type="http://schemas.openxmlformats.org/officeDocument/2006/relationships/image" Target="../media/image96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32.png"/><Relationship Id="rId2" Type="http://schemas.openxmlformats.org/officeDocument/2006/relationships/tags" Target="../tags/tag262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95.png"/><Relationship Id="rId5" Type="http://schemas.openxmlformats.org/officeDocument/2006/relationships/tags" Target="../tags/tag26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270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268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277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96.png"/><Relationship Id="rId2" Type="http://schemas.openxmlformats.org/officeDocument/2006/relationships/tags" Target="../tags/tag276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97.png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284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28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291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99.png"/><Relationship Id="rId2" Type="http://schemas.openxmlformats.org/officeDocument/2006/relationships/tags" Target="../tags/tag290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98.png"/><Relationship Id="rId5" Type="http://schemas.openxmlformats.org/officeDocument/2006/relationships/tags" Target="../tags/tag29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298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296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05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99.png"/><Relationship Id="rId2" Type="http://schemas.openxmlformats.org/officeDocument/2006/relationships/tags" Target="../tags/tag304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0.png"/><Relationship Id="rId5" Type="http://schemas.openxmlformats.org/officeDocument/2006/relationships/tags" Target="../tags/tag30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12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17.xml"/><Relationship Id="rId10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19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2.png"/><Relationship Id="rId2" Type="http://schemas.openxmlformats.org/officeDocument/2006/relationships/tags" Target="../tags/tag318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1.png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26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24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343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33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2.png"/><Relationship Id="rId2" Type="http://schemas.openxmlformats.org/officeDocument/2006/relationships/tags" Target="../tags/tag332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3.png"/><Relationship Id="rId5" Type="http://schemas.openxmlformats.org/officeDocument/2006/relationships/tags" Target="../tags/tag33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40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38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357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47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5.png"/><Relationship Id="rId2" Type="http://schemas.openxmlformats.org/officeDocument/2006/relationships/tags" Target="../tags/tag346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4.png"/><Relationship Id="rId5" Type="http://schemas.openxmlformats.org/officeDocument/2006/relationships/tags" Target="../tags/tag34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54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5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371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61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7.png"/><Relationship Id="rId2" Type="http://schemas.openxmlformats.org/officeDocument/2006/relationships/tags" Target="../tags/tag360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6.png"/><Relationship Id="rId5" Type="http://schemas.openxmlformats.org/officeDocument/2006/relationships/tags" Target="../tags/tag3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68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66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75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9.png"/><Relationship Id="rId2" Type="http://schemas.openxmlformats.org/officeDocument/2006/relationships/tags" Target="../tags/tag374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08.png"/><Relationship Id="rId5" Type="http://schemas.openxmlformats.org/officeDocument/2006/relationships/tags" Target="../tags/tag37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82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80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389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09.png"/><Relationship Id="rId2" Type="http://schemas.openxmlformats.org/officeDocument/2006/relationships/tags" Target="../tags/tag388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10.png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396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394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403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12.png"/><Relationship Id="rId2" Type="http://schemas.openxmlformats.org/officeDocument/2006/relationships/tags" Target="../tags/tag402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11.png"/><Relationship Id="rId5" Type="http://schemas.openxmlformats.org/officeDocument/2006/relationships/tags" Target="../tags/tag40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410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408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427.xml"/><Relationship Id="rId18" Type="http://schemas.openxmlformats.org/officeDocument/2006/relationships/image" Target="../media/image92.png"/><Relationship Id="rId26" Type="http://schemas.openxmlformats.org/officeDocument/2006/relationships/oleObject" Target="../embeddings/oleObject5.bin"/><Relationship Id="rId3" Type="http://schemas.openxmlformats.org/officeDocument/2006/relationships/tags" Target="../tags/tag417.xml"/><Relationship Id="rId21" Type="http://schemas.openxmlformats.org/officeDocument/2006/relationships/image" Target="../media/image29.png"/><Relationship Id="rId34" Type="http://schemas.openxmlformats.org/officeDocument/2006/relationships/image" Target="../media/image95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image" Target="../media/image91.png"/><Relationship Id="rId25" Type="http://schemas.openxmlformats.org/officeDocument/2006/relationships/image" Target="../media/image21.emf"/><Relationship Id="rId33" Type="http://schemas.openxmlformats.org/officeDocument/2006/relationships/image" Target="../media/image112.png"/><Relationship Id="rId2" Type="http://schemas.openxmlformats.org/officeDocument/2006/relationships/tags" Target="../tags/tag416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34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113.png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4.png"/><Relationship Id="rId28" Type="http://schemas.openxmlformats.org/officeDocument/2006/relationships/image" Target="../media/image33.png"/><Relationship Id="rId10" Type="http://schemas.openxmlformats.org/officeDocument/2006/relationships/tags" Target="../tags/tag424.xml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image" Target="../media/image30.png"/><Relationship Id="rId27" Type="http://schemas.openxmlformats.org/officeDocument/2006/relationships/image" Target="../media/image22.emf"/><Relationship Id="rId30" Type="http://schemas.openxmlformats.org/officeDocument/2006/relationships/image" Target="../media/image35.png"/><Relationship Id="rId8" Type="http://schemas.openxmlformats.org/officeDocument/2006/relationships/tags" Target="../tags/tag4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50.png"/><Relationship Id="rId17" Type="http://schemas.openxmlformats.org/officeDocument/2006/relationships/image" Target="../media/image119.png"/><Relationship Id="rId2" Type="http://schemas.openxmlformats.org/officeDocument/2006/relationships/tags" Target="../tags/tag430.xml"/><Relationship Id="rId16" Type="http://schemas.openxmlformats.org/officeDocument/2006/relationships/image" Target="../media/image118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image" Target="../media/image48.png"/><Relationship Id="rId5" Type="http://schemas.openxmlformats.org/officeDocument/2006/relationships/tags" Target="../tags/tag433.xml"/><Relationship Id="rId15" Type="http://schemas.openxmlformats.org/officeDocument/2006/relationships/image" Target="../media/image117.png"/><Relationship Id="rId10" Type="http://schemas.openxmlformats.org/officeDocument/2006/relationships/notesSlide" Target="../notesSlides/notesSlide22.xml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8.png"/><Relationship Id="rId2" Type="http://schemas.openxmlformats.org/officeDocument/2006/relationships/tags" Target="../tags/tag19.xml"/><Relationship Id="rId16" Type="http://schemas.openxmlformats.org/officeDocument/2006/relationships/image" Target="../media/image1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7.png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27.xml"/><Relationship Id="rId21" Type="http://schemas.openxmlformats.org/officeDocument/2006/relationships/image" Target="../media/image14.png"/><Relationship Id="rId7" Type="http://schemas.openxmlformats.org/officeDocument/2006/relationships/tags" Target="../tags/tag31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10.png"/><Relationship Id="rId2" Type="http://schemas.openxmlformats.org/officeDocument/2006/relationships/tags" Target="../tags/tag2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5" Type="http://schemas.openxmlformats.org/officeDocument/2006/relationships/image" Target="../media/image8.png"/><Relationship Id="rId10" Type="http://schemas.openxmlformats.org/officeDocument/2006/relationships/tags" Target="../tags/tag34.xml"/><Relationship Id="rId19" Type="http://schemas.openxmlformats.org/officeDocument/2006/relationships/image" Target="../media/image12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0865" y="2240444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3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I: Introduction, Merge-sort and Master Theorem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usepackage{xcolor}&#10;\pagestyle{empty}&#10;\begin{document}&#10;&#10;\noindent \textbf{Exercise:} Let $T(n) = T(n-1) + 1, \textrm{with }T(1) = 1.$  &#10;&#10;&#10;&#10;&#10;\end{document}" title="IguanaTex Bitmap Display">
            <a:extLst>
              <a:ext uri="{FF2B5EF4-FFF2-40B4-BE49-F238E27FC236}">
                <a16:creationId xmlns:a16="http://schemas.microsoft.com/office/drawing/2014/main" id="{17C24EB3-8118-605F-072E-81B0CCD84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2829" y="1637287"/>
            <a:ext cx="6972164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xcolor}&#10;\pagestyle{empty}&#10;\begin{document}&#10;&#10;\textcolor{red}{Find $T(n)$.}&#10;&#10;&#10;&#10;&#10;\end{document}" title="IguanaTex Bitmap Display">
            <a:extLst>
              <a:ext uri="{FF2B5EF4-FFF2-40B4-BE49-F238E27FC236}">
                <a16:creationId xmlns:a16="http://schemas.microsoft.com/office/drawing/2014/main" id="{D44E8B5B-BDBD-9B8F-DFA4-DF2B7DF259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78816" y="2104876"/>
            <a:ext cx="144426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usepackage{xcolor}&#10;\pagestyle{empty}&#10;\begin{document}&#10;&#10;\textcolor{red}{Solution:}&#10;&#10;&#10;&#10;&#10;\end{document}" title="IguanaTex Bitmap Display">
            <a:extLst>
              <a:ext uri="{FF2B5EF4-FFF2-40B4-BE49-F238E27FC236}">
                <a16:creationId xmlns:a16="http://schemas.microsoft.com/office/drawing/2014/main" id="{303F4855-0BC1-8520-91D6-1CA70D269D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2829" y="2605969"/>
            <a:ext cx="1165150" cy="226661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Since $T(n-i) = T(n-i-1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B1296246-C31F-6748-41F0-549C14C0F0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2829" y="3153543"/>
            <a:ext cx="7978087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$T(n) = T(n-i)+i.$&#10;&#10;&#10;&#10;&#10;\end{document}" title="IguanaTex Bitmap Display">
            <a:extLst>
              <a:ext uri="{FF2B5EF4-FFF2-40B4-BE49-F238E27FC236}">
                <a16:creationId xmlns:a16="http://schemas.microsoft.com/office/drawing/2014/main" id="{14F4933E-406E-9768-50AC-73CB144027C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22094" y="3621132"/>
            <a:ext cx="2749906" cy="31283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By setting \textbf{\textcolor{red}{$i=n-1$}} we have&#10;&#10;&#10;&#10;\end{document}" title="IguanaTex Bitmap Display">
            <a:extLst>
              <a:ext uri="{FF2B5EF4-FFF2-40B4-BE49-F238E27FC236}">
                <a16:creationId xmlns:a16="http://schemas.microsoft.com/office/drawing/2014/main" id="{B7AF274D-471F-1D5E-CE66-52FA2CA846C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2829" y="4390687"/>
            <a:ext cx="3913186" cy="279112"/>
          </a:xfrm>
          <a:prstGeom prst="rect">
            <a:avLst/>
          </a:prstGeom>
        </p:spPr>
      </p:pic>
      <p:pic>
        <p:nvPicPr>
          <p:cNvPr id="22" name="Picture 21" descr="\documentclass{article}&#10;\usepackage{amsmath}&#10;\usepackage{xcolor}&#10;\pagestyle{empty}&#10;\begin{document}&#10;&#10;$T(n) = T(1)+n-1 = n \textrm{ which is }\textcolor{red}{\Theta(n)}.$&#10;&#10;&#10;&#10;&#10;\end{document}" title="IguanaTex Bitmap Display">
            <a:extLst>
              <a:ext uri="{FF2B5EF4-FFF2-40B4-BE49-F238E27FC236}">
                <a16:creationId xmlns:a16="http://schemas.microsoft.com/office/drawing/2014/main" id="{D3A2597E-7868-6794-55D6-266AAD69AFD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61427" y="4858276"/>
            <a:ext cx="5424885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5" y="3119738"/>
            <a:ext cx="8733950" cy="6012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Key idea: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Divide</a:t>
            </a:r>
            <a:r>
              <a:rPr lang="en-US" dirty="0"/>
              <a:t> input into two parts of equal size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Sort</a:t>
            </a:r>
            <a:r>
              <a:rPr lang="en-US" dirty="0"/>
              <a:t>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Merge</a:t>
            </a:r>
            <a:r>
              <a:rPr lang="en-US" dirty="0"/>
              <a:t> the two sorted parts to obtain the solution.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0781DDE-316A-44AA-1BB5-3ACB17637F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459" y="1600200"/>
                <a:ext cx="8676167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Have seen algorithms like </a:t>
                </a:r>
                <a:r>
                  <a:rPr lang="en-US" dirty="0">
                    <a:solidFill>
                      <a:srgbClr val="FF0000"/>
                    </a:solidFill>
                  </a:rPr>
                  <a:t>insertion sort</a:t>
                </a:r>
                <a:r>
                  <a:rPr lang="en-US" dirty="0">
                    <a:solidFill>
                      <a:srgbClr val="3A3A82"/>
                    </a:solidFill>
                  </a:rPr>
                  <a:t> that have running time (</a:t>
                </a:r>
                <a:r>
                  <a:rPr lang="en-US" dirty="0">
                    <a:solidFill>
                      <a:srgbClr val="FF0000"/>
                    </a:solidFill>
                  </a:rPr>
                  <a:t>worst case</a:t>
                </a:r>
                <a:r>
                  <a:rPr lang="en-US" dirty="0">
                    <a:solidFill>
                      <a:srgbClr val="3A3A8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0781DDE-316A-44AA-1BB5-3ACB1763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9" y="1600200"/>
                <a:ext cx="8676167" cy="4525963"/>
              </a:xfrm>
              <a:prstGeom prst="rect">
                <a:avLst/>
              </a:prstGeom>
              <a:blipFill>
                <a:blip r:embed="rId2"/>
                <a:stretch>
                  <a:fillRect l="-17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5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</p:spTree>
    <p:extLst>
      <p:ext uri="{BB962C8B-B14F-4D97-AF65-F5344CB8AC3E}">
        <p14:creationId xmlns:p14="http://schemas.microsoft.com/office/powerpoint/2010/main" val="218610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A1FA5A-454B-B40A-8ED3-A155B21BF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09EAE6-A060-6407-F4E6-4B2BAFC3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</p:spTree>
    <p:extLst>
      <p:ext uri="{BB962C8B-B14F-4D97-AF65-F5344CB8AC3E}">
        <p14:creationId xmlns:p14="http://schemas.microsoft.com/office/powerpoint/2010/main" val="4755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09850"/>
              </p:ext>
            </p:extLst>
          </p:nvPr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991744"/>
              </p:ext>
            </p:extLst>
          </p:nvPr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92588"/>
              </p:ext>
            </p:extLst>
          </p:nvPr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461B233-6E36-E5B0-3E38-6E8708F45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44609"/>
              </p:ext>
            </p:extLst>
          </p:nvPr>
        </p:nvGraphicFramePr>
        <p:xfrm>
          <a:off x="1917724" y="5006706"/>
          <a:ext cx="199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7724" y="5006706"/>
                        <a:ext cx="1997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E693A7-2357-1F8B-A0A2-3FA2C3295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47813"/>
              </p:ext>
            </p:extLst>
          </p:nvPr>
        </p:nvGraphicFramePr>
        <p:xfrm>
          <a:off x="4688547" y="4962473"/>
          <a:ext cx="19970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8547" y="4962473"/>
                        <a:ext cx="19970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48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A1FA5A-454B-B40A-8ED3-A155B21BF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09EAE6-A060-6407-F4E6-4B2BAFC3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461B233-6E36-E5B0-3E38-6E8708F45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5006706"/>
          <a:ext cx="199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461B233-6E36-E5B0-3E38-6E8708F4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7724" y="5006706"/>
                        <a:ext cx="1997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E693A7-2357-1F8B-A0A2-3FA2C3295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8547" y="4962473"/>
          <a:ext cx="19970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E693A7-2357-1F8B-A0A2-3FA2C3295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8547" y="4962473"/>
                        <a:ext cx="19970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EB821D1-B81C-A6E5-0242-3276CDB43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5656174"/>
          <a:ext cx="38703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800" imgH="165100" progId="Equation.DSMT4">
                  <p:embed/>
                </p:oleObj>
              </mc:Choice>
              <mc:Fallback>
                <p:oleObj name="Equation" r:id="rId12" imgW="1574800" imgH="1651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EB821D1-B81C-A6E5-0242-3276CDB43A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81012" y="5656174"/>
                        <a:ext cx="387032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5D7FFA-B4F2-A2D9-320E-ABEDEE84ED84}"/>
              </a:ext>
            </a:extLst>
          </p:cNvPr>
          <p:cNvCxnSpPr>
            <a:cxnSpLocks/>
          </p:cNvCxnSpPr>
          <p:nvPr/>
        </p:nvCxnSpPr>
        <p:spPr>
          <a:xfrm>
            <a:off x="3029283" y="5433173"/>
            <a:ext cx="551261" cy="249658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357B92-2270-AE83-65B7-0E5B1B09296F}"/>
              </a:ext>
            </a:extLst>
          </p:cNvPr>
          <p:cNvCxnSpPr>
            <a:cxnSpLocks/>
          </p:cNvCxnSpPr>
          <p:nvPr/>
        </p:nvCxnSpPr>
        <p:spPr>
          <a:xfrm flipH="1">
            <a:off x="5165211" y="5433173"/>
            <a:ext cx="618252" cy="23325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3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A42E7436-EDC6-5EA4-4AD4-D15F0A6592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90A777E6-EC37-536A-12FD-C52F693D44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95796"/>
              </p:ext>
            </p:extLst>
          </p:nvPr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461B233-6E36-E5B0-3E38-6E8708F4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315198"/>
              </p:ext>
            </p:extLst>
          </p:nvPr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E693A7-2357-1F8B-A0A2-3FA2C3295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22461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244957" y="4829387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092107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506159" y="5005829"/>
            <a:ext cx="129252" cy="2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$ &#10;&#10;&#10;&#10;\end{document}" title="IguanaTex Bitmap Display">
            <a:extLst>
              <a:ext uri="{FF2B5EF4-FFF2-40B4-BE49-F238E27FC236}">
                <a16:creationId xmlns:a16="http://schemas.microsoft.com/office/drawing/2014/main" id="{237EC430-9DFF-25A8-19E2-24B15D1B49D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62004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302724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50615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768678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448100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5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$ &#10;&#10;&#10;&#10;\end{document}" title="IguanaTex Bitmap Display">
            <a:extLst>
              <a:ext uri="{FF2B5EF4-FFF2-40B4-BE49-F238E27FC236}">
                <a16:creationId xmlns:a16="http://schemas.microsoft.com/office/drawing/2014/main" id="{2D5848E3-6334-0D1D-FBFE-71A722BDA5C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871053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302724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71163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789226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448100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06" y="1417638"/>
            <a:ext cx="8733950" cy="23287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Definition</a:t>
            </a:r>
            <a:r>
              <a:rPr lang="en-US" dirty="0"/>
              <a:t>: </a:t>
            </a:r>
          </a:p>
          <a:p>
            <a:pPr lvl="1"/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Solving a task where the solution depends on solutions to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smaller instances of the same problem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by using </a:t>
            </a:r>
            <a:r>
              <a:rPr lang="en-US" dirty="0">
                <a:solidFill>
                  <a:srgbClr val="3A3A8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functions/</a:t>
            </a:r>
            <a:r>
              <a:rPr lang="en-US" b="0" i="0" strike="noStrike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algorithms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that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call themselves.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64251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$ &#10;&#10;&#10;&#10;\end{document}" title="IguanaTex Bitmap Display">
            <a:extLst>
              <a:ext uri="{FF2B5EF4-FFF2-40B4-BE49-F238E27FC236}">
                <a16:creationId xmlns:a16="http://schemas.microsoft.com/office/drawing/2014/main" id="{C86FD511-08B1-8F83-3076-A91E64D6EF4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1114573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554437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71163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789226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699813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1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$ &#10;&#10;&#10;&#10;\end{document}" title="IguanaTex Bitmap Display">
            <a:extLst>
              <a:ext uri="{FF2B5EF4-FFF2-40B4-BE49-F238E27FC236}">
                <a16:creationId xmlns:a16="http://schemas.microsoft.com/office/drawing/2014/main" id="{1B6A36A5-BFBD-5806-CFC2-CAD815C70A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135622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554437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47941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12856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699813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1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$ &#10;&#10;&#10;&#10;\end{document}" title="IguanaTex Bitmap Display">
            <a:extLst>
              <a:ext uri="{FF2B5EF4-FFF2-40B4-BE49-F238E27FC236}">
                <a16:creationId xmlns:a16="http://schemas.microsoft.com/office/drawing/2014/main" id="{3DD567BA-98AB-15D3-328B-C4E1478DA0B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1603487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95876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47941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12856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941252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9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$ &#10;&#10;&#10;&#10;\end{document}" title="IguanaTex Bitmap Display">
            <a:extLst>
              <a:ext uri="{FF2B5EF4-FFF2-40B4-BE49-F238E27FC236}">
                <a16:creationId xmlns:a16="http://schemas.microsoft.com/office/drawing/2014/main" id="{2741B51D-5E2D-42E5-CB56-A0A9E10F7DC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1839514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95876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179106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359729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941252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71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$ &#10;&#10;&#10;&#10;\end{document}" title="IguanaTex Bitmap Display">
            <a:extLst>
              <a:ext uri="{FF2B5EF4-FFF2-40B4-BE49-F238E27FC236}">
                <a16:creationId xmlns:a16="http://schemas.microsoft.com/office/drawing/2014/main" id="{622D7513-6E01-D27F-CABA-5642307DC33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209240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95876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399997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580620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941252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53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 \; 7 \; 8$ &#10;&#10;&#10;&#10;\end{document}" title="IguanaTex Bitmap Display">
            <a:extLst>
              <a:ext uri="{FF2B5EF4-FFF2-40B4-BE49-F238E27FC236}">
                <a16:creationId xmlns:a16="http://schemas.microsoft.com/office/drawing/2014/main" id="{0B010F88-0686-CC91-91B8-4BDB59D6672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2324681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95876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728765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909388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5941252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86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161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1161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2031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 \; 8 \; 9$ &#10;&#10;&#10;&#10;\end{document}" title="IguanaTex Bitmap Display">
            <a:extLst>
              <a:ext uri="{FF2B5EF4-FFF2-40B4-BE49-F238E27FC236}">
                <a16:creationId xmlns:a16="http://schemas.microsoft.com/office/drawing/2014/main" id="{D635D57C-2792-2A6D-B947-C29DDA0A23F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89" y="5507050"/>
            <a:ext cx="2566328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196564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728765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8909388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6341940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4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73441"/>
              </p:ext>
            </p:extLst>
          </p:nvPr>
        </p:nvGraphicFramePr>
        <p:xfrm>
          <a:off x="7484380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84380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050387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 \; 7 \; 8 \; 9\; 10$ &#10;&#10;&#10;&#10;\end{document}" title="IguanaTex Bitmap Display">
            <a:extLst>
              <a:ext uri="{FF2B5EF4-FFF2-40B4-BE49-F238E27FC236}">
                <a16:creationId xmlns:a16="http://schemas.microsoft.com/office/drawing/2014/main" id="{28B90C0E-922D-A39F-2E2C-1F4CC1C80AB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90" y="5507050"/>
            <a:ext cx="2965325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196564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918834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9099457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6341940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73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4380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84380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050387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 \; 8 \; 9\; 10\; 220$ &#10;&#10;&#10;&#10;\end{document}" title="IguanaTex Bitmap Display">
            <a:extLst>
              <a:ext uri="{FF2B5EF4-FFF2-40B4-BE49-F238E27FC236}">
                <a16:creationId xmlns:a16="http://schemas.microsoft.com/office/drawing/2014/main" id="{799E6C23-D874-B083-CBEB-E8A602B8028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91" y="5507050"/>
            <a:ext cx="3517927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525332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918834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9099457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6670708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16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4"/>
                <a:stretch>
                  <a:fillRect l="-1273" t="-6154" r="-1980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textbf{If} $A[i]&lt;= B[j]$ \textbf{then}&#10;&#10;&#10;\end{document}" title="IguanaTex Bitmap Display">
            <a:extLst>
              <a:ext uri="{FF2B5EF4-FFF2-40B4-BE49-F238E27FC236}">
                <a16:creationId xmlns:a16="http://schemas.microsoft.com/office/drawing/2014/main" id="{C7054A23-E896-C01F-19BD-A4EFBB48E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1643" y="3881595"/>
            <a:ext cx="2909127" cy="31283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C[k]\leftarrow A[i]$ &#10;&#10;&#10;&#10;\end{document}" title="IguanaTex Bitmap Display">
            <a:extLst>
              <a:ext uri="{FF2B5EF4-FFF2-40B4-BE49-F238E27FC236}">
                <a16:creationId xmlns:a16="http://schemas.microsoft.com/office/drawing/2014/main" id="{7E9C6A94-47A1-FDFC-FCEC-1AE092EBFD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87198" y="4313886"/>
            <a:ext cx="1534177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7197" y="4729613"/>
            <a:ext cx="2564454" cy="27536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C[k]\leftarrow B[j]$ &#10;&#10;&#10;&#10;\end{document}" title="IguanaTex Bitmap Display">
            <a:extLst>
              <a:ext uri="{FF2B5EF4-FFF2-40B4-BE49-F238E27FC236}">
                <a16:creationId xmlns:a16="http://schemas.microsoft.com/office/drawing/2014/main" id="{1A6C075A-7404-4A39-6B7C-C5CD06F5E9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26999" y="5555828"/>
            <a:ext cx="1592247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26998" y="5972369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1643" y="5107875"/>
            <a:ext cx="546983" cy="2172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While} $k&lt;\textrm{len(A)}+\textrm{len(B)}$ \textbf{do}&#10;&#10;&#10;\end{document}" title="IguanaTex Bitmap Display">
            <a:extLst>
              <a:ext uri="{FF2B5EF4-FFF2-40B4-BE49-F238E27FC236}">
                <a16:creationId xmlns:a16="http://schemas.microsoft.com/office/drawing/2014/main" id="{FAD8D835-EC19-48D7-85FC-7372657E6D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7201" y="3465054"/>
            <a:ext cx="4197910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164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800" imgH="152400" progId="Equation.DSMT4">
                  <p:embed/>
                </p:oleObj>
              </mc:Choice>
              <mc:Fallback>
                <p:oleObj name="Equation" r:id="rId2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0164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4380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65100" progId="Equation.DSMT4">
                  <p:embed/>
                </p:oleObj>
              </mc:Choice>
              <mc:Fallback>
                <p:oleObj name="Equation" r:id="rId2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84380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92725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050387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 \; 8 \; 9\; 10\; 220$ &#10;&#10;&#10;&#10;\end{document}" title="IguanaTex Bitmap Display">
            <a:extLst>
              <a:ext uri="{FF2B5EF4-FFF2-40B4-BE49-F238E27FC236}">
                <a16:creationId xmlns:a16="http://schemas.microsoft.com/office/drawing/2014/main" id="{799E6C23-D874-B083-CBEB-E8A602B8028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432691" y="5507050"/>
            <a:ext cx="3517927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525332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918834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9099457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6670708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72B5C-CD26-903D-F1B2-AE33E45B5358}"/>
              </a:ext>
            </a:extLst>
          </p:cNvPr>
          <p:cNvSpPr txBox="1"/>
          <p:nvPr/>
        </p:nvSpPr>
        <p:spPr>
          <a:xfrm>
            <a:off x="5432691" y="3520411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28F37-ECD8-E63F-1FC2-0F32E1C851E3}"/>
                  </a:ext>
                </a:extLst>
              </p:cNvPr>
              <p:cNvSpPr txBox="1"/>
              <p:nvPr/>
            </p:nvSpPr>
            <p:spPr>
              <a:xfrm>
                <a:off x="5823970" y="3487847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200" b="1" dirty="0">
                    <a:solidFill>
                      <a:schemeClr val="bg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28F37-ECD8-E63F-1FC2-0F32E1C85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970" y="3487847"/>
                <a:ext cx="4572000" cy="430887"/>
              </a:xfrm>
              <a:prstGeom prst="rect">
                <a:avLst/>
              </a:prstGeom>
              <a:blipFill>
                <a:blip r:embed="rId31"/>
                <a:stretch>
                  <a:fillRect l="-1733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0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246206" y="1417638"/>
            <a:ext cx="8733950" cy="23287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Definition</a:t>
            </a:r>
            <a:r>
              <a:rPr lang="en-US" dirty="0"/>
              <a:t>: </a:t>
            </a:r>
          </a:p>
          <a:p>
            <a:pPr lvl="1"/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Solving a task where the solution depends on solutions to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smaller instances of the same problem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by using </a:t>
            </a:r>
            <a:r>
              <a:rPr lang="en-US" dirty="0">
                <a:solidFill>
                  <a:srgbClr val="3A3A8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functions/</a:t>
            </a:r>
            <a:r>
              <a:rPr lang="en-US" b="0" i="0" strike="noStrike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algorithms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that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call themselves.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4113B9FE-1E5D-0A3E-A823-9683F11CB130}"/>
              </a:ext>
            </a:extLst>
          </p:cNvPr>
          <p:cNvSpPr txBox="1">
            <a:spLocks/>
          </p:cNvSpPr>
          <p:nvPr/>
        </p:nvSpPr>
        <p:spPr>
          <a:xfrm>
            <a:off x="246206" y="3871547"/>
            <a:ext cx="8733950" cy="232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Example</a:t>
            </a:r>
            <a:r>
              <a:rPr lang="en-US" dirty="0"/>
              <a:t>: </a:t>
            </a: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5" name="Picture 14" descr="\documentclass{article}&#10;\usepackage{amsmath}&#10;\pagestyle{empty}&#10;\usepackage{xcolor}&#10;\begin{document}&#10;&#10; $\textrm{Factorial}(n)$&#10;&#10;&#10;\end{document}" title="IguanaTex Bitmap Display">
            <a:extLst>
              <a:ext uri="{FF2B5EF4-FFF2-40B4-BE49-F238E27FC236}">
                <a16:creationId xmlns:a16="http://schemas.microsoft.com/office/drawing/2014/main" id="{A6049663-1EA3-2404-CE0B-35400F577B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4439" y="4500460"/>
            <a:ext cx="1772695" cy="349518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\textrm{\textbf{If }} n==0 \textbf{\textrm{ then return }} 1$ &#10;&#10;&#10;\end{document}" title="IguanaTex Bitmap Display">
            <a:extLst>
              <a:ext uri="{FF2B5EF4-FFF2-40B4-BE49-F238E27FC236}">
                <a16:creationId xmlns:a16="http://schemas.microsoft.com/office/drawing/2014/main" id="{714463FE-E9EE-40B3-50CC-37ED044894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78251" y="5057730"/>
            <a:ext cx="3991185" cy="25115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bf{return} $n\cdot\textrm{Factorial}(n-1)$  &#10;&#10;&#10;\end{document}" title="IguanaTex Bitmap Display">
            <a:extLst>
              <a:ext uri="{FF2B5EF4-FFF2-40B4-BE49-F238E27FC236}">
                <a16:creationId xmlns:a16="http://schemas.microsoft.com/office/drawing/2014/main" id="{6A143AF8-081E-6D59-F68D-BC8E79F77C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62177" y="5528530"/>
            <a:ext cx="4053967" cy="3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5807"/>
            <a:ext cx="8733950" cy="6012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Pseudocode: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begin{document}&#10;&#10;\textrm{Mergesort}$(A[1:n])$&#10;&#10;&#10;\end{document}" title="IguanaTex Bitmap Display">
            <a:extLst>
              <a:ext uri="{FF2B5EF4-FFF2-40B4-BE49-F238E27FC236}">
                <a16:creationId xmlns:a16="http://schemas.microsoft.com/office/drawing/2014/main" id="{C9041BE3-9902-1D5C-7928-58556E9FB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9264" y="1825905"/>
            <a:ext cx="2566327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return} $A$&#10;&#10;&#10;\end{document}" title="IguanaTex Bitmap Display">
            <a:extLst>
              <a:ext uri="{FF2B5EF4-FFF2-40B4-BE49-F238E27FC236}">
                <a16:creationId xmlns:a16="http://schemas.microsoft.com/office/drawing/2014/main" id="{95597A4A-8540-5572-8444-3F6662031B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15235" y="2551667"/>
            <a:ext cx="1313135" cy="22478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Mergesort $(A[1:\frac{n}{2}])$&#10;&#10;&#10;\end{document}" title="IguanaTex Bitmap Display">
            <a:extLst>
              <a:ext uri="{FF2B5EF4-FFF2-40B4-BE49-F238E27FC236}">
                <a16:creationId xmlns:a16="http://schemas.microsoft.com/office/drawing/2014/main" id="{345C638D-DA7A-BBC4-8BA9-F2777304BF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2873307"/>
            <a:ext cx="2712438" cy="340929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Mergesort $(A[\frac{n}{2}+1:n])$&#10;&#10;&#10;\end{document}" title="IguanaTex Bitmap Display">
            <a:extLst>
              <a:ext uri="{FF2B5EF4-FFF2-40B4-BE49-F238E27FC236}">
                <a16:creationId xmlns:a16="http://schemas.microsoft.com/office/drawing/2014/main" id="{E7118D6D-52C7-431E-CB43-A366CFE84F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40487" y="3301036"/>
            <a:ext cx="3280026" cy="3409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C \leftarrow \textrm{Merge}(A[1:\frac{n}{2}], A[\frac{n}{2}+1:n])$&#10;&#10;&#10;\end{document}" title="IguanaTex Bitmap Display">
            <a:extLst>
              <a:ext uri="{FF2B5EF4-FFF2-40B4-BE49-F238E27FC236}">
                <a16:creationId xmlns:a16="http://schemas.microsoft.com/office/drawing/2014/main" id="{11969448-FC9A-E64A-63C3-381F035984D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7" y="3702019"/>
            <a:ext cx="4566935" cy="340929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textbf{return} $C$&#10;&#10;&#10;\end{document}" title="IguanaTex Bitmap Display">
            <a:extLst>
              <a:ext uri="{FF2B5EF4-FFF2-40B4-BE49-F238E27FC236}">
                <a16:creationId xmlns:a16="http://schemas.microsoft.com/office/drawing/2014/main" id="{BBF732AE-8C4A-87C2-44D9-D2C37503AF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29956" y="4069340"/>
            <a:ext cx="1326248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 </a:t>
            </a:r>
            <a:endParaRPr lang="en-US" dirty="0">
              <a:latin typeface="Tahoma" charset="0"/>
            </a:endParaRP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Example: Sort </a:t>
            </a:r>
            <a:r>
              <a:rPr lang="en-US" b="1" dirty="0">
                <a:solidFill>
                  <a:srgbClr val="3A3A82"/>
                </a:solidFill>
                <a:latin typeface="Tahoma" charset="0"/>
              </a:rPr>
              <a:t>7 2 9 4 3 8 6 1</a:t>
            </a:r>
          </a:p>
        </p:txBody>
      </p:sp>
      <p:cxnSp>
        <p:nvCxnSpPr>
          <p:cNvPr id="21509" name="AutoShape 4"/>
          <p:cNvCxnSpPr>
            <a:cxnSpLocks noChangeShapeType="1"/>
            <a:stCxn id="21535" idx="0"/>
            <a:endCxn id="21539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0" name="AutoShape 5"/>
          <p:cNvCxnSpPr>
            <a:cxnSpLocks noChangeShapeType="1"/>
            <a:stCxn id="21536" idx="0"/>
            <a:endCxn id="21539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1" name="AutoShape 6"/>
          <p:cNvCxnSpPr>
            <a:cxnSpLocks noChangeShapeType="1"/>
            <a:stCxn id="21527" idx="0"/>
            <a:endCxn id="21535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2" name="AutoShape 7"/>
          <p:cNvCxnSpPr>
            <a:cxnSpLocks noChangeShapeType="1"/>
            <a:stCxn id="21529" idx="0"/>
            <a:endCxn id="21536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3" name="AutoShape 8"/>
          <p:cNvCxnSpPr>
            <a:cxnSpLocks noChangeShapeType="1"/>
            <a:stCxn id="21535" idx="2"/>
            <a:endCxn id="21528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4" name="AutoShape 9"/>
          <p:cNvCxnSpPr>
            <a:cxnSpLocks noChangeShapeType="1"/>
            <a:stCxn id="21536" idx="2"/>
            <a:endCxn id="2153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1515" name="Group 10"/>
          <p:cNvGrpSpPr>
            <a:grpSpLocks/>
          </p:cNvGrpSpPr>
          <p:nvPr/>
        </p:nvGrpSpPr>
        <p:grpSpPr bwMode="auto">
          <a:xfrm>
            <a:off x="1223963" y="3617913"/>
            <a:ext cx="6981825" cy="427037"/>
            <a:chOff x="771" y="2764"/>
            <a:chExt cx="4398" cy="269"/>
          </a:xfrm>
        </p:grpSpPr>
        <p:sp>
          <p:nvSpPr>
            <p:cNvPr id="21539" name="AutoShape 11"/>
            <p:cNvSpPr>
              <a:spLocks noChangeArrowheads="1"/>
            </p:cNvSpPr>
            <p:nvPr/>
          </p:nvSpPr>
          <p:spPr bwMode="auto">
            <a:xfrm>
              <a:off x="771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2  4  7  9</a:t>
              </a:r>
            </a:p>
          </p:txBody>
        </p:sp>
        <p:sp>
          <p:nvSpPr>
            <p:cNvPr id="21540" name="AutoShape 12"/>
            <p:cNvSpPr>
              <a:spLocks noChangeArrowheads="1"/>
            </p:cNvSpPr>
            <p:nvPr/>
          </p:nvSpPr>
          <p:spPr bwMode="auto">
            <a:xfrm>
              <a:off x="3555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1  3  8  6</a:t>
              </a:r>
            </a:p>
          </p:txBody>
        </p:sp>
      </p:grpSp>
      <p:grpSp>
        <p:nvGrpSpPr>
          <p:cNvPr id="21516" name="Group 13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1535" name="AutoShape 14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2  7</a:t>
              </a:r>
            </a:p>
          </p:txBody>
        </p:sp>
        <p:sp>
          <p:nvSpPr>
            <p:cNvPr id="21536" name="AutoShape 15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1537" name="AutoShape 16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1538" name="AutoShape 17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grpSp>
        <p:nvGrpSpPr>
          <p:cNvPr id="21517" name="Group 18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1527" name="AutoShape 19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7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1528" name="AutoShape 20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2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1529" name="AutoShape 21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9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1530" name="AutoShape 22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1531" name="AutoShape 23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1532" name="AutoShape 24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1533" name="AutoShape 25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1534" name="AutoShape 26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1518" name="AutoShape 27"/>
          <p:cNvCxnSpPr>
            <a:cxnSpLocks noChangeShapeType="1"/>
            <a:stCxn id="21537" idx="0"/>
            <a:endCxn id="2154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9" name="AutoShape 28"/>
          <p:cNvCxnSpPr>
            <a:cxnSpLocks noChangeShapeType="1"/>
            <a:stCxn id="21538" idx="0"/>
            <a:endCxn id="2154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20" name="AutoShape 29"/>
          <p:cNvCxnSpPr>
            <a:cxnSpLocks noChangeShapeType="1"/>
            <a:stCxn id="21531" idx="0"/>
            <a:endCxn id="2153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21" name="AutoShape 30"/>
          <p:cNvCxnSpPr>
            <a:cxnSpLocks noChangeShapeType="1"/>
            <a:stCxn id="21533" idx="0"/>
            <a:endCxn id="2153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22" name="AutoShape 31"/>
          <p:cNvCxnSpPr>
            <a:cxnSpLocks noChangeShapeType="1"/>
            <a:stCxn id="21537" idx="2"/>
            <a:endCxn id="2153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23" name="AutoShape 32"/>
          <p:cNvCxnSpPr>
            <a:cxnSpLocks noChangeShapeType="1"/>
            <a:stCxn id="21538" idx="2"/>
            <a:endCxn id="2153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24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</a:t>
            </a:r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3  8  6  1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1525" name="AutoShape 34"/>
          <p:cNvCxnSpPr>
            <a:cxnSpLocks noChangeShapeType="1"/>
            <a:stCxn id="21539" idx="0"/>
            <a:endCxn id="21524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26" name="AutoShape 35"/>
          <p:cNvCxnSpPr>
            <a:cxnSpLocks noChangeShapeType="1"/>
            <a:stCxn id="21540" idx="0"/>
            <a:endCxn id="21524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B39B069-FBDE-CF9D-159D-AECC25A0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left part</a:t>
            </a:r>
          </a:p>
        </p:txBody>
      </p:sp>
      <p:cxnSp>
        <p:nvCxnSpPr>
          <p:cNvPr id="22533" name="AutoShape 4"/>
          <p:cNvCxnSpPr>
            <a:cxnSpLocks noChangeShapeType="1"/>
            <a:stCxn id="22561" idx="0"/>
            <a:endCxn id="22539" idx="2"/>
          </p:cNvCxnSpPr>
          <p:nvPr/>
        </p:nvCxnSpPr>
        <p:spPr bwMode="auto">
          <a:xfrm flipV="1">
            <a:off x="14366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4" name="AutoShape 5"/>
          <p:cNvCxnSpPr>
            <a:cxnSpLocks noChangeShapeType="1"/>
            <a:stCxn id="22562" idx="0"/>
            <a:endCxn id="22539" idx="2"/>
          </p:cNvCxnSpPr>
          <p:nvPr/>
        </p:nvCxnSpPr>
        <p:spPr bwMode="auto">
          <a:xfrm flipH="1" flipV="1">
            <a:off x="2505075" y="4064000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5" name="AutoShape 6"/>
          <p:cNvCxnSpPr>
            <a:cxnSpLocks noChangeShapeType="1"/>
            <a:stCxn id="22553" idx="0"/>
            <a:endCxn id="22561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7"/>
          <p:cNvCxnSpPr>
            <a:cxnSpLocks noChangeShapeType="1"/>
            <a:stCxn id="22555" idx="0"/>
            <a:endCxn id="22562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7" name="AutoShape 8"/>
          <p:cNvCxnSpPr>
            <a:cxnSpLocks noChangeShapeType="1"/>
            <a:stCxn id="22561" idx="2"/>
            <a:endCxn id="22554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8" name="AutoShape 9"/>
          <p:cNvCxnSpPr>
            <a:cxnSpLocks noChangeShapeType="1"/>
            <a:stCxn id="22562" idx="2"/>
            <a:endCxn id="22556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2561" name="AutoShape 14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7  2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2  7</a:t>
              </a:r>
            </a:p>
          </p:txBody>
        </p:sp>
        <p:sp>
          <p:nvSpPr>
            <p:cNvPr id="22562" name="AutoShape 15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2563" name="AutoShape 16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2564" name="AutoShape 17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grpSp>
        <p:nvGrpSpPr>
          <p:cNvPr id="22542" name="Group 18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2553" name="AutoShape 19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7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2554" name="AutoShape 20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2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2555" name="AutoShape 21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9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2556" name="AutoShape 22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2557" name="AutoShape 23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2558" name="AutoShape 24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2559" name="AutoShape 25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2560" name="AutoShape 26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2543" name="AutoShape 27"/>
          <p:cNvCxnSpPr>
            <a:cxnSpLocks noChangeShapeType="1"/>
            <a:stCxn id="22563" idx="0"/>
            <a:endCxn id="2254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4" name="AutoShape 28"/>
          <p:cNvCxnSpPr>
            <a:cxnSpLocks noChangeShapeType="1"/>
            <a:stCxn id="22564" idx="0"/>
            <a:endCxn id="2254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5" name="AutoShape 29"/>
          <p:cNvCxnSpPr>
            <a:cxnSpLocks noChangeShapeType="1"/>
            <a:stCxn id="22557" idx="0"/>
            <a:endCxn id="22563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6" name="AutoShape 30"/>
          <p:cNvCxnSpPr>
            <a:cxnSpLocks noChangeShapeType="1"/>
            <a:stCxn id="22559" idx="0"/>
            <a:endCxn id="22564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7" name="AutoShape 31"/>
          <p:cNvCxnSpPr>
            <a:cxnSpLocks noChangeShapeType="1"/>
            <a:stCxn id="22563" idx="2"/>
            <a:endCxn id="2255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8" name="AutoShape 32"/>
          <p:cNvCxnSpPr>
            <a:cxnSpLocks noChangeShapeType="1"/>
            <a:stCxn id="22564" idx="2"/>
            <a:endCxn id="2256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49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2550" name="AutoShape 34"/>
          <p:cNvCxnSpPr>
            <a:cxnSpLocks noChangeShapeType="1"/>
            <a:stCxn id="22539" idx="0"/>
            <a:endCxn id="22549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51" name="AutoShape 35"/>
          <p:cNvCxnSpPr>
            <a:cxnSpLocks noChangeShapeType="1"/>
            <a:stCxn id="22540" idx="0"/>
            <a:endCxn id="22549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52" name="Line 37"/>
          <p:cNvSpPr>
            <a:spLocks noChangeShapeType="1"/>
          </p:cNvSpPr>
          <p:nvPr/>
        </p:nvSpPr>
        <p:spPr bwMode="auto">
          <a:xfrm flipH="1">
            <a:off x="2438400" y="3200400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03799E7-39DF-351C-173F-A60846C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left part</a:t>
            </a:r>
          </a:p>
        </p:txBody>
      </p:sp>
      <p:cxnSp>
        <p:nvCxnSpPr>
          <p:cNvPr id="23557" name="AutoShape 4"/>
          <p:cNvCxnSpPr>
            <a:cxnSpLocks noChangeShapeType="1"/>
            <a:stCxn id="23565" idx="0"/>
            <a:endCxn id="23563" idx="2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8" name="AutoShape 5"/>
          <p:cNvCxnSpPr>
            <a:cxnSpLocks noChangeShapeType="1"/>
            <a:stCxn id="23566" idx="0"/>
            <a:endCxn id="23563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9" name="AutoShape 6"/>
          <p:cNvCxnSpPr>
            <a:cxnSpLocks noChangeShapeType="1"/>
            <a:stCxn id="23580" idx="0"/>
            <a:endCxn id="23565" idx="2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AutoShape 7"/>
          <p:cNvCxnSpPr>
            <a:cxnSpLocks noChangeShapeType="1"/>
            <a:stCxn id="23582" idx="0"/>
            <a:endCxn id="23566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AutoShape 8"/>
          <p:cNvCxnSpPr>
            <a:cxnSpLocks noChangeShapeType="1"/>
            <a:stCxn id="23565" idx="2"/>
            <a:endCxn id="23581" idx="0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2" name="AutoShape 9"/>
          <p:cNvCxnSpPr>
            <a:cxnSpLocks noChangeShapeType="1"/>
            <a:stCxn id="23566" idx="2"/>
            <a:endCxn id="23583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2  7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609600" y="5668963"/>
            <a:ext cx="8229600" cy="427037"/>
            <a:chOff x="384" y="3571"/>
            <a:chExt cx="5184" cy="269"/>
          </a:xfrm>
        </p:grpSpPr>
        <p:sp>
          <p:nvSpPr>
            <p:cNvPr id="23580" name="AutoShape 18"/>
            <p:cNvSpPr>
              <a:spLocks noChangeArrowheads="1"/>
            </p:cNvSpPr>
            <p:nvPr/>
          </p:nvSpPr>
          <p:spPr bwMode="auto">
            <a:xfrm>
              <a:off x="384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solidFill>
                    <a:schemeClr val="folHlink"/>
                  </a:solidFill>
                </a:rPr>
                <a:t>7 </a:t>
              </a:r>
              <a:r>
                <a:rPr lang="en-US" sz="1800" b="1" dirty="0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 dirty="0">
                  <a:solidFill>
                    <a:schemeClr val="folHlink"/>
                  </a:solidFill>
                </a:rPr>
                <a:t> 7</a:t>
              </a:r>
            </a:p>
          </p:txBody>
        </p:sp>
        <p:sp>
          <p:nvSpPr>
            <p:cNvPr id="23581" name="AutoShape 19"/>
            <p:cNvSpPr>
              <a:spLocks noChangeArrowheads="1"/>
            </p:cNvSpPr>
            <p:nvPr/>
          </p:nvSpPr>
          <p:spPr bwMode="auto">
            <a:xfrm>
              <a:off x="1006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solidFill>
                    <a:schemeClr val="folHlink"/>
                  </a:solidFill>
                </a:rPr>
                <a:t>2 </a:t>
              </a:r>
              <a:r>
                <a:rPr lang="en-US" sz="1800" b="1" dirty="0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 dirty="0">
                  <a:solidFill>
                    <a:schemeClr val="folHlink"/>
                  </a:solidFill>
                </a:rPr>
                <a:t> 2</a:t>
              </a:r>
            </a:p>
          </p:txBody>
        </p:sp>
        <p:sp>
          <p:nvSpPr>
            <p:cNvPr id="23582" name="AutoShape 20"/>
            <p:cNvSpPr>
              <a:spLocks noChangeArrowheads="1"/>
            </p:cNvSpPr>
            <p:nvPr/>
          </p:nvSpPr>
          <p:spPr bwMode="auto">
            <a:xfrm>
              <a:off x="1725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solidFill>
                    <a:schemeClr val="folHlink"/>
                  </a:solidFill>
                </a:rPr>
                <a:t>9 </a:t>
              </a:r>
              <a:r>
                <a:rPr lang="en-US" sz="1800" b="1" dirty="0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 dirty="0">
                  <a:solidFill>
                    <a:schemeClr val="folHlink"/>
                  </a:solidFill>
                </a:rPr>
                <a:t> 9</a:t>
              </a:r>
            </a:p>
          </p:txBody>
        </p:sp>
        <p:sp>
          <p:nvSpPr>
            <p:cNvPr id="23583" name="AutoShape 21"/>
            <p:cNvSpPr>
              <a:spLocks noChangeArrowheads="1"/>
            </p:cNvSpPr>
            <p:nvPr/>
          </p:nvSpPr>
          <p:spPr bwMode="auto">
            <a:xfrm>
              <a:off x="2351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4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4</a:t>
              </a:r>
            </a:p>
          </p:txBody>
        </p:sp>
        <p:sp>
          <p:nvSpPr>
            <p:cNvPr id="23584" name="AutoShape 22"/>
            <p:cNvSpPr>
              <a:spLocks noChangeArrowheads="1"/>
            </p:cNvSpPr>
            <p:nvPr/>
          </p:nvSpPr>
          <p:spPr bwMode="auto">
            <a:xfrm>
              <a:off x="3168" y="3571"/>
              <a:ext cx="454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3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3</a:t>
              </a:r>
            </a:p>
          </p:txBody>
        </p:sp>
        <p:sp>
          <p:nvSpPr>
            <p:cNvPr id="23585" name="AutoShape 23"/>
            <p:cNvSpPr>
              <a:spLocks noChangeArrowheads="1"/>
            </p:cNvSpPr>
            <p:nvPr/>
          </p:nvSpPr>
          <p:spPr bwMode="auto">
            <a:xfrm>
              <a:off x="3790" y="3571"/>
              <a:ext cx="437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8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8</a:t>
              </a:r>
            </a:p>
          </p:txBody>
        </p:sp>
        <p:sp>
          <p:nvSpPr>
            <p:cNvPr id="23586" name="AutoShape 24"/>
            <p:cNvSpPr>
              <a:spLocks noChangeArrowheads="1"/>
            </p:cNvSpPr>
            <p:nvPr/>
          </p:nvSpPr>
          <p:spPr bwMode="auto">
            <a:xfrm>
              <a:off x="4509" y="3571"/>
              <a:ext cx="445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6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6</a:t>
              </a:r>
            </a:p>
          </p:txBody>
        </p:sp>
        <p:sp>
          <p:nvSpPr>
            <p:cNvPr id="23587" name="AutoShape 25"/>
            <p:cNvSpPr>
              <a:spLocks noChangeArrowheads="1"/>
            </p:cNvSpPr>
            <p:nvPr/>
          </p:nvSpPr>
          <p:spPr bwMode="auto">
            <a:xfrm>
              <a:off x="5135" y="3571"/>
              <a:ext cx="433" cy="26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folHlink"/>
                  </a:solidFill>
                </a:rPr>
                <a:t>1 </a:t>
              </a:r>
              <a:r>
                <a:rPr lang="en-US" sz="1800" b="1">
                  <a:solidFill>
                    <a:schemeClr val="folHlink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folHlink"/>
                  </a:solidFill>
                </a:rPr>
                <a:t> 1</a:t>
              </a:r>
            </a:p>
          </p:txBody>
        </p:sp>
      </p:grpSp>
      <p:cxnSp>
        <p:nvCxnSpPr>
          <p:cNvPr id="23570" name="AutoShape 26"/>
          <p:cNvCxnSpPr>
            <a:cxnSpLocks noChangeShapeType="1"/>
            <a:stCxn id="23567" idx="0"/>
            <a:endCxn id="23564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1" name="AutoShape 27"/>
          <p:cNvCxnSpPr>
            <a:cxnSpLocks noChangeShapeType="1"/>
            <a:stCxn id="23568" idx="0"/>
            <a:endCxn id="23564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2" name="AutoShape 28"/>
          <p:cNvCxnSpPr>
            <a:cxnSpLocks noChangeShapeType="1"/>
            <a:stCxn id="23584" idx="0"/>
            <a:endCxn id="2356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3" name="AutoShape 29"/>
          <p:cNvCxnSpPr>
            <a:cxnSpLocks noChangeShapeType="1"/>
            <a:stCxn id="23586" idx="0"/>
            <a:endCxn id="2356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4" name="AutoShape 30"/>
          <p:cNvCxnSpPr>
            <a:cxnSpLocks noChangeShapeType="1"/>
            <a:stCxn id="23567" idx="2"/>
            <a:endCxn id="23585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5" name="AutoShape 31"/>
          <p:cNvCxnSpPr>
            <a:cxnSpLocks noChangeShapeType="1"/>
            <a:stCxn id="23568" idx="2"/>
            <a:endCxn id="23587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6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3577" name="AutoShape 33"/>
          <p:cNvCxnSpPr>
            <a:cxnSpLocks noChangeShapeType="1"/>
            <a:stCxn id="23563" idx="0"/>
            <a:endCxn id="23576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8" name="AutoShape 34"/>
          <p:cNvCxnSpPr>
            <a:cxnSpLocks noChangeShapeType="1"/>
            <a:stCxn id="23564" idx="0"/>
            <a:endCxn id="23576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9" name="Line 35"/>
          <p:cNvSpPr>
            <a:spLocks noChangeShapeType="1"/>
          </p:cNvSpPr>
          <p:nvPr/>
        </p:nvSpPr>
        <p:spPr bwMode="auto">
          <a:xfrm flipH="1">
            <a:off x="1219200" y="4191000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E53582-5572-9685-7D59-A99914F8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base case</a:t>
            </a:r>
          </a:p>
        </p:txBody>
      </p:sp>
      <p:cxnSp>
        <p:nvCxnSpPr>
          <p:cNvPr id="24581" name="AutoShape 4"/>
          <p:cNvCxnSpPr>
            <a:cxnSpLocks noChangeShapeType="1"/>
            <a:stCxn id="24608" idx="0"/>
            <a:endCxn id="24587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2" name="AutoShape 5"/>
          <p:cNvCxnSpPr>
            <a:cxnSpLocks noChangeShapeType="1"/>
            <a:stCxn id="24609" idx="0"/>
            <a:endCxn id="24587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3" name="AutoShape 6"/>
          <p:cNvCxnSpPr>
            <a:cxnSpLocks noChangeShapeType="1"/>
            <a:stCxn id="24590" idx="0"/>
            <a:endCxn id="24608" idx="2"/>
          </p:cNvCxnSpPr>
          <p:nvPr/>
        </p:nvCxnSpPr>
        <p:spPr bwMode="auto">
          <a:xfrm flipV="1">
            <a:off x="969963" y="5080000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4" name="AutoShape 7"/>
          <p:cNvCxnSpPr>
            <a:cxnSpLocks noChangeShapeType="1"/>
            <a:stCxn id="24592" idx="0"/>
            <a:endCxn id="24609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5" name="AutoShape 8"/>
          <p:cNvCxnSpPr>
            <a:cxnSpLocks noChangeShapeType="1"/>
            <a:stCxn id="24608" idx="2"/>
            <a:endCxn id="24591" idx="0"/>
          </p:cNvCxnSpPr>
          <p:nvPr/>
        </p:nvCxnSpPr>
        <p:spPr bwMode="auto">
          <a:xfrm>
            <a:off x="14366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6" name="AutoShape 9"/>
          <p:cNvCxnSpPr>
            <a:cxnSpLocks noChangeShapeType="1"/>
            <a:stCxn id="24609" idx="2"/>
            <a:endCxn id="24593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grpSp>
        <p:nvGrpSpPr>
          <p:cNvPr id="24589" name="Group 12"/>
          <p:cNvGrpSpPr>
            <a:grpSpLocks/>
          </p:cNvGrpSpPr>
          <p:nvPr/>
        </p:nvGrpSpPr>
        <p:grpSpPr bwMode="auto">
          <a:xfrm>
            <a:off x="742950" y="4643438"/>
            <a:ext cx="7996238" cy="427037"/>
            <a:chOff x="468" y="3168"/>
            <a:chExt cx="5037" cy="269"/>
          </a:xfrm>
        </p:grpSpPr>
        <p:sp>
          <p:nvSpPr>
            <p:cNvPr id="24608" name="AutoShape 13"/>
            <p:cNvSpPr>
              <a:spLocks noChangeArrowheads="1"/>
            </p:cNvSpPr>
            <p:nvPr/>
          </p:nvSpPr>
          <p:spPr bwMode="auto">
            <a:xfrm>
              <a:off x="468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7 </a:t>
              </a:r>
              <a:r>
                <a:rPr lang="en-US" sz="1800" b="1">
                  <a:solidFill>
                    <a:schemeClr val="tx2"/>
                  </a:solidFill>
                  <a:latin typeface="Symbol" charset="0"/>
                  <a:sym typeface="Symbol" charset="0"/>
                </a:rPr>
                <a:t></a:t>
              </a:r>
              <a:r>
                <a:rPr lang="en-US" sz="1800"/>
                <a:t> 2</a:t>
              </a:r>
              <a:r>
                <a:rPr lang="en-US" sz="1800">
                  <a:solidFill>
                    <a:schemeClr val="accent1"/>
                  </a:solidFill>
                </a:rPr>
                <a:t>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2  7</a:t>
              </a:r>
            </a:p>
          </p:txBody>
        </p:sp>
        <p:sp>
          <p:nvSpPr>
            <p:cNvPr id="24609" name="AutoShape 14"/>
            <p:cNvSpPr>
              <a:spLocks noChangeArrowheads="1"/>
            </p:cNvSpPr>
            <p:nvPr/>
          </p:nvSpPr>
          <p:spPr bwMode="auto">
            <a:xfrm>
              <a:off x="1779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9  4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4  9</a:t>
              </a:r>
            </a:p>
          </p:txBody>
        </p:sp>
        <p:sp>
          <p:nvSpPr>
            <p:cNvPr id="24610" name="AutoShape 15"/>
            <p:cNvSpPr>
              <a:spLocks noChangeArrowheads="1"/>
            </p:cNvSpPr>
            <p:nvPr/>
          </p:nvSpPr>
          <p:spPr bwMode="auto">
            <a:xfrm>
              <a:off x="3252" y="3168"/>
              <a:ext cx="87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3  8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3  8</a:t>
              </a:r>
            </a:p>
          </p:txBody>
        </p:sp>
        <p:sp>
          <p:nvSpPr>
            <p:cNvPr id="24611" name="AutoShape 16"/>
            <p:cNvSpPr>
              <a:spLocks noChangeArrowheads="1"/>
            </p:cNvSpPr>
            <p:nvPr/>
          </p:nvSpPr>
          <p:spPr bwMode="auto">
            <a:xfrm>
              <a:off x="4563" y="3168"/>
              <a:ext cx="942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chemeClr val="accent1"/>
                  </a:solidFill>
                </a:rPr>
                <a:t>6  1  </a:t>
              </a:r>
              <a:r>
                <a:rPr lang="en-US" sz="1800" b="1">
                  <a:solidFill>
                    <a:schemeClr val="accent1"/>
                  </a:solidFill>
                  <a:sym typeface="Symbol" charset="0"/>
                </a:rPr>
                <a:t></a:t>
              </a:r>
              <a:r>
                <a:rPr lang="en-US" sz="1800">
                  <a:solidFill>
                    <a:schemeClr val="accent1"/>
                  </a:solidFill>
                </a:rPr>
                <a:t>  1  6</a:t>
              </a:r>
            </a:p>
          </p:txBody>
        </p:sp>
      </p:grpSp>
      <p:sp>
        <p:nvSpPr>
          <p:cNvPr id="24590" name="AutoShape 18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4591" name="AutoShape 19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2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2</a:t>
            </a:r>
          </a:p>
        </p:txBody>
      </p:sp>
      <p:sp>
        <p:nvSpPr>
          <p:cNvPr id="24592" name="AutoShape 2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4593" name="AutoShape 2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4594" name="AutoShape 22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4595" name="AutoShape 23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4596" name="AutoShape 24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4597" name="AutoShape 25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4598" name="AutoShape 26"/>
          <p:cNvCxnSpPr>
            <a:cxnSpLocks noChangeShapeType="1"/>
            <a:stCxn id="24610" idx="0"/>
            <a:endCxn id="24588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9" name="AutoShape 27"/>
          <p:cNvCxnSpPr>
            <a:cxnSpLocks noChangeShapeType="1"/>
            <a:stCxn id="24611" idx="0"/>
            <a:endCxn id="24588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600" name="AutoShape 28"/>
          <p:cNvCxnSpPr>
            <a:cxnSpLocks noChangeShapeType="1"/>
            <a:stCxn id="24594" idx="0"/>
            <a:endCxn id="24610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601" name="AutoShape 29"/>
          <p:cNvCxnSpPr>
            <a:cxnSpLocks noChangeShapeType="1"/>
            <a:stCxn id="24596" idx="0"/>
            <a:endCxn id="24611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602" name="AutoShape 30"/>
          <p:cNvCxnSpPr>
            <a:cxnSpLocks noChangeShapeType="1"/>
            <a:stCxn id="24610" idx="2"/>
            <a:endCxn id="24595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603" name="AutoShape 31"/>
          <p:cNvCxnSpPr>
            <a:cxnSpLocks noChangeShapeType="1"/>
            <a:stCxn id="24611" idx="2"/>
            <a:endCxn id="24597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604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4605" name="AutoShape 33"/>
          <p:cNvCxnSpPr>
            <a:cxnSpLocks noChangeShapeType="1"/>
            <a:stCxn id="24587" idx="0"/>
            <a:endCxn id="24604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606" name="AutoShape 34"/>
          <p:cNvCxnSpPr>
            <a:cxnSpLocks noChangeShapeType="1"/>
            <a:stCxn id="24588" idx="0"/>
            <a:endCxn id="24604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607" name="Line 35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37E3880-D465-52C8-A0DC-8A19D5BE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base case</a:t>
            </a:r>
          </a:p>
        </p:txBody>
      </p:sp>
      <p:cxnSp>
        <p:nvCxnSpPr>
          <p:cNvPr id="25605" name="AutoShape 4"/>
          <p:cNvCxnSpPr>
            <a:cxnSpLocks noChangeShapeType="1"/>
            <a:stCxn id="25613" idx="0"/>
            <a:endCxn id="25611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6" name="AutoShape 5"/>
          <p:cNvCxnSpPr>
            <a:cxnSpLocks noChangeShapeType="1"/>
            <a:stCxn id="25614" idx="0"/>
            <a:endCxn id="25611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7" name="AutoShape 6"/>
          <p:cNvCxnSpPr>
            <a:cxnSpLocks noChangeShapeType="1"/>
            <a:stCxn id="25617" idx="0"/>
            <a:endCxn id="25613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8" name="AutoShape 7"/>
          <p:cNvCxnSpPr>
            <a:cxnSpLocks noChangeShapeType="1"/>
            <a:stCxn id="25619" idx="0"/>
            <a:endCxn id="25614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9" name="AutoShape 8"/>
          <p:cNvCxnSpPr>
            <a:cxnSpLocks noChangeShapeType="1"/>
            <a:stCxn id="25613" idx="2"/>
            <a:endCxn id="25618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0" name="AutoShape 9"/>
          <p:cNvCxnSpPr>
            <a:cxnSpLocks noChangeShapeType="1"/>
            <a:stCxn id="25614" idx="2"/>
            <a:endCxn id="2562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2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2  7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5617" name="AutoShape 18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5618" name="AutoShape 19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25619" name="AutoShape 2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5621" name="AutoShape 22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5622" name="AutoShape 23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5623" name="AutoShape 24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5625" name="AutoShape 26"/>
          <p:cNvCxnSpPr>
            <a:cxnSpLocks noChangeShapeType="1"/>
            <a:stCxn id="25615" idx="0"/>
            <a:endCxn id="25612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6" name="AutoShape 27"/>
          <p:cNvCxnSpPr>
            <a:cxnSpLocks noChangeShapeType="1"/>
            <a:stCxn id="25616" idx="0"/>
            <a:endCxn id="25612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7" name="AutoShape 28"/>
          <p:cNvCxnSpPr>
            <a:cxnSpLocks noChangeShapeType="1"/>
            <a:stCxn id="25621" idx="0"/>
            <a:endCxn id="25615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8" name="AutoShape 29"/>
          <p:cNvCxnSpPr>
            <a:cxnSpLocks noChangeShapeType="1"/>
            <a:stCxn id="25623" idx="0"/>
            <a:endCxn id="25616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9" name="AutoShape 30"/>
          <p:cNvCxnSpPr>
            <a:cxnSpLocks noChangeShapeType="1"/>
            <a:stCxn id="25615" idx="2"/>
            <a:endCxn id="2562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30" name="AutoShape 31"/>
          <p:cNvCxnSpPr>
            <a:cxnSpLocks noChangeShapeType="1"/>
            <a:stCxn id="25616" idx="2"/>
            <a:endCxn id="2562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31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5632" name="AutoShape 33"/>
          <p:cNvCxnSpPr>
            <a:cxnSpLocks noChangeShapeType="1"/>
            <a:stCxn id="25611" idx="0"/>
            <a:endCxn id="25631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33" name="AutoShape 34"/>
          <p:cNvCxnSpPr>
            <a:cxnSpLocks noChangeShapeType="1"/>
            <a:stCxn id="25612" idx="0"/>
            <a:endCxn id="25631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EB55DFC-2577-89F3-E1DE-59AE183A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Merge </a:t>
            </a:r>
          </a:p>
        </p:txBody>
      </p:sp>
      <p:cxnSp>
        <p:nvCxnSpPr>
          <p:cNvPr id="26629" name="AutoShape 4"/>
          <p:cNvCxnSpPr>
            <a:cxnSpLocks noChangeShapeType="1"/>
            <a:stCxn id="26637" idx="0"/>
            <a:endCxn id="26635" idx="2"/>
          </p:cNvCxnSpPr>
          <p:nvPr/>
        </p:nvCxnSpPr>
        <p:spPr bwMode="auto">
          <a:xfrm flipV="1">
            <a:off x="1447800" y="4054475"/>
            <a:ext cx="105727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AutoShape 5"/>
          <p:cNvCxnSpPr>
            <a:cxnSpLocks noChangeShapeType="1"/>
            <a:stCxn id="26638" idx="0"/>
            <a:endCxn id="26635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AutoShape 6"/>
          <p:cNvCxnSpPr>
            <a:cxnSpLocks noChangeShapeType="1"/>
            <a:stCxn id="26641" idx="0"/>
            <a:endCxn id="26637" idx="2"/>
          </p:cNvCxnSpPr>
          <p:nvPr/>
        </p:nvCxnSpPr>
        <p:spPr bwMode="auto">
          <a:xfrm flipV="1">
            <a:off x="969963" y="5089525"/>
            <a:ext cx="47783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2" name="AutoShape 7"/>
          <p:cNvCxnSpPr>
            <a:cxnSpLocks noChangeShapeType="1"/>
            <a:stCxn id="26643" idx="0"/>
            <a:endCxn id="26638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AutoShape 8"/>
          <p:cNvCxnSpPr>
            <a:cxnSpLocks noChangeShapeType="1"/>
            <a:stCxn id="26637" idx="2"/>
            <a:endCxn id="26642" idx="0"/>
          </p:cNvCxnSpPr>
          <p:nvPr/>
        </p:nvCxnSpPr>
        <p:spPr bwMode="auto">
          <a:xfrm>
            <a:off x="1447800" y="5089525"/>
            <a:ext cx="4953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4" name="AutoShape 9"/>
          <p:cNvCxnSpPr>
            <a:cxnSpLocks noChangeShapeType="1"/>
            <a:stCxn id="26638" idx="2"/>
            <a:endCxn id="26644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85800" y="4643438"/>
            <a:ext cx="152400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2  7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6649" name="AutoShape 25"/>
          <p:cNvCxnSpPr>
            <a:cxnSpLocks noChangeShapeType="1"/>
            <a:stCxn id="26639" idx="0"/>
            <a:endCxn id="26636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0" name="AutoShape 26"/>
          <p:cNvCxnSpPr>
            <a:cxnSpLocks noChangeShapeType="1"/>
            <a:stCxn id="26640" idx="0"/>
            <a:endCxn id="26636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1" name="AutoShape 27"/>
          <p:cNvCxnSpPr>
            <a:cxnSpLocks noChangeShapeType="1"/>
            <a:stCxn id="26645" idx="0"/>
            <a:endCxn id="26639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2" name="AutoShape 28"/>
          <p:cNvCxnSpPr>
            <a:cxnSpLocks noChangeShapeType="1"/>
            <a:stCxn id="26647" idx="0"/>
            <a:endCxn id="26640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3" name="AutoShape 29"/>
          <p:cNvCxnSpPr>
            <a:cxnSpLocks noChangeShapeType="1"/>
            <a:stCxn id="26639" idx="2"/>
            <a:endCxn id="26646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4" name="AutoShape 30"/>
          <p:cNvCxnSpPr>
            <a:cxnSpLocks noChangeShapeType="1"/>
            <a:stCxn id="26640" idx="2"/>
            <a:endCxn id="2664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6656" name="AutoShape 32"/>
          <p:cNvCxnSpPr>
            <a:cxnSpLocks noChangeShapeType="1"/>
            <a:stCxn id="26635" idx="0"/>
            <a:endCxn id="26655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7" name="AutoShape 33"/>
          <p:cNvCxnSpPr>
            <a:cxnSpLocks noChangeShapeType="1"/>
            <a:stCxn id="26636" idx="0"/>
            <a:endCxn id="26655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39CC7D6-A8F3-E182-8E01-B72DFB04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Similarly</a:t>
            </a:r>
          </a:p>
        </p:txBody>
      </p:sp>
      <p:cxnSp>
        <p:nvCxnSpPr>
          <p:cNvPr id="27653" name="AutoShape 4"/>
          <p:cNvCxnSpPr>
            <a:cxnSpLocks noChangeShapeType="1"/>
            <a:stCxn id="27661" idx="0"/>
            <a:endCxn id="27659" idx="2"/>
          </p:cNvCxnSpPr>
          <p:nvPr/>
        </p:nvCxnSpPr>
        <p:spPr bwMode="auto">
          <a:xfrm flipV="1">
            <a:off x="1447800" y="4054475"/>
            <a:ext cx="10572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4" name="AutoShape 5"/>
          <p:cNvCxnSpPr>
            <a:cxnSpLocks noChangeShapeType="1"/>
            <a:stCxn id="27662" idx="0"/>
            <a:endCxn id="27659" idx="2"/>
          </p:cNvCxnSpPr>
          <p:nvPr/>
        </p:nvCxnSpPr>
        <p:spPr bwMode="auto">
          <a:xfrm flipH="1" flipV="1">
            <a:off x="2505075" y="4054475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AutoShape 6"/>
          <p:cNvCxnSpPr>
            <a:cxnSpLocks noChangeShapeType="1"/>
            <a:stCxn id="27665" idx="0"/>
            <a:endCxn id="27661" idx="2"/>
          </p:cNvCxnSpPr>
          <p:nvPr/>
        </p:nvCxnSpPr>
        <p:spPr bwMode="auto">
          <a:xfrm flipV="1">
            <a:off x="969963" y="5080000"/>
            <a:ext cx="47783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6" name="AutoShape 7"/>
          <p:cNvCxnSpPr>
            <a:cxnSpLocks noChangeShapeType="1"/>
            <a:endCxn id="27662" idx="2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AutoShape 8"/>
          <p:cNvCxnSpPr>
            <a:cxnSpLocks noChangeShapeType="1"/>
            <a:stCxn id="27661" idx="2"/>
            <a:endCxn id="27666" idx="0"/>
          </p:cNvCxnSpPr>
          <p:nvPr/>
        </p:nvCxnSpPr>
        <p:spPr bwMode="auto">
          <a:xfrm>
            <a:off x="1447800" y="5080000"/>
            <a:ext cx="4953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AutoShape 9"/>
          <p:cNvCxnSpPr>
            <a:cxnSpLocks noChangeShapeType="1"/>
            <a:stCxn id="27662" idx="2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 7  2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9  4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685800" y="4643438"/>
            <a:ext cx="152400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2  7</a:t>
            </a:r>
          </a:p>
        </p:txBody>
      </p:sp>
      <p:sp>
        <p:nvSpPr>
          <p:cNvPr id="276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9  4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4  9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7664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7665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2766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7670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7671" name="AutoShape 24"/>
          <p:cNvCxnSpPr>
            <a:cxnSpLocks noChangeShapeType="1"/>
            <a:stCxn id="27663" idx="0"/>
            <a:endCxn id="27660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2" name="AutoShape 25"/>
          <p:cNvCxnSpPr>
            <a:cxnSpLocks noChangeShapeType="1"/>
            <a:stCxn id="27664" idx="0"/>
            <a:endCxn id="27660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3" name="AutoShape 26"/>
          <p:cNvCxnSpPr>
            <a:cxnSpLocks noChangeShapeType="1"/>
            <a:stCxn id="27667" idx="0"/>
            <a:endCxn id="27663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4" name="AutoShape 27"/>
          <p:cNvCxnSpPr>
            <a:cxnSpLocks noChangeShapeType="1"/>
            <a:stCxn id="27669" idx="0"/>
            <a:endCxn id="27664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5" name="AutoShape 28"/>
          <p:cNvCxnSpPr>
            <a:cxnSpLocks noChangeShapeType="1"/>
            <a:stCxn id="27663" idx="2"/>
            <a:endCxn id="2766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6" name="AutoShape 29"/>
          <p:cNvCxnSpPr>
            <a:cxnSpLocks noChangeShapeType="1"/>
            <a:stCxn id="27664" idx="2"/>
            <a:endCxn id="2767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77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7678" name="AutoShape 31"/>
          <p:cNvCxnSpPr>
            <a:cxnSpLocks noChangeShapeType="1"/>
            <a:stCxn id="27659" idx="0"/>
            <a:endCxn id="27677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9" name="AutoShape 32"/>
          <p:cNvCxnSpPr>
            <a:cxnSpLocks noChangeShapeType="1"/>
            <a:stCxn id="27660" idx="0"/>
            <a:endCxn id="27677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80" name="Line 33"/>
          <p:cNvSpPr>
            <a:spLocks noChangeShapeType="1"/>
          </p:cNvSpPr>
          <p:nvPr/>
        </p:nvSpPr>
        <p:spPr bwMode="auto">
          <a:xfrm flipH="1">
            <a:off x="2895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4"/>
          <p:cNvSpPr>
            <a:spLocks noChangeShapeType="1"/>
          </p:cNvSpPr>
          <p:nvPr/>
        </p:nvSpPr>
        <p:spPr bwMode="auto">
          <a:xfrm>
            <a:off x="38862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AutoShape 35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9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9</a:t>
            </a:r>
          </a:p>
        </p:txBody>
      </p:sp>
      <p:sp>
        <p:nvSpPr>
          <p:cNvPr id="27683" name="AutoShape 36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4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4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0F4619E-2BBB-9C92-4CA4-069484A8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Merge</a:t>
            </a:r>
          </a:p>
        </p:txBody>
      </p:sp>
      <p:cxnSp>
        <p:nvCxnSpPr>
          <p:cNvPr id="28677" name="AutoShape 4"/>
          <p:cNvCxnSpPr>
            <a:cxnSpLocks noChangeShapeType="1"/>
            <a:stCxn id="28685" idx="0"/>
            <a:endCxn id="28683" idx="2"/>
          </p:cNvCxnSpPr>
          <p:nvPr/>
        </p:nvCxnSpPr>
        <p:spPr bwMode="auto">
          <a:xfrm flipV="1">
            <a:off x="14366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AutoShape 5"/>
          <p:cNvCxnSpPr>
            <a:cxnSpLocks noChangeShapeType="1"/>
            <a:stCxn id="28686" idx="0"/>
            <a:endCxn id="28683" idx="2"/>
          </p:cNvCxnSpPr>
          <p:nvPr/>
        </p:nvCxnSpPr>
        <p:spPr bwMode="auto">
          <a:xfrm flipH="1" flipV="1">
            <a:off x="2505075" y="4064000"/>
            <a:ext cx="109855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AutoShape 6"/>
          <p:cNvCxnSpPr>
            <a:cxnSpLocks noChangeShapeType="1"/>
            <a:stCxn id="28689" idx="0"/>
            <a:endCxn id="28685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7"/>
          <p:cNvCxnSpPr>
            <a:cxnSpLocks noChangeShapeType="1"/>
            <a:stCxn id="28691" idx="0"/>
            <a:endCxn id="28686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1" name="AutoShape 8"/>
          <p:cNvCxnSpPr>
            <a:cxnSpLocks noChangeShapeType="1"/>
            <a:stCxn id="28685" idx="2"/>
            <a:endCxn id="28690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2" name="AutoShape 9"/>
          <p:cNvCxnSpPr>
            <a:cxnSpLocks noChangeShapeType="1"/>
            <a:stCxn id="28686" idx="2"/>
            <a:endCxn id="28692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3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7  2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9  4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/>
              <a:t>2  4  7  9</a:t>
            </a: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2  7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9  4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4  9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3  8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1  6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9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9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4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4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6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6</a:t>
            </a: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1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1</a:t>
            </a:r>
          </a:p>
        </p:txBody>
      </p:sp>
      <p:cxnSp>
        <p:nvCxnSpPr>
          <p:cNvPr id="28697" name="AutoShape 25"/>
          <p:cNvCxnSpPr>
            <a:cxnSpLocks noChangeShapeType="1"/>
            <a:stCxn id="28687" idx="0"/>
            <a:endCxn id="28684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8" name="AutoShape 26"/>
          <p:cNvCxnSpPr>
            <a:cxnSpLocks noChangeShapeType="1"/>
            <a:stCxn id="28688" idx="0"/>
            <a:endCxn id="28684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9" name="AutoShape 27"/>
          <p:cNvCxnSpPr>
            <a:cxnSpLocks noChangeShapeType="1"/>
            <a:stCxn id="28693" idx="0"/>
            <a:endCxn id="28687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0" name="AutoShape 28"/>
          <p:cNvCxnSpPr>
            <a:cxnSpLocks noChangeShapeType="1"/>
            <a:stCxn id="28695" idx="0"/>
            <a:endCxn id="28688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1" name="AutoShape 29"/>
          <p:cNvCxnSpPr>
            <a:cxnSpLocks noChangeShapeType="1"/>
            <a:stCxn id="28687" idx="2"/>
            <a:endCxn id="28694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2" name="AutoShape 30"/>
          <p:cNvCxnSpPr>
            <a:cxnSpLocks noChangeShapeType="1"/>
            <a:stCxn id="28688" idx="2"/>
            <a:endCxn id="28696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8704" name="AutoShape 32"/>
          <p:cNvCxnSpPr>
            <a:cxnSpLocks noChangeShapeType="1"/>
            <a:stCxn id="28683" idx="0"/>
            <a:endCxn id="28703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5" name="AutoShape 33"/>
          <p:cNvCxnSpPr>
            <a:cxnSpLocks noChangeShapeType="1"/>
            <a:stCxn id="28684" idx="0"/>
            <a:endCxn id="28703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11430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6"/>
          <p:cNvSpPr>
            <a:spLocks noChangeShapeType="1"/>
          </p:cNvSpPr>
          <p:nvPr/>
        </p:nvSpPr>
        <p:spPr bwMode="auto">
          <a:xfrm>
            <a:off x="3276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CAC63EA-6AA4-3E81-0B8E-8435B23A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cxnSp>
        <p:nvCxnSpPr>
          <p:cNvPr id="29701" name="AutoShape 4"/>
          <p:cNvCxnSpPr>
            <a:cxnSpLocks noChangeShapeType="1"/>
            <a:stCxn id="29709" idx="0"/>
            <a:endCxn id="29707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2" name="AutoShape 5"/>
          <p:cNvCxnSpPr>
            <a:cxnSpLocks noChangeShapeType="1"/>
            <a:stCxn id="29710" idx="0"/>
            <a:endCxn id="29707" idx="2"/>
          </p:cNvCxnSpPr>
          <p:nvPr/>
        </p:nvCxnSpPr>
        <p:spPr bwMode="auto">
          <a:xfrm flipH="1" flipV="1">
            <a:off x="2505075" y="4054475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3" name="AutoShape 6"/>
          <p:cNvCxnSpPr>
            <a:cxnSpLocks noChangeShapeType="1"/>
            <a:stCxn id="29713" idx="0"/>
            <a:endCxn id="29709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4" name="AutoShape 7"/>
          <p:cNvCxnSpPr>
            <a:cxnSpLocks noChangeShapeType="1"/>
            <a:stCxn id="29715" idx="0"/>
            <a:endCxn id="29710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5" name="AutoShape 8"/>
          <p:cNvCxnSpPr>
            <a:cxnSpLocks noChangeShapeType="1"/>
            <a:stCxn id="29709" idx="2"/>
            <a:endCxn id="29714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6" name="AutoShape 9"/>
          <p:cNvCxnSpPr>
            <a:cxnSpLocks noChangeShapeType="1"/>
            <a:stCxn id="29710" idx="2"/>
            <a:endCxn id="29716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7  2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9  4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/>
              <a:t>2  4  7  9</a:t>
            </a: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3  8  6  1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 1  3  6  8</a:t>
            </a: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2  7</a:t>
            </a: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9  4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4  9</a:t>
            </a: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3  8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b="1" dirty="0">
                <a:sym typeface="Symbol" charset="0"/>
              </a:rPr>
              <a:t></a:t>
            </a:r>
            <a:r>
              <a:rPr lang="en-US" sz="1800" dirty="0"/>
              <a:t>  3  8</a:t>
            </a: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6  1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 1  6</a:t>
            </a: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9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9</a:t>
            </a:r>
          </a:p>
        </p:txBody>
      </p:sp>
      <p:sp>
        <p:nvSpPr>
          <p:cNvPr id="29716" name="AutoShape 19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4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4</a:t>
            </a:r>
          </a:p>
        </p:txBody>
      </p:sp>
      <p:sp>
        <p:nvSpPr>
          <p:cNvPr id="2971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3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3</a:t>
            </a:r>
          </a:p>
        </p:txBody>
      </p:sp>
      <p:sp>
        <p:nvSpPr>
          <p:cNvPr id="29718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8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8</a:t>
            </a:r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6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6</a:t>
            </a:r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1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1</a:t>
            </a:r>
          </a:p>
        </p:txBody>
      </p:sp>
      <p:cxnSp>
        <p:nvCxnSpPr>
          <p:cNvPr id="29721" name="AutoShape 24"/>
          <p:cNvCxnSpPr>
            <a:cxnSpLocks noChangeShapeType="1"/>
            <a:stCxn id="29711" idx="0"/>
            <a:endCxn id="29708" idx="2"/>
          </p:cNvCxnSpPr>
          <p:nvPr/>
        </p:nvCxnSpPr>
        <p:spPr bwMode="auto">
          <a:xfrm flipV="1">
            <a:off x="5856288" y="4064000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2" name="AutoShape 25"/>
          <p:cNvCxnSpPr>
            <a:cxnSpLocks noChangeShapeType="1"/>
            <a:stCxn id="29712" idx="0"/>
            <a:endCxn id="29708" idx="2"/>
          </p:cNvCxnSpPr>
          <p:nvPr/>
        </p:nvCxnSpPr>
        <p:spPr bwMode="auto">
          <a:xfrm flipH="1" flipV="1">
            <a:off x="6924675" y="4064000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3" name="AutoShape 26"/>
          <p:cNvCxnSpPr>
            <a:cxnSpLocks noChangeShapeType="1"/>
            <a:stCxn id="29717" idx="0"/>
            <a:endCxn id="29711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4" name="AutoShape 27"/>
          <p:cNvCxnSpPr>
            <a:cxnSpLocks noChangeShapeType="1"/>
            <a:stCxn id="29719" idx="0"/>
            <a:endCxn id="29712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5" name="AutoShape 28"/>
          <p:cNvCxnSpPr>
            <a:cxnSpLocks noChangeShapeType="1"/>
            <a:stCxn id="29711" idx="2"/>
            <a:endCxn id="29718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6" name="AutoShape 29"/>
          <p:cNvCxnSpPr>
            <a:cxnSpLocks noChangeShapeType="1"/>
            <a:stCxn id="29712" idx="2"/>
            <a:endCxn id="29720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27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7  2  9  4 </a:t>
            </a:r>
            <a:r>
              <a:rPr lang="en-US" sz="1800" b="1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/>
              <a:t> 3  8  6  1</a:t>
            </a:r>
            <a:r>
              <a:rPr lang="en-US" sz="1800">
                <a:solidFill>
                  <a:schemeClr val="accent1"/>
                </a:solidFill>
              </a:rPr>
              <a:t>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9728" name="AutoShape 31"/>
          <p:cNvCxnSpPr>
            <a:cxnSpLocks noChangeShapeType="1"/>
            <a:stCxn id="29707" idx="0"/>
            <a:endCxn id="29727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9" name="AutoShape 32"/>
          <p:cNvCxnSpPr>
            <a:cxnSpLocks noChangeShapeType="1"/>
            <a:stCxn id="29708" idx="0"/>
            <a:endCxn id="29727" idx="2"/>
          </p:cNvCxnSpPr>
          <p:nvPr/>
        </p:nvCxnSpPr>
        <p:spPr bwMode="auto">
          <a:xfrm flipH="1" flipV="1">
            <a:off x="4724400" y="3030538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30" name="Line 33"/>
          <p:cNvSpPr>
            <a:spLocks noChangeShapeType="1"/>
          </p:cNvSpPr>
          <p:nvPr/>
        </p:nvSpPr>
        <p:spPr bwMode="auto">
          <a:xfrm flipH="1">
            <a:off x="5562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4"/>
          <p:cNvSpPr>
            <a:spLocks noChangeShapeType="1"/>
          </p:cNvSpPr>
          <p:nvPr/>
        </p:nvSpPr>
        <p:spPr bwMode="auto">
          <a:xfrm>
            <a:off x="76962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B014F73-A2A1-7B89-2666-FB39A2D4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246206" y="1417638"/>
            <a:ext cx="8733950" cy="23287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Definition</a:t>
            </a:r>
            <a:r>
              <a:rPr lang="en-US" dirty="0"/>
              <a:t>: </a:t>
            </a:r>
          </a:p>
          <a:p>
            <a:pPr lvl="1"/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Solving a task where the solution depends on solutions to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smaller instances of the same problem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by using </a:t>
            </a:r>
            <a:r>
              <a:rPr lang="en-US" dirty="0">
                <a:solidFill>
                  <a:srgbClr val="3A3A8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functions/</a:t>
            </a:r>
            <a:r>
              <a:rPr lang="en-US" b="0" i="0" strike="noStrike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algorithms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that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call themselves.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4113B9FE-1E5D-0A3E-A823-9683F11CB130}"/>
              </a:ext>
            </a:extLst>
          </p:cNvPr>
          <p:cNvSpPr txBox="1">
            <a:spLocks/>
          </p:cNvSpPr>
          <p:nvPr/>
        </p:nvSpPr>
        <p:spPr>
          <a:xfrm>
            <a:off x="246206" y="3871547"/>
            <a:ext cx="8733950" cy="232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Example</a:t>
            </a:r>
            <a:r>
              <a:rPr lang="en-US" dirty="0"/>
              <a:t>: </a:t>
            </a: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5" name="Picture 14" descr="\documentclass{article}&#10;\usepackage{amsmath}&#10;\pagestyle{empty}&#10;\usepackage{xcolor}&#10;\begin{document}&#10;&#10; $\textrm{Factorial}(n)$&#10;&#10;&#10;\end{document}" title="IguanaTex Bitmap Display">
            <a:extLst>
              <a:ext uri="{FF2B5EF4-FFF2-40B4-BE49-F238E27FC236}">
                <a16:creationId xmlns:a16="http://schemas.microsoft.com/office/drawing/2014/main" id="{A6049663-1EA3-2404-CE0B-35400F577B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4439" y="4500460"/>
            <a:ext cx="1772695" cy="349518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\textrm{\textbf{If }} n==0 \textbf{\textrm{ then return }} 1$ &#10;&#10;&#10;\end{document}" title="IguanaTex Bitmap Display">
            <a:extLst>
              <a:ext uri="{FF2B5EF4-FFF2-40B4-BE49-F238E27FC236}">
                <a16:creationId xmlns:a16="http://schemas.microsoft.com/office/drawing/2014/main" id="{714463FE-E9EE-40B3-50CC-37ED044894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78251" y="5057730"/>
            <a:ext cx="3991185" cy="25115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bf{return} $n\cdot\textrm{Factorial}(n-1)$  &#10;&#10;&#10;\end{document}" title="IguanaTex Bitmap Display">
            <a:extLst>
              <a:ext uri="{FF2B5EF4-FFF2-40B4-BE49-F238E27FC236}">
                <a16:creationId xmlns:a16="http://schemas.microsoft.com/office/drawing/2014/main" id="{6A143AF8-081E-6D59-F68D-BC8E79F77C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62177" y="5528530"/>
            <a:ext cx="4053967" cy="349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7998F9-E105-7E02-04D4-93AFB44A2A02}"/>
              </a:ext>
            </a:extLst>
          </p:cNvPr>
          <p:cNvSpPr txBox="1"/>
          <p:nvPr/>
        </p:nvSpPr>
        <p:spPr>
          <a:xfrm>
            <a:off x="5980509" y="498996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FCCF-E3A3-3E96-B7A1-CCA313CE20EA}"/>
              </a:ext>
            </a:extLst>
          </p:cNvPr>
          <p:cNvSpPr txBox="1"/>
          <p:nvPr/>
        </p:nvSpPr>
        <p:spPr>
          <a:xfrm>
            <a:off x="5977703" y="549387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5BA77-F918-D142-56DC-1D6D86CE24F1}"/>
              </a:ext>
            </a:extLst>
          </p:cNvPr>
          <p:cNvSpPr txBox="1"/>
          <p:nvPr/>
        </p:nvSpPr>
        <p:spPr>
          <a:xfrm>
            <a:off x="6795041" y="494400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F5CB9-2241-67C9-89AF-44FFFF9A656D}"/>
              </a:ext>
            </a:extLst>
          </p:cNvPr>
          <p:cNvSpPr txBox="1"/>
          <p:nvPr/>
        </p:nvSpPr>
        <p:spPr>
          <a:xfrm>
            <a:off x="6795041" y="544036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52236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(Example)</a:t>
            </a:r>
            <a:endParaRPr lang="en-US" dirty="0">
              <a:latin typeface="Tahoma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Merge</a:t>
            </a:r>
          </a:p>
        </p:txBody>
      </p:sp>
      <p:cxnSp>
        <p:nvCxnSpPr>
          <p:cNvPr id="30725" name="AutoShape 4"/>
          <p:cNvCxnSpPr>
            <a:cxnSpLocks noChangeShapeType="1"/>
            <a:stCxn id="30733" idx="0"/>
            <a:endCxn id="30731" idx="2"/>
          </p:cNvCxnSpPr>
          <p:nvPr/>
        </p:nvCxnSpPr>
        <p:spPr bwMode="auto">
          <a:xfrm flipV="1">
            <a:off x="14366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6" name="AutoShape 5"/>
          <p:cNvCxnSpPr>
            <a:cxnSpLocks noChangeShapeType="1"/>
            <a:stCxn id="30734" idx="0"/>
            <a:endCxn id="30731" idx="2"/>
          </p:cNvCxnSpPr>
          <p:nvPr/>
        </p:nvCxnSpPr>
        <p:spPr bwMode="auto">
          <a:xfrm flipH="1" flipV="1">
            <a:off x="2505075" y="4054475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7" name="AutoShape 6"/>
          <p:cNvCxnSpPr>
            <a:cxnSpLocks noChangeShapeType="1"/>
            <a:stCxn id="30737" idx="0"/>
            <a:endCxn id="30733" idx="2"/>
          </p:cNvCxnSpPr>
          <p:nvPr/>
        </p:nvCxnSpPr>
        <p:spPr bwMode="auto">
          <a:xfrm flipV="1">
            <a:off x="9699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8" name="AutoShape 7"/>
          <p:cNvCxnSpPr>
            <a:cxnSpLocks noChangeShapeType="1"/>
            <a:stCxn id="30739" idx="0"/>
            <a:endCxn id="30734" idx="2"/>
          </p:cNvCxnSpPr>
          <p:nvPr/>
        </p:nvCxnSpPr>
        <p:spPr bwMode="auto">
          <a:xfrm flipV="1">
            <a:off x="3092450" y="5080000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9" name="AutoShape 8"/>
          <p:cNvCxnSpPr>
            <a:cxnSpLocks noChangeShapeType="1"/>
            <a:stCxn id="30733" idx="2"/>
            <a:endCxn id="30738" idx="0"/>
          </p:cNvCxnSpPr>
          <p:nvPr/>
        </p:nvCxnSpPr>
        <p:spPr bwMode="auto">
          <a:xfrm>
            <a:off x="1436688" y="5080000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30" name="AutoShape 9"/>
          <p:cNvCxnSpPr>
            <a:cxnSpLocks noChangeShapeType="1"/>
            <a:stCxn id="30734" idx="2"/>
            <a:endCxn id="30740" idx="0"/>
          </p:cNvCxnSpPr>
          <p:nvPr/>
        </p:nvCxnSpPr>
        <p:spPr bwMode="auto">
          <a:xfrm>
            <a:off x="3603625" y="5080000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7  2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9  4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/>
              <a:t>2  4  7  9</a:t>
            </a:r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3  8  6  1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1  3  6  8</a:t>
            </a:r>
          </a:p>
        </p:txBody>
      </p:sp>
      <p:sp>
        <p:nvSpPr>
          <p:cNvPr id="30733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2  7</a:t>
            </a:r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2805113" y="4643438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9  4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4  9</a:t>
            </a:r>
          </a:p>
        </p:txBody>
      </p:sp>
      <p:sp>
        <p:nvSpPr>
          <p:cNvPr id="30735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3  8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3  8</a:t>
            </a:r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6  1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1  6</a:t>
            </a:r>
          </a:p>
        </p:txBody>
      </p:sp>
      <p:sp>
        <p:nvSpPr>
          <p:cNvPr id="30737" name="AutoShape 16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7</a:t>
            </a:r>
          </a:p>
        </p:txBody>
      </p:sp>
      <p:sp>
        <p:nvSpPr>
          <p:cNvPr id="3073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2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2</a:t>
            </a:r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9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9</a:t>
            </a:r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4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4</a:t>
            </a:r>
          </a:p>
        </p:txBody>
      </p:sp>
      <p:sp>
        <p:nvSpPr>
          <p:cNvPr id="30741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3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3</a:t>
            </a:r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8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8</a:t>
            </a:r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6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6</a:t>
            </a:r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2"/>
                </a:solidFill>
              </a:rPr>
              <a:t>1 </a:t>
            </a:r>
            <a:r>
              <a:rPr lang="en-US" sz="1800" b="1" dirty="0">
                <a:solidFill>
                  <a:schemeClr val="bg2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2"/>
                </a:solidFill>
              </a:rPr>
              <a:t> 1</a:t>
            </a:r>
          </a:p>
        </p:txBody>
      </p:sp>
      <p:cxnSp>
        <p:nvCxnSpPr>
          <p:cNvPr id="30745" name="AutoShape 24"/>
          <p:cNvCxnSpPr>
            <a:cxnSpLocks noChangeShapeType="1"/>
            <a:stCxn id="30735" idx="0"/>
            <a:endCxn id="30732" idx="2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6" name="AutoShape 25"/>
          <p:cNvCxnSpPr>
            <a:cxnSpLocks noChangeShapeType="1"/>
            <a:stCxn id="30736" idx="0"/>
            <a:endCxn id="30732" idx="2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7" name="AutoShape 26"/>
          <p:cNvCxnSpPr>
            <a:cxnSpLocks noChangeShapeType="1"/>
            <a:stCxn id="30741" idx="0"/>
            <a:endCxn id="30735" idx="2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8" name="AutoShape 27"/>
          <p:cNvCxnSpPr>
            <a:cxnSpLocks noChangeShapeType="1"/>
            <a:stCxn id="30743" idx="0"/>
            <a:endCxn id="30736" idx="2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9" name="AutoShape 28"/>
          <p:cNvCxnSpPr>
            <a:cxnSpLocks noChangeShapeType="1"/>
            <a:stCxn id="30735" idx="2"/>
            <a:endCxn id="30742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0" name="AutoShape 29"/>
          <p:cNvCxnSpPr>
            <a:cxnSpLocks noChangeShapeType="1"/>
            <a:stCxn id="30736" idx="2"/>
            <a:endCxn id="30744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51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</a:t>
            </a:r>
            <a:r>
              <a:rPr lang="en-US" sz="1800" b="1" dirty="0">
                <a:solidFill>
                  <a:schemeClr val="tx2"/>
                </a:solidFill>
                <a:latin typeface="Symbol" charset="0"/>
                <a:sym typeface="Symbol" charset="0"/>
              </a:rPr>
              <a:t></a:t>
            </a:r>
            <a:r>
              <a:rPr lang="en-US" sz="1800" dirty="0"/>
              <a:t> 3  8  6  1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/>
              <a:t>  1  2  3  4  6  7  8  9</a:t>
            </a:r>
          </a:p>
        </p:txBody>
      </p:sp>
      <p:cxnSp>
        <p:nvCxnSpPr>
          <p:cNvPr id="30752" name="AutoShape 31"/>
          <p:cNvCxnSpPr>
            <a:cxnSpLocks noChangeShapeType="1"/>
            <a:stCxn id="30731" idx="0"/>
            <a:endCxn id="30751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3" name="AutoShape 32"/>
          <p:cNvCxnSpPr>
            <a:cxnSpLocks noChangeShapeType="1"/>
            <a:stCxn id="30732" idx="0"/>
            <a:endCxn id="30751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5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4533B45-DC34-3C4A-79BC-F1E45701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1" y="1207142"/>
            <a:ext cx="8682038" cy="2909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Pseudocode</a:t>
            </a:r>
            <a:r>
              <a:rPr lang="en-US" dirty="0"/>
              <a:t>: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begin{document}&#10;&#10;\textrm{Mergesort}$(A[1:n])$&#10;&#10;&#10;\end{document}" title="IguanaTex Bitmap Display">
            <a:extLst>
              <a:ext uri="{FF2B5EF4-FFF2-40B4-BE49-F238E27FC236}">
                <a16:creationId xmlns:a16="http://schemas.microsoft.com/office/drawing/2014/main" id="{C9041BE3-9902-1D5C-7928-58556E9FB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9264" y="1825905"/>
            <a:ext cx="2566327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return} $A$&#10;&#10;&#10;\end{document}" title="IguanaTex Bitmap Display">
            <a:extLst>
              <a:ext uri="{FF2B5EF4-FFF2-40B4-BE49-F238E27FC236}">
                <a16:creationId xmlns:a16="http://schemas.microsoft.com/office/drawing/2014/main" id="{95597A4A-8540-5572-8444-3F6662031B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15235" y="2551667"/>
            <a:ext cx="1313135" cy="22478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usepackage{xcolor}&#10;\begin{document}&#10;&#10;\textcolor{red}{Mergesort $(A[1:\frac{n}{2}])$}&#10;&#10;&#10;\end{document}" title="IguanaTex Bitmap Display">
            <a:extLst>
              <a:ext uri="{FF2B5EF4-FFF2-40B4-BE49-F238E27FC236}">
                <a16:creationId xmlns:a16="http://schemas.microsoft.com/office/drawing/2014/main" id="{C8CCFC8F-191C-D031-F99C-33E62C5E85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8" y="2868025"/>
            <a:ext cx="2712439" cy="340929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usepackage{xcolor}&#10;\begin{document}&#10;&#10;\textcolor{green}{Mergesort $(A[\frac{n}{2}+1:n])$}&#10;&#10;&#10;\end{document}" title="IguanaTex Bitmap Display">
            <a:extLst>
              <a:ext uri="{FF2B5EF4-FFF2-40B4-BE49-F238E27FC236}">
                <a16:creationId xmlns:a16="http://schemas.microsoft.com/office/drawing/2014/main" id="{F4A7A151-C826-F578-6603-5C4FD1E5C7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40487" y="3265077"/>
            <a:ext cx="3280026" cy="340929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blue}{$C \leftarrow \textrm{Merge}(A[1:\frac{n}{2}], A[\frac{n}{2}+1:n])$}&#10;&#10;&#10;\end{document}" title="IguanaTex Bitmap Display">
            <a:extLst>
              <a:ext uri="{FF2B5EF4-FFF2-40B4-BE49-F238E27FC236}">
                <a16:creationId xmlns:a16="http://schemas.microsoft.com/office/drawing/2014/main" id="{1BA68CC6-F39D-9382-8515-09C0C67046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447" y="3666060"/>
            <a:ext cx="4566936" cy="340929"/>
          </a:xfrm>
          <a:prstGeom prst="rect">
            <a:avLst/>
          </a:prstGeom>
        </p:spPr>
      </p:pic>
      <p:pic>
        <p:nvPicPr>
          <p:cNvPr id="63" name="Picture 62" descr="\documentclass{article}&#10;\usepackage{amsmath}&#10;\pagestyle{empty}&#10;\usepackage{xcolor}&#10;\begin{document}&#10;&#10;$T(n) = \textcolor{red}{T(n/2)} + \textcolor{green}{T(n/2)} + \textcolor{blue}{\Theta(n)} + \Theta(1)$&#10;&#10;&#10;\end{document}" title="IguanaTex Bitmap Display">
            <a:extLst>
              <a:ext uri="{FF2B5EF4-FFF2-40B4-BE49-F238E27FC236}">
                <a16:creationId xmlns:a16="http://schemas.microsoft.com/office/drawing/2014/main" id="{EC3633FC-0E31-5000-6802-15C45C91B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36334" y="5036038"/>
            <a:ext cx="5409892" cy="3128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DB0D07-0870-3946-0097-8D1C20733171}"/>
              </a:ext>
            </a:extLst>
          </p:cNvPr>
          <p:cNvSpPr txBox="1"/>
          <p:nvPr/>
        </p:nvSpPr>
        <p:spPr>
          <a:xfrm>
            <a:off x="35151" y="4305956"/>
            <a:ext cx="4623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A3A82"/>
                </a:solidFill>
              </a:rPr>
              <a:t>Running time: </a:t>
            </a:r>
            <a:endParaRPr lang="en-US" dirty="0"/>
          </a:p>
        </p:txBody>
      </p:sp>
      <p:pic>
        <p:nvPicPr>
          <p:cNvPr id="44" name="Picture 43" descr="\documentclass{article}&#10;\usepackage{amsmath}&#10;\pagestyle{empty}&#10;\begin{document}&#10;&#10;$ = 2T(n/2)  + \Theta(n)$&#10;&#10;&#10;\end{document}" title="IguanaTex Bitmap Display">
            <a:extLst>
              <a:ext uri="{FF2B5EF4-FFF2-40B4-BE49-F238E27FC236}">
                <a16:creationId xmlns:a16="http://schemas.microsoft.com/office/drawing/2014/main" id="{9A9FB9B0-4A8C-590A-FB26-5C635AB5461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470936" y="5639481"/>
            <a:ext cx="2452059" cy="31283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0EC013-79EC-A6D1-9835-705ED1421243}"/>
              </a:ext>
            </a:extLst>
          </p:cNvPr>
          <p:cNvCxnSpPr>
            <a:cxnSpLocks/>
          </p:cNvCxnSpPr>
          <p:nvPr/>
        </p:nvCxnSpPr>
        <p:spPr>
          <a:xfrm>
            <a:off x="2635321" y="3067068"/>
            <a:ext cx="767328" cy="19738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8E714F-0BFD-B853-2D0F-69FA9E5478BB}"/>
              </a:ext>
            </a:extLst>
          </p:cNvPr>
          <p:cNvCxnSpPr>
            <a:cxnSpLocks/>
          </p:cNvCxnSpPr>
          <p:nvPr/>
        </p:nvCxnSpPr>
        <p:spPr>
          <a:xfrm>
            <a:off x="2635321" y="3499567"/>
            <a:ext cx="2051811" cy="153647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15128A-8CA4-8960-0A25-2BBB8CEC51A1}"/>
              </a:ext>
            </a:extLst>
          </p:cNvPr>
          <p:cNvCxnSpPr>
            <a:cxnSpLocks/>
          </p:cNvCxnSpPr>
          <p:nvPr/>
        </p:nvCxnSpPr>
        <p:spPr>
          <a:xfrm>
            <a:off x="4089115" y="3938244"/>
            <a:ext cx="1497004" cy="109779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documentclass{article}&#10;\usepackage{amsmath}&#10;\pagestyle{empty}&#10;\begin{document}&#10;&#10;\textbf{return} $C$&#10;&#10;&#10;\end{document}" title="IguanaTex Bitmap Display">
            <a:extLst>
              <a:ext uri="{FF2B5EF4-FFF2-40B4-BE49-F238E27FC236}">
                <a16:creationId xmlns:a16="http://schemas.microsoft.com/office/drawing/2014/main" id="{824E624B-0303-02E3-0AC4-1C209E50E2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29956" y="3997422"/>
            <a:ext cx="1326248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1" y="1207142"/>
            <a:ext cx="8682038" cy="2909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Pseudocode</a:t>
            </a:r>
            <a:r>
              <a:rPr lang="en-US" dirty="0"/>
              <a:t>: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begin{document}&#10;&#10;\textrm{Mergesort}$(A[1:n])$&#10;&#10;&#10;\end{document}" title="IguanaTex Bitmap Display">
            <a:extLst>
              <a:ext uri="{FF2B5EF4-FFF2-40B4-BE49-F238E27FC236}">
                <a16:creationId xmlns:a16="http://schemas.microsoft.com/office/drawing/2014/main" id="{C9041BE3-9902-1D5C-7928-58556E9FB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9264" y="1825905"/>
            <a:ext cx="2566327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return} $A$&#10;&#10;&#10;\end{document}" title="IguanaTex Bitmap Display">
            <a:extLst>
              <a:ext uri="{FF2B5EF4-FFF2-40B4-BE49-F238E27FC236}">
                <a16:creationId xmlns:a16="http://schemas.microsoft.com/office/drawing/2014/main" id="{95597A4A-8540-5572-8444-3F6662031B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15235" y="2551667"/>
            <a:ext cx="1313135" cy="22478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usepackage{xcolor}&#10;\begin{document}&#10;&#10;\textcolor{red}{Mergesort $(A[1:\frac{n}{2}])$}&#10;&#10;&#10;\end{document}" title="IguanaTex Bitmap Display">
            <a:extLst>
              <a:ext uri="{FF2B5EF4-FFF2-40B4-BE49-F238E27FC236}">
                <a16:creationId xmlns:a16="http://schemas.microsoft.com/office/drawing/2014/main" id="{C8CCFC8F-191C-D031-F99C-33E62C5E85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8" y="2868025"/>
            <a:ext cx="2712439" cy="340929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usepackage{xcolor}&#10;\begin{document}&#10;&#10;\textcolor{green}{Mergesort $(A[\frac{n}{2}+1:n])$}&#10;&#10;&#10;\end{document}" title="IguanaTex Bitmap Display">
            <a:extLst>
              <a:ext uri="{FF2B5EF4-FFF2-40B4-BE49-F238E27FC236}">
                <a16:creationId xmlns:a16="http://schemas.microsoft.com/office/drawing/2014/main" id="{F4A7A151-C826-F578-6603-5C4FD1E5C7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40487" y="3265077"/>
            <a:ext cx="3280026" cy="340929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blue}{$C \leftarrow \textrm{Merge}(A[1:\frac{n}{2}], A[\frac{n}{2}+1:n])$}&#10;&#10;&#10;\end{document}" title="IguanaTex Bitmap Display">
            <a:extLst>
              <a:ext uri="{FF2B5EF4-FFF2-40B4-BE49-F238E27FC236}">
                <a16:creationId xmlns:a16="http://schemas.microsoft.com/office/drawing/2014/main" id="{1BA68CC6-F39D-9382-8515-09C0C67046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447" y="3666060"/>
            <a:ext cx="4566936" cy="340929"/>
          </a:xfrm>
          <a:prstGeom prst="rect">
            <a:avLst/>
          </a:prstGeom>
        </p:spPr>
      </p:pic>
      <p:pic>
        <p:nvPicPr>
          <p:cNvPr id="63" name="Picture 62" descr="\documentclass{article}&#10;\usepackage{amsmath}&#10;\pagestyle{empty}&#10;\usepackage{xcolor}&#10;\begin{document}&#10;&#10;$T(n) = \textcolor{red}{T(n/2)} + \textcolor{green}{T(n/2)} + \textcolor{blue}{\Theta(n)} + \Theta(1)$&#10;&#10;&#10;\end{document}" title="IguanaTex Bitmap Display">
            <a:extLst>
              <a:ext uri="{FF2B5EF4-FFF2-40B4-BE49-F238E27FC236}">
                <a16:creationId xmlns:a16="http://schemas.microsoft.com/office/drawing/2014/main" id="{EC3633FC-0E31-5000-6802-15C45C91B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36334" y="5036038"/>
            <a:ext cx="5409892" cy="3128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DB0D07-0870-3946-0097-8D1C20733171}"/>
              </a:ext>
            </a:extLst>
          </p:cNvPr>
          <p:cNvSpPr txBox="1"/>
          <p:nvPr/>
        </p:nvSpPr>
        <p:spPr>
          <a:xfrm>
            <a:off x="35151" y="4305956"/>
            <a:ext cx="4623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A3A82"/>
                </a:solidFill>
              </a:rPr>
              <a:t>Running time: </a:t>
            </a:r>
            <a:endParaRPr lang="en-US" dirty="0"/>
          </a:p>
        </p:txBody>
      </p:sp>
      <p:pic>
        <p:nvPicPr>
          <p:cNvPr id="44" name="Picture 43" descr="\documentclass{article}&#10;\usepackage{amsmath}&#10;\pagestyle{empty}&#10;\begin{document}&#10;&#10;$ = 2T(n/2)  + \Theta(n)$&#10;&#10;&#10;\end{document}" title="IguanaTex Bitmap Display">
            <a:extLst>
              <a:ext uri="{FF2B5EF4-FFF2-40B4-BE49-F238E27FC236}">
                <a16:creationId xmlns:a16="http://schemas.microsoft.com/office/drawing/2014/main" id="{9A9FB9B0-4A8C-590A-FB26-5C635AB5461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470936" y="5639481"/>
            <a:ext cx="2452059" cy="31283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0EC013-79EC-A6D1-9835-705ED1421243}"/>
              </a:ext>
            </a:extLst>
          </p:cNvPr>
          <p:cNvCxnSpPr>
            <a:cxnSpLocks/>
          </p:cNvCxnSpPr>
          <p:nvPr/>
        </p:nvCxnSpPr>
        <p:spPr>
          <a:xfrm>
            <a:off x="2635321" y="3067068"/>
            <a:ext cx="767328" cy="19738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8E714F-0BFD-B853-2D0F-69FA9E5478BB}"/>
              </a:ext>
            </a:extLst>
          </p:cNvPr>
          <p:cNvCxnSpPr>
            <a:cxnSpLocks/>
          </p:cNvCxnSpPr>
          <p:nvPr/>
        </p:nvCxnSpPr>
        <p:spPr>
          <a:xfrm>
            <a:off x="2635321" y="3499567"/>
            <a:ext cx="2051811" cy="153647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15128A-8CA4-8960-0A25-2BBB8CEC51A1}"/>
              </a:ext>
            </a:extLst>
          </p:cNvPr>
          <p:cNvCxnSpPr>
            <a:cxnSpLocks/>
          </p:cNvCxnSpPr>
          <p:nvPr/>
        </p:nvCxnSpPr>
        <p:spPr>
          <a:xfrm>
            <a:off x="4089115" y="3938244"/>
            <a:ext cx="1497004" cy="109779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documentclass{article}&#10;\usepackage{amsmath}&#10;\pagestyle{empty}&#10;\begin{document}&#10;&#10;\textbf{return} $C$&#10;&#10;&#10;\end{document}" title="IguanaTex Bitmap Display">
            <a:extLst>
              <a:ext uri="{FF2B5EF4-FFF2-40B4-BE49-F238E27FC236}">
                <a16:creationId xmlns:a16="http://schemas.microsoft.com/office/drawing/2014/main" id="{824E624B-0303-02E3-0AC4-1C209E50E2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29956" y="3997422"/>
            <a:ext cx="1326248" cy="22666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6E602E9-2238-19C9-C8C0-87ABCB488B54}"/>
              </a:ext>
            </a:extLst>
          </p:cNvPr>
          <p:cNvSpPr txBox="1"/>
          <p:nvPr/>
        </p:nvSpPr>
        <p:spPr>
          <a:xfrm>
            <a:off x="5432691" y="560092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7267C9-92E4-02A8-64F0-4D8F6C64D2D4}"/>
              </a:ext>
            </a:extLst>
          </p:cNvPr>
          <p:cNvSpPr txBox="1"/>
          <p:nvPr/>
        </p:nvSpPr>
        <p:spPr>
          <a:xfrm>
            <a:off x="5947259" y="55750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How to analyze?</a:t>
            </a:r>
            <a:endParaRPr lang="en-SG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2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The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Master Theorem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can find the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which is defined </a:t>
                </a:r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  <a:blipFill>
                <a:blip r:embed="rId6"/>
                <a:stretch>
                  <a:fillRect l="-174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AAB9CEE6-32E5-0B13-7DEE-F3D97426CA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76711" y="2383536"/>
            <a:ext cx="3000290" cy="45549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2108" y="1984479"/>
            <a:ext cx="1396498" cy="45549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3324" y="1546886"/>
            <a:ext cx="482964" cy="134425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82195" y="1672837"/>
            <a:ext cx="2389322" cy="45549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518440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The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Master Theorem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can find the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which is defined </a:t>
                </a:r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3A3A82"/>
                  </a:solidFill>
                </a:endParaRPr>
              </a:p>
              <a:p>
                <a:r>
                  <a:rPr lang="en-US" dirty="0">
                    <a:solidFill>
                      <a:srgbClr val="3A3A82"/>
                    </a:solidFill>
                  </a:rPr>
                  <a:t>Key idea: The answer depends on the comparison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So, there are </a:t>
                </a:r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3A3A82"/>
                    </a:solidFill>
                  </a:rPr>
                  <a:t> cases!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  <a:blipFill>
                <a:blip r:embed="rId6"/>
                <a:stretch>
                  <a:fillRect l="-1745" t="-1778" r="-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76711" y="2383536"/>
            <a:ext cx="3000290" cy="45549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2108" y="1984479"/>
            <a:ext cx="1396498" cy="45549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3324" y="1546886"/>
            <a:ext cx="482964" cy="134425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82195" y="1672837"/>
            <a:ext cx="2389322" cy="45549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618818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8" name="Picture 27" descr="\documentclass{article}&#10;\usepackage{amsmath}&#10;\pagestyle{empty}&#10;\usepackage{xcolor}&#10;\begin{document}&#10;&#10;\begin{enumerate}&#10;\item \textbf{If $f(n) \textrm{ is }O(n^{\log_b a-\epsilon})$, then $T(n)$ is $\Theta(n^{\log_b a})$}&#10;\item If $f(n) \textrm{ is }\Theta(n^{\log_b a} \log^{k} n)$, then $T(n)$ is $\Theta(n^{\log_b a}\log^{k+1}n)$&#10;\item If $f(n) \textrm{ is }\Omega(n^{\log_b a+\epsilon})$, then $T(n)$ is $\Theta(f(n))$,\\ need to check $af(n/b) &lt; f(n).$&#10;\end{enumerate}&#10;&#10;&#10;\end{document}" title="IguanaTex Bitmap Display">
            <a:extLst>
              <a:ext uri="{FF2B5EF4-FFF2-40B4-BE49-F238E27FC236}">
                <a16:creationId xmlns:a16="http://schemas.microsoft.com/office/drawing/2014/main" id="{F7171616-2A28-DD21-EFED-A52FD942EC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229602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91491B-8B04-F5E8-866A-8089C1134A4B}"/>
                  </a:ext>
                </a:extLst>
              </p:cNvPr>
              <p:cNvSpPr txBox="1"/>
              <p:nvPr/>
            </p:nvSpPr>
            <p:spPr>
              <a:xfrm>
                <a:off x="457200" y="5175260"/>
                <a:ext cx="8378575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dominates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91491B-8B04-F5E8-866A-8089C113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75260"/>
                <a:ext cx="8378575" cy="560090"/>
              </a:xfrm>
              <a:prstGeom prst="rect">
                <a:avLst/>
              </a:prstGeom>
              <a:blipFill>
                <a:blip r:embed="rId12"/>
                <a:stretch>
                  <a:fillRect l="-1456" t="-7609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92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begin{enumerate}&#10;\item {If $f(n) \textrm{ is }O(n^{\log_b a-\epsilon})$, then $T(n)$ is $\Theta(n^{\log_b a})$}&#10;\item \textbf{If $f(n) \textrm{ is }\Theta(n^{\log_b a} \log^{k} n)$, then $T(n)$ is $\Theta(n^{\log_b a}\log^{k+1}n)$}&#10;\item If $f(n) \textrm{ is }\Omega(n^{\log_b a+\epsilon})$, then $T(n)$ is $\Theta(f(n))$,\\ need to check $af(n/b) &lt; f(n).$&#10;\end{enumerate}&#10;&#10;&#10;\end{document}" title="IguanaTex Bitmap Display">
            <a:extLst>
              <a:ext uri="{FF2B5EF4-FFF2-40B4-BE49-F238E27FC236}">
                <a16:creationId xmlns:a16="http://schemas.microsoft.com/office/drawing/2014/main" id="{3DEABFDD-3056-C7D3-4CD0-16A551EDD8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544692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FCF9C-8743-5D4B-E77A-BE568721B2B5}"/>
                  </a:ext>
                </a:extLst>
              </p:cNvPr>
              <p:cNvSpPr txBox="1"/>
              <p:nvPr/>
            </p:nvSpPr>
            <p:spPr>
              <a:xfrm>
                <a:off x="457200" y="5198031"/>
                <a:ext cx="8378575" cy="542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have same order as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(up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FCF9C-8743-5D4B-E77A-BE568721B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98031"/>
                <a:ext cx="8378575" cy="542393"/>
              </a:xfrm>
              <a:prstGeom prst="rect">
                <a:avLst/>
              </a:prstGeom>
              <a:blipFill>
                <a:blip r:embed="rId12"/>
                <a:stretch>
                  <a:fillRect l="-1456"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075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" name="Picture 3" descr="\documentclass{article}&#10;\usepackage{amsmath}&#10;\pagestyle{empty}&#10;\usepackage{xcolor}&#10;\begin{document}&#10;&#10;\begin{enumerate}&#10;\item {If $f(n) \textrm{ is }O(n^{\log_b a-\epsilon})$, then $T(n)$ is $\Theta(n^{\log_b a})$}&#10;\item If $f(n) \textrm{ is }\Theta(n^{\log_b a} \log^{k} n)$, then $T(n)$ is $\Theta(n^{\log_b a}\log^{k+1}n)$&#10;\item \textbf{If $f(n) \textrm{ is }\Omega(n^{\log_b a+\epsilon})$, then $T(n)$ is $\Theta(f(n))$,\\ need to check $af(n/b) &lt; f(n).$}&#10;\end{enumerate}&#10;&#10;&#10;\end{document}" title="IguanaTex Bitmap Display">
            <a:extLst>
              <a:ext uri="{FF2B5EF4-FFF2-40B4-BE49-F238E27FC236}">
                <a16:creationId xmlns:a16="http://schemas.microsoft.com/office/drawing/2014/main" id="{E12F980F-7245-F228-B43F-84840FAD96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229603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7B5A9-D1B5-62A4-B10C-9AB22BD18C66}"/>
                  </a:ext>
                </a:extLst>
              </p:cNvPr>
              <p:cNvSpPr txBox="1"/>
              <p:nvPr/>
            </p:nvSpPr>
            <p:spPr>
              <a:xfrm>
                <a:off x="457200" y="5200946"/>
                <a:ext cx="8686800" cy="542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is dominated by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(+ another condition)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7B5A9-D1B5-62A4-B10C-9AB22BD1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00946"/>
                <a:ext cx="8686800" cy="542393"/>
              </a:xfrm>
              <a:prstGeom prst="rect">
                <a:avLst/>
              </a:prstGeom>
              <a:blipFill>
                <a:blip r:embed="rId12"/>
                <a:stretch>
                  <a:fillRect l="-1404" t="-6742" r="-98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92AF6-4825-80A1-1BC3-1B4D8E99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70" y="1532963"/>
            <a:ext cx="3433763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92AF6-4825-80A1-1BC3-1B4D8E99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70" y="1532963"/>
            <a:ext cx="3433763" cy="576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967C1-5A40-493D-AD00-8D3B447C287B}"/>
                  </a:ext>
                </a:extLst>
              </p:cNvPr>
              <p:cNvSpPr txBox="1"/>
              <p:nvPr/>
            </p:nvSpPr>
            <p:spPr>
              <a:xfrm>
                <a:off x="1006867" y="2250701"/>
                <a:ext cx="713026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≫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in case 1. Answer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967C1-5A40-493D-AD00-8D3B447C2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2250701"/>
                <a:ext cx="7130266" cy="2308324"/>
              </a:xfrm>
              <a:prstGeom prst="rect">
                <a:avLst/>
              </a:prstGeom>
              <a:blipFill>
                <a:blip r:embed="rId3"/>
                <a:stretch>
                  <a:fillRect l="-1282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12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246206" y="1417638"/>
            <a:ext cx="8733950" cy="23287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Definition</a:t>
            </a:r>
            <a:r>
              <a:rPr lang="en-US" dirty="0"/>
              <a:t>: </a:t>
            </a:r>
          </a:p>
          <a:p>
            <a:pPr lvl="1"/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Solving a task where the solution depends on solutions to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smaller instances of the same problem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by using </a:t>
            </a:r>
            <a:r>
              <a:rPr lang="en-US" dirty="0">
                <a:solidFill>
                  <a:srgbClr val="3A3A8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functions/</a:t>
            </a:r>
            <a:r>
              <a:rPr lang="en-US" b="0" i="0" strike="noStrike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algorithms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that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call themselves.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4113B9FE-1E5D-0A3E-A823-9683F11CB130}"/>
              </a:ext>
            </a:extLst>
          </p:cNvPr>
          <p:cNvSpPr txBox="1">
            <a:spLocks/>
          </p:cNvSpPr>
          <p:nvPr/>
        </p:nvSpPr>
        <p:spPr>
          <a:xfrm>
            <a:off x="246206" y="3871547"/>
            <a:ext cx="8733950" cy="232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Example</a:t>
            </a:r>
            <a:r>
              <a:rPr lang="en-US" dirty="0"/>
              <a:t>: </a:t>
            </a: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5" name="Picture 14" descr="\documentclass{article}&#10;\usepackage{amsmath}&#10;\pagestyle{empty}&#10;\usepackage{xcolor}&#10;\begin{document}&#10;&#10; $\textrm{Factorial}(n)$&#10;&#10;&#10;\end{document}" title="IguanaTex Bitmap Display">
            <a:extLst>
              <a:ext uri="{FF2B5EF4-FFF2-40B4-BE49-F238E27FC236}">
                <a16:creationId xmlns:a16="http://schemas.microsoft.com/office/drawing/2014/main" id="{A6049663-1EA3-2404-CE0B-35400F577B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04439" y="4500460"/>
            <a:ext cx="1772695" cy="349518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\textrm{\textbf{If }} n==0 \textbf{\textrm{ then return }} 1$ &#10;&#10;&#10;\end{document}" title="IguanaTex Bitmap Display">
            <a:extLst>
              <a:ext uri="{FF2B5EF4-FFF2-40B4-BE49-F238E27FC236}">
                <a16:creationId xmlns:a16="http://schemas.microsoft.com/office/drawing/2014/main" id="{714463FE-E9EE-40B3-50CC-37ED044894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78251" y="5057730"/>
            <a:ext cx="3991185" cy="25115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bf{return} $n\cdot\textrm{Factorial}(n-1)$  &#10;&#10;&#10;\end{document}" title="IguanaTex Bitmap Display">
            <a:extLst>
              <a:ext uri="{FF2B5EF4-FFF2-40B4-BE49-F238E27FC236}">
                <a16:creationId xmlns:a16="http://schemas.microsoft.com/office/drawing/2014/main" id="{6A143AF8-081E-6D59-F68D-BC8E79F77C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62177" y="5528530"/>
            <a:ext cx="4053967" cy="349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7998F9-E105-7E02-04D4-93AFB44A2A02}"/>
              </a:ext>
            </a:extLst>
          </p:cNvPr>
          <p:cNvSpPr txBox="1"/>
          <p:nvPr/>
        </p:nvSpPr>
        <p:spPr>
          <a:xfrm>
            <a:off x="5980509" y="498996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FCCF-E3A3-3E96-B7A1-CCA313CE20EA}"/>
              </a:ext>
            </a:extLst>
          </p:cNvPr>
          <p:cNvSpPr txBox="1"/>
          <p:nvPr/>
        </p:nvSpPr>
        <p:spPr>
          <a:xfrm>
            <a:off x="5977703" y="549387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5BA77-F918-D142-56DC-1D6D86CE24F1}"/>
              </a:ext>
            </a:extLst>
          </p:cNvPr>
          <p:cNvSpPr txBox="1"/>
          <p:nvPr/>
        </p:nvSpPr>
        <p:spPr>
          <a:xfrm>
            <a:off x="6795041" y="494400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F5CB9-2241-67C9-89AF-44FFFF9A656D}"/>
              </a:ext>
            </a:extLst>
          </p:cNvPr>
          <p:cNvSpPr txBox="1"/>
          <p:nvPr/>
        </p:nvSpPr>
        <p:spPr>
          <a:xfrm>
            <a:off x="6795041" y="544036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Recursion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34A40-12E6-3B1C-1F4C-1A0A6C872F4D}"/>
              </a:ext>
            </a:extLst>
          </p:cNvPr>
          <p:cNvSpPr txBox="1"/>
          <p:nvPr/>
        </p:nvSpPr>
        <p:spPr>
          <a:xfrm>
            <a:off x="3242323" y="3392490"/>
            <a:ext cx="55726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Running time</a:t>
            </a:r>
            <a:r>
              <a:rPr lang="en-US" sz="2800" dirty="0">
                <a:solidFill>
                  <a:srgbClr val="3A3A82"/>
                </a:solidFill>
              </a:rPr>
              <a:t>:  </a:t>
            </a:r>
            <a:endParaRPr lang="en-US" sz="2800" dirty="0"/>
          </a:p>
        </p:txBody>
      </p:sp>
      <p:pic>
        <p:nvPicPr>
          <p:cNvPr id="11" name="Picture 10" descr="\documentclass{article}&#10;\usepackage{amsmath}&#10;\pagestyle{empty}&#10;\begin{document}&#10;&#10;$T(n) = T(n-1) + \Theta(1)$&#10;&#10;&#10;\end{document}" title="IguanaTex Bitmap Display">
            <a:extLst>
              <a:ext uri="{FF2B5EF4-FFF2-40B4-BE49-F238E27FC236}">
                <a16:creationId xmlns:a16="http://schemas.microsoft.com/office/drawing/2014/main" id="{0064C659-9E16-FDFE-F411-19868EA876A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24939" y="3511726"/>
            <a:ext cx="3240689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9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8" descr="\documentclass{article}&#10;\usepackage{amsmath}&#10;\pagestyle{empty}&#10;\begin{document}&#10;&#10;$T(n) = 2T(n/2)  + \Theta(n)$&#10;&#10;&#10;\end{document}" title="IguanaTex Bitmap Display">
            <a:extLst>
              <a:ext uri="{FF2B5EF4-FFF2-40B4-BE49-F238E27FC236}">
                <a16:creationId xmlns:a16="http://schemas.microsoft.com/office/drawing/2014/main" id="{A63B0435-BB00-F541-01D3-DE12E99E4E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40454" y="1628455"/>
            <a:ext cx="3738703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4F550A-ADCC-C5DC-3834-1EDEFFF69BBA}"/>
              </a:ext>
            </a:extLst>
          </p:cNvPr>
          <p:cNvSpPr txBox="1"/>
          <p:nvPr/>
        </p:nvSpPr>
        <p:spPr>
          <a:xfrm>
            <a:off x="6107987" y="1973891"/>
            <a:ext cx="3082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Mergesort</a:t>
            </a:r>
            <a:r>
              <a:rPr lang="en-US" sz="1600" dirty="0">
                <a:solidFill>
                  <a:srgbClr val="FF0000"/>
                </a:solidFill>
              </a:rPr>
              <a:t> running time</a:t>
            </a:r>
          </a:p>
        </p:txBody>
      </p:sp>
    </p:spTree>
    <p:extLst>
      <p:ext uri="{BB962C8B-B14F-4D97-AF65-F5344CB8AC3E}">
        <p14:creationId xmlns:p14="http://schemas.microsoft.com/office/powerpoint/2010/main" val="1503916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8" descr="\documentclass{article}&#10;\usepackage{amsmath}&#10;\pagestyle{empty}&#10;\begin{document}&#10;&#10;$T(n) = 2T(n/2)  + \Theta(n)$&#10;&#10;&#10;\end{document}" title="IguanaTex Bitmap Display">
            <a:extLst>
              <a:ext uri="{FF2B5EF4-FFF2-40B4-BE49-F238E27FC236}">
                <a16:creationId xmlns:a16="http://schemas.microsoft.com/office/drawing/2014/main" id="{A63B0435-BB00-F541-01D3-DE12E99E4E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40454" y="1628455"/>
            <a:ext cx="3738703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4F550A-ADCC-C5DC-3834-1EDEFFF69BBA}"/>
              </a:ext>
            </a:extLst>
          </p:cNvPr>
          <p:cNvSpPr txBox="1"/>
          <p:nvPr/>
        </p:nvSpPr>
        <p:spPr>
          <a:xfrm>
            <a:off x="6107987" y="1973891"/>
            <a:ext cx="3082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Mergesort</a:t>
            </a:r>
            <a:r>
              <a:rPr lang="en-US" sz="1600" dirty="0">
                <a:solidFill>
                  <a:srgbClr val="FF0000"/>
                </a:solidFill>
              </a:rPr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33CCCD-0203-15BE-FA3A-CAA27A2D72BE}"/>
                  </a:ext>
                </a:extLst>
              </p:cNvPr>
              <p:cNvSpPr txBox="1"/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in case 2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Answer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33CCCD-0203-15BE-FA3A-CAA27A2D7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blipFill>
                <a:blip r:embed="rId4"/>
                <a:stretch>
                  <a:fillRect l="-1282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90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A14B6-C31A-19A8-B30D-6DE934EF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53" y="1507277"/>
            <a:ext cx="4329113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38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A14B6-C31A-19A8-B30D-6DE934EF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53" y="1507277"/>
            <a:ext cx="4329113" cy="576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CB078-FA76-0E26-C020-F06D38EC5767}"/>
                  </a:ext>
                </a:extLst>
              </p:cNvPr>
              <p:cNvSpPr txBox="1"/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in case 2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Answer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CB078-FA76-0E26-C020-F06D38EC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blipFill>
                <a:blip r:embed="rId3"/>
                <a:stretch>
                  <a:fillRect l="-1282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3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7D50F-289C-E11A-1889-B92D2F8C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93" y="1417638"/>
            <a:ext cx="353853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7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7D50F-289C-E11A-1889-B92D2F8C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93" y="1417638"/>
            <a:ext cx="3538538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9D9D-9701-A0A9-B90B-FACFB1D5A477}"/>
                  </a:ext>
                </a:extLst>
              </p:cNvPr>
              <p:cNvSpPr txBox="1"/>
              <p:nvPr/>
            </p:nvSpPr>
            <p:spPr>
              <a:xfrm>
                <a:off x="1006867" y="2250701"/>
                <a:ext cx="7130266" cy="3787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in case 3. Need to check that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which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(holds)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Answer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9D9D-9701-A0A9-B90B-FACFB1D5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2250701"/>
                <a:ext cx="7130266" cy="3787960"/>
              </a:xfrm>
              <a:prstGeom prst="rect">
                <a:avLst/>
              </a:prstGeom>
              <a:blipFill>
                <a:blip r:embed="rId3"/>
                <a:stretch>
                  <a:fillRect l="-1282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628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A10F8-5FEE-0462-C758-B5CDBA7B85EA}"/>
              </a:ext>
            </a:extLst>
          </p:cNvPr>
          <p:cNvSpPr txBox="1"/>
          <p:nvPr/>
        </p:nvSpPr>
        <p:spPr>
          <a:xfrm>
            <a:off x="6107987" y="1973891"/>
            <a:ext cx="3082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Binary search running time</a:t>
            </a:r>
          </a:p>
        </p:txBody>
      </p:sp>
      <p:pic>
        <p:nvPicPr>
          <p:cNvPr id="8" name="Picture 7" descr="\documentclass{article}&#10;\usepackage{amsmath}&#10;\pagestyle{empty}&#10;\begin{document}&#10;&#10;$T(n) = T(n/2)  + \Theta(1)$&#10;&#10;&#10;\end{document}" title="IguanaTex Bitmap Display">
            <a:extLst>
              <a:ext uri="{FF2B5EF4-FFF2-40B4-BE49-F238E27FC236}">
                <a16:creationId xmlns:a16="http://schemas.microsoft.com/office/drawing/2014/main" id="{94EB14C8-29A1-91DA-25F0-410C90C00F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11967" y="1628455"/>
            <a:ext cx="352006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3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 (Examples)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A10F8-5FEE-0462-C758-B5CDBA7B85EA}"/>
              </a:ext>
            </a:extLst>
          </p:cNvPr>
          <p:cNvSpPr txBox="1"/>
          <p:nvPr/>
        </p:nvSpPr>
        <p:spPr>
          <a:xfrm>
            <a:off x="6107987" y="1973891"/>
            <a:ext cx="3082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Binary search running time</a:t>
            </a:r>
          </a:p>
        </p:txBody>
      </p:sp>
      <p:pic>
        <p:nvPicPr>
          <p:cNvPr id="8" name="Picture 7" descr="\documentclass{article}&#10;\usepackage{amsmath}&#10;\pagestyle{empty}&#10;\begin{document}&#10;&#10;$T(n) = T(n/2)  + \Theta(1)$&#10;&#10;&#10;\end{document}" title="IguanaTex Bitmap Display">
            <a:extLst>
              <a:ext uri="{FF2B5EF4-FFF2-40B4-BE49-F238E27FC236}">
                <a16:creationId xmlns:a16="http://schemas.microsoft.com/office/drawing/2014/main" id="{94EB14C8-29A1-91DA-25F0-410C90C00F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11967" y="1628455"/>
            <a:ext cx="3520065" cy="365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911224-FCB5-C188-7595-C30805D74DB6}"/>
                  </a:ext>
                </a:extLst>
              </p:cNvPr>
              <p:cNvSpPr txBox="1"/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=1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are in case 2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Answer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911224-FCB5-C188-7595-C30805D74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2250701"/>
                <a:ext cx="7130266" cy="2709268"/>
              </a:xfrm>
              <a:prstGeom prst="rect">
                <a:avLst/>
              </a:prstGeom>
              <a:blipFill>
                <a:blip r:embed="rId4"/>
                <a:stretch>
                  <a:fillRect l="-1282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670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Divide and conquer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24844"/>
              </p:ext>
            </p:extLst>
          </p:nvPr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4322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Google Shape;55;p1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in an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compute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inversions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861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usepackage{xcolor}&#10;\pagestyle{empty}&#10;\begin{document}&#10;&#10;\noindent \textbf{Exercise:} Let $T(n) = T(n-1) + 1, \textrm{with }T(1) = 1.$  &#10;&#10;&#10;&#10;&#10;\end{document}" title="IguanaTex Bitmap Display">
            <a:extLst>
              <a:ext uri="{FF2B5EF4-FFF2-40B4-BE49-F238E27FC236}">
                <a16:creationId xmlns:a16="http://schemas.microsoft.com/office/drawing/2014/main" id="{17C24EB3-8118-605F-072E-81B0CCD84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2829" y="1637287"/>
            <a:ext cx="6972164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xcolor}&#10;\pagestyle{empty}&#10;\begin{document}&#10;&#10;\textcolor{red}{Find $T(n)$.}&#10;&#10;&#10;&#10;&#10;\end{document}" title="IguanaTex Bitmap Display">
            <a:extLst>
              <a:ext uri="{FF2B5EF4-FFF2-40B4-BE49-F238E27FC236}">
                <a16:creationId xmlns:a16="http://schemas.microsoft.com/office/drawing/2014/main" id="{D44E8B5B-BDBD-9B8F-DFA4-DF2B7DF259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78816" y="2104876"/>
            <a:ext cx="144426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4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Google Shape;55;p1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in an array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compute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inversions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Example [18, 29, 12, 15, 32, 10] has </a:t>
                </a:r>
                <a:r>
                  <a:rPr lang="en-US" dirty="0">
                    <a:solidFill>
                      <a:srgbClr val="FF0000"/>
                    </a:solidFill>
                  </a:rPr>
                  <a:t>9 inversions</a:t>
                </a:r>
                <a:r>
                  <a:rPr lang="en-US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(18,12), (18,15), (18,10), (29,12), (29,15), (29,10), (12,10), (15,10), (32,10)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861" t="-714" r="-358" b="-1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Google Shape;55;p1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in an array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compute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inversions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indent="-457200">
                  <a:spcAft>
                    <a:spcPts val="1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Minimum</a:t>
                </a:r>
                <a:r>
                  <a:rPr lang="en-US" dirty="0">
                    <a:solidFill>
                      <a:srgbClr val="3A3A82"/>
                    </a:solidFill>
                  </a:rPr>
                  <a:t> number of inversions is zero (when sorted in increasing order)</a:t>
                </a:r>
              </a:p>
              <a:p>
                <a:pPr indent="-457200">
                  <a:spcAft>
                    <a:spcPts val="1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Maximum</a:t>
                </a:r>
                <a:r>
                  <a:rPr lang="en-US" dirty="0">
                    <a:solidFill>
                      <a:srgbClr val="3A3A82"/>
                    </a:solidFill>
                  </a:rPr>
                  <a:t> number of inversions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3A3A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(when sorted in decreasing order)</a:t>
                </a:r>
              </a:p>
              <a:p>
                <a:pPr indent="-457200">
                  <a:spcAft>
                    <a:spcPts val="1600"/>
                  </a:spcAft>
                </a:pPr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861" t="-714" b="-30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0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,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and increase counter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" sz="2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. </a:t>
                </a:r>
                <a:r>
                  <a:rPr lang="en-US" sz="2000" dirty="0">
                    <a:solidFill>
                      <a:srgbClr val="3A3A82"/>
                    </a:solidFill>
                  </a:rPr>
                  <a:t>Total number of comparisons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Use Divide and conquer. Tricky part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0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324D2CC9-A508-AE52-E826-6776DF33D1FC}"/>
              </a:ext>
            </a:extLst>
          </p:cNvPr>
          <p:cNvSpPr txBox="1">
            <a:spLocks/>
          </p:cNvSpPr>
          <p:nvPr/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>
                <a:solidFill>
                  <a:srgbClr val="3A3A82"/>
                </a:solidFill>
              </a:rPr>
              <a:t>	  Case study I: Counting inversions</a:t>
            </a:r>
            <a:endParaRPr lang="en-US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86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0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,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and increase counter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. </a:t>
                </a:r>
                <a:r>
                  <a:rPr lang="en-US" sz="2000" dirty="0">
                    <a:solidFill>
                      <a:srgbClr val="3A3A82"/>
                    </a:solidFill>
                  </a:rPr>
                  <a:t>Total number of comparisons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Use Divide and conquer. Tricky part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Question: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0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87DFB96-E6F1-69D4-D204-CE39CA209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9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Question: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7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Question: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31F805B-5EA1-276D-6F67-69797D4A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698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23679"/>
              </p:ext>
            </p:extLst>
          </p:nvPr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40656"/>
              </p:ext>
            </p:extLst>
          </p:nvPr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1764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037690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43" name="Picture 42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89EFD2E9-BDE1-B41E-989F-AFFE11E43E9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A: $ &#10;&#10;&#10;&#10;\end{document}" title="IguanaTex Bitmap Display">
            <a:extLst>
              <a:ext uri="{FF2B5EF4-FFF2-40B4-BE49-F238E27FC236}">
                <a16:creationId xmlns:a16="http://schemas.microsoft.com/office/drawing/2014/main" id="{6BD01315-99D2-CFE8-122E-35761CD4E99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823970" y="4420038"/>
            <a:ext cx="37090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1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$ &#10;&#10;&#10;&#10;\end{document}" title="IguanaTex Bitmap Display">
            <a:extLst>
              <a:ext uri="{FF2B5EF4-FFF2-40B4-BE49-F238E27FC236}">
                <a16:creationId xmlns:a16="http://schemas.microsoft.com/office/drawing/2014/main" id="{0EE30126-3ABA-0D00-B136-7FBEEFD14C3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61442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5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8" name="Picture 17" descr="\documentclass{article}&#10;\usepackage{amsmath}&#10;\pagestyle{empty}&#10;\begin{document}&#10;&#10;$A: 1 \; 2$ &#10;&#10;&#10;&#10;\end{document}" title="IguanaTex Bitmap Display">
            <a:extLst>
              <a:ext uri="{FF2B5EF4-FFF2-40B4-BE49-F238E27FC236}">
                <a16:creationId xmlns:a16="http://schemas.microsoft.com/office/drawing/2014/main" id="{3FA50864-FEFA-BBAC-0BE3-9755AB728A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865434" cy="222915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7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$ &#10;&#10;&#10;&#10;\end{document}" title="IguanaTex Bitmap Display">
            <a:extLst>
              <a:ext uri="{FF2B5EF4-FFF2-40B4-BE49-F238E27FC236}">
                <a16:creationId xmlns:a16="http://schemas.microsoft.com/office/drawing/2014/main" id="{525E4CE2-9AAE-EED7-544E-BEE1E8100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108954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usepackage{xcolor}&#10;\pagestyle{empty}&#10;\begin{document}&#10;&#10;\noindent \textbf{Exercise:} Let $T(n) = T(n-1) + 1, \textrm{with }T(1) = 1.$  &#10;&#10;&#10;&#10;&#10;\end{document}" title="IguanaTex Bitmap Display">
            <a:extLst>
              <a:ext uri="{FF2B5EF4-FFF2-40B4-BE49-F238E27FC236}">
                <a16:creationId xmlns:a16="http://schemas.microsoft.com/office/drawing/2014/main" id="{17C24EB3-8118-605F-072E-81B0CCD84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2829" y="1637287"/>
            <a:ext cx="6972164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xcolor}&#10;\pagestyle{empty}&#10;\begin{document}&#10;&#10;\textcolor{red}{Find $T(n)$.}&#10;&#10;&#10;&#10;&#10;\end{document}" title="IguanaTex Bitmap Display">
            <a:extLst>
              <a:ext uri="{FF2B5EF4-FFF2-40B4-BE49-F238E27FC236}">
                <a16:creationId xmlns:a16="http://schemas.microsoft.com/office/drawing/2014/main" id="{D44E8B5B-BDBD-9B8F-DFA4-DF2B7DF259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78816" y="2104876"/>
            <a:ext cx="144426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usepackage{xcolor}&#10;\pagestyle{empty}&#10;\begin{document}&#10;&#10;\textcolor{red}{Solution:}&#10;&#10;&#10;&#10;&#10;\end{document}" title="IguanaTex Bitmap Display">
            <a:extLst>
              <a:ext uri="{FF2B5EF4-FFF2-40B4-BE49-F238E27FC236}">
                <a16:creationId xmlns:a16="http://schemas.microsoft.com/office/drawing/2014/main" id="{303F4855-0BC1-8520-91D6-1CA70D269D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2829" y="2605969"/>
            <a:ext cx="1165150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xcolor}&#10;\pagestyle{empty}&#10;\begin{document}&#10;&#10;Since $T(n-1) = T(n-2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2D6CF8AE-95A3-E846-647D-0DED540B63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4128" y="3206732"/>
            <a:ext cx="7537880" cy="312830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{xcolor}&#10;\pagestyle{empty}&#10;\begin{document}&#10;&#10;$T(n) = T(n-2)+2.$&#10;&#10;&#10;&#10;&#10;\end{document}" title="IguanaTex Bitmap Display">
            <a:extLst>
              <a:ext uri="{FF2B5EF4-FFF2-40B4-BE49-F238E27FC236}">
                <a16:creationId xmlns:a16="http://schemas.microsoft.com/office/drawing/2014/main" id="{F2CC5824-3E98-1DDE-E67B-1B7E6355A9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84964" y="3674320"/>
            <a:ext cx="2847312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4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$ &#10;&#10;&#10;&#10;\end{document}" title="IguanaTex Bitmap Display">
            <a:extLst>
              <a:ext uri="{FF2B5EF4-FFF2-40B4-BE49-F238E27FC236}">
                <a16:creationId xmlns:a16="http://schemas.microsoft.com/office/drawing/2014/main" id="{36B539E5-DE7F-BF0C-48DE-EC1DA5DD57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35060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71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$ &#10;&#10;&#10;&#10;\end{document}" title="IguanaTex Bitmap Display">
            <a:extLst>
              <a:ext uri="{FF2B5EF4-FFF2-40B4-BE49-F238E27FC236}">
                <a16:creationId xmlns:a16="http://schemas.microsoft.com/office/drawing/2014/main" id="{4CC0F211-A0F5-F25D-633D-3384BC16CA4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59786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77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39568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24189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$ &#10;&#10;&#10;&#10;\end{document}" title="IguanaTex Bitmap Display">
            <a:extLst>
              <a:ext uri="{FF2B5EF4-FFF2-40B4-BE49-F238E27FC236}">
                <a16:creationId xmlns:a16="http://schemas.microsoft.com/office/drawing/2014/main" id="{3131D5EE-6810-E0B5-FCF6-7BC4D520FCF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833895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9$ &#10;&#10;&#10;&#10;\end{document}" title="IguanaTex Bitmap Display">
            <a:extLst>
              <a:ext uri="{FF2B5EF4-FFF2-40B4-BE49-F238E27FC236}">
                <a16:creationId xmlns:a16="http://schemas.microsoft.com/office/drawing/2014/main" id="{FCDA67A0-8302-2BE7-341C-40AF753A508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7"/>
            <a:ext cx="155852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6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626853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473062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$ &#10;&#10;&#10;&#10;\end{document}" title="IguanaTex Bitmap Display">
            <a:extLst>
              <a:ext uri="{FF2B5EF4-FFF2-40B4-BE49-F238E27FC236}">
                <a16:creationId xmlns:a16="http://schemas.microsoft.com/office/drawing/2014/main" id="{2FF74CC8-935A-2C26-131E-CB8DF32EE4F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2086782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1$ &#10;&#10;&#10;&#10;\end{document}" title="IguanaTex Bitmap Display">
            <a:extLst>
              <a:ext uri="{FF2B5EF4-FFF2-40B4-BE49-F238E27FC236}">
                <a16:creationId xmlns:a16="http://schemas.microsoft.com/office/drawing/2014/main" id="{0F4B4EDD-EDB1-77C5-2DB6-12AE665005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7"/>
            <a:ext cx="1702768" cy="209803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6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$ &#10;&#10;&#10;&#10;\end{document}" title="IguanaTex Bitmap Display">
            <a:extLst>
              <a:ext uri="{FF2B5EF4-FFF2-40B4-BE49-F238E27FC236}">
                <a16:creationId xmlns:a16="http://schemas.microsoft.com/office/drawing/2014/main" id="{731D2A42-3F9E-8794-C203-045F895D55E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319063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$ &#10;&#10;&#10;&#10;\end{document}" title="IguanaTex Bitmap Display">
            <a:extLst>
              <a:ext uri="{FF2B5EF4-FFF2-40B4-BE49-F238E27FC236}">
                <a16:creationId xmlns:a16="http://schemas.microsoft.com/office/drawing/2014/main" id="{87B43C88-584A-73B9-0A02-42359755F5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560710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4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 \; 9 \; 10$ &#10;&#10;&#10;&#10;\end{document}" title="IguanaTex Bitmap Display">
            <a:extLst>
              <a:ext uri="{FF2B5EF4-FFF2-40B4-BE49-F238E27FC236}">
                <a16:creationId xmlns:a16="http://schemas.microsoft.com/office/drawing/2014/main" id="{D4725633-2162-A883-EE08-9432B7B6107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95970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6199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484793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 \; 10 \; 220$ &#10;&#10;&#10;&#10;\end{document}" title="IguanaTex Bitmap Display">
            <a:extLst>
              <a:ext uri="{FF2B5EF4-FFF2-40B4-BE49-F238E27FC236}">
                <a16:creationId xmlns:a16="http://schemas.microsoft.com/office/drawing/2014/main" id="{0E182F56-5324-5D57-E640-FB60C282FF5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305129" y="4420038"/>
            <a:ext cx="351231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364549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06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0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,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 and increase counter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" sz="20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0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000" dirty="0">
                    <a:solidFill>
                      <a:srgbClr val="3A3A82"/>
                    </a:solidFill>
                  </a:rPr>
                  <a:t>. </a:t>
                </a:r>
                <a:r>
                  <a:rPr lang="en-US" sz="2000" dirty="0">
                    <a:solidFill>
                      <a:srgbClr val="3A3A82"/>
                    </a:solidFill>
                  </a:rPr>
                  <a:t>Total number of comparisons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3A3A82"/>
                    </a:solidFill>
                  </a:rPr>
                  <a:t>Use Divide and conquer. Tricky part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Solution: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Run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modification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200" dirty="0" err="1">
                    <a:solidFill>
                      <a:srgbClr val="3A3A82"/>
                    </a:solidFill>
                  </a:rPr>
                  <a:t>Mergesort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has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counter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counts inversions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during merge steps</a:t>
                </a:r>
                <a:r>
                  <a:rPr lang="en-US" sz="22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0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45CBE9DD-1385-A48E-4839-4A7781117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051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5807"/>
            <a:ext cx="8733950" cy="6012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Pseudocode: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begin{document}&#10;&#10;\textrm{Mergesort}$(A[1:n])$&#10;&#10;&#10;\end{document}" title="IguanaTex Bitmap Display">
            <a:extLst>
              <a:ext uri="{FF2B5EF4-FFF2-40B4-BE49-F238E27FC236}">
                <a16:creationId xmlns:a16="http://schemas.microsoft.com/office/drawing/2014/main" id="{C9041BE3-9902-1D5C-7928-58556E9FB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9264" y="1825905"/>
            <a:ext cx="2566327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textbf{return} $A , 0$&#10;&#10;&#10;\end{document}" title="IguanaTex Bitmap Display">
            <a:extLst>
              <a:ext uri="{FF2B5EF4-FFF2-40B4-BE49-F238E27FC236}">
                <a16:creationId xmlns:a16="http://schemas.microsoft.com/office/drawing/2014/main" id="{91CCF183-955B-8C3C-6444-6C257CD7AD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15235" y="2551667"/>
            <a:ext cx="1603486" cy="282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B, \textbf{\textrm{countL }} = $ Mergesort $(A[1:\frac{n}{2}])$&#10;&#10;&#10;\end{document}" title="IguanaTex Bitmap Display">
            <a:extLst>
              <a:ext uri="{FF2B5EF4-FFF2-40B4-BE49-F238E27FC236}">
                <a16:creationId xmlns:a16="http://schemas.microsoft.com/office/drawing/2014/main" id="{5631EAB8-85F7-64A6-B369-8D58046196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33447" y="3042698"/>
            <a:ext cx="4731781" cy="340929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C, \textbf{\textrm{countR }} = $ Mergesort $(A[\frac{n}{2}+1:n])$&#10;&#10;&#10;\end{document}" title="IguanaTex Bitmap Display">
            <a:extLst>
              <a:ext uri="{FF2B5EF4-FFF2-40B4-BE49-F238E27FC236}">
                <a16:creationId xmlns:a16="http://schemas.microsoft.com/office/drawing/2014/main" id="{DD997067-EC8C-007A-85D7-0522AA133B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7" y="3459113"/>
            <a:ext cx="5323720" cy="340929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$A \leftarrow \textrm{Merge}(B, C)$&#10;&#10;&#10;\end{document}" title="IguanaTex Bitmap Display">
            <a:extLst>
              <a:ext uri="{FF2B5EF4-FFF2-40B4-BE49-F238E27FC236}">
                <a16:creationId xmlns:a16="http://schemas.microsoft.com/office/drawing/2014/main" id="{CD0D2A84-A480-34AE-A7E9-92B321138E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33447" y="3982742"/>
            <a:ext cx="2392116" cy="312831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\textbf{return} $A, \textrm{countL} + \textrm{countR} + \textrm{counter}$&#10;&#10;&#10;\end{document}" title="IguanaTex Bitmap Display">
            <a:extLst>
              <a:ext uri="{FF2B5EF4-FFF2-40B4-BE49-F238E27FC236}">
                <a16:creationId xmlns:a16="http://schemas.microsoft.com/office/drawing/2014/main" id="{9642464E-CCD5-C024-EC92-D2075812B1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15834" y="4931407"/>
            <a:ext cx="5151389" cy="28285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Get \textbf{$\textrm{counter}$} from merging&#10;&#10;&#10;\end{document}" title="IguanaTex Bitmap Display">
            <a:extLst>
              <a:ext uri="{FF2B5EF4-FFF2-40B4-BE49-F238E27FC236}">
                <a16:creationId xmlns:a16="http://schemas.microsoft.com/office/drawing/2014/main" id="{C2B8DEFF-80CB-AC79-1924-F128AB360B2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15833" y="4436407"/>
            <a:ext cx="3688393" cy="2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usepackage{xcolor}&#10;\pagestyle{empty}&#10;\begin{document}&#10;&#10;\noindent \textbf{Exercise:} Let $T(n) = T(n-1) + 1, \textrm{with }T(1) = 1.$  &#10;&#10;&#10;&#10;&#10;\end{document}" title="IguanaTex Bitmap Display">
            <a:extLst>
              <a:ext uri="{FF2B5EF4-FFF2-40B4-BE49-F238E27FC236}">
                <a16:creationId xmlns:a16="http://schemas.microsoft.com/office/drawing/2014/main" id="{17C24EB3-8118-605F-072E-81B0CCD84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2829" y="1637287"/>
            <a:ext cx="6972164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xcolor}&#10;\pagestyle{empty}&#10;\begin{document}&#10;&#10;\textcolor{red}{Find $T(n)$.}&#10;&#10;&#10;&#10;&#10;\end{document}" title="IguanaTex Bitmap Display">
            <a:extLst>
              <a:ext uri="{FF2B5EF4-FFF2-40B4-BE49-F238E27FC236}">
                <a16:creationId xmlns:a16="http://schemas.microsoft.com/office/drawing/2014/main" id="{D44E8B5B-BDBD-9B8F-DFA4-DF2B7DF259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78816" y="2104876"/>
            <a:ext cx="144426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usepackage{xcolor}&#10;\pagestyle{empty}&#10;\begin{document}&#10;&#10;\textcolor{red}{Solution:}&#10;&#10;&#10;&#10;&#10;\end{document}" title="IguanaTex Bitmap Display">
            <a:extLst>
              <a:ext uri="{FF2B5EF4-FFF2-40B4-BE49-F238E27FC236}">
                <a16:creationId xmlns:a16="http://schemas.microsoft.com/office/drawing/2014/main" id="{303F4855-0BC1-8520-91D6-1CA70D269D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2829" y="2605969"/>
            <a:ext cx="1165150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xcolor}&#10;\pagestyle{empty}&#10;\begin{document}&#10;&#10;Since $T(n-1) = T(n-2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2D6CF8AE-95A3-E846-647D-0DED540B63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4128" y="3206732"/>
            <a:ext cx="7537880" cy="312830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{xcolor}&#10;\pagestyle{empty}&#10;\begin{document}&#10;&#10;$T(n) = T(n-2)+2.$&#10;&#10;&#10;&#10;&#10;\end{document}" title="IguanaTex Bitmap Display">
            <a:extLst>
              <a:ext uri="{FF2B5EF4-FFF2-40B4-BE49-F238E27FC236}">
                <a16:creationId xmlns:a16="http://schemas.microsoft.com/office/drawing/2014/main" id="{F2CC5824-3E98-1DDE-E67B-1B7E6355A9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84964" y="3674320"/>
            <a:ext cx="2847312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Since $T(n-2) = T(n-3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F84CA2F9-986A-C966-A5C4-C98FA6AAB6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04128" y="4152173"/>
            <a:ext cx="7537879" cy="312830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$T(n) = T(n-3)+3.$&#10;&#10;&#10;&#10;&#10;\end{document}" title="IguanaTex Bitmap Display">
            <a:extLst>
              <a:ext uri="{FF2B5EF4-FFF2-40B4-BE49-F238E27FC236}">
                <a16:creationId xmlns:a16="http://schemas.microsoft.com/office/drawing/2014/main" id="{CA7A4B1B-7FD9-164B-45D2-FDC884DD5AA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84965" y="4619761"/>
            <a:ext cx="2847313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3A82"/>
                </a:solidFill>
              </a:rPr>
              <a:t>Recursion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usepackage{xcolor}&#10;\pagestyle{empty}&#10;\begin{document}&#10;&#10;\noindent \textbf{Exercise:} Let $T(n) = T(n-1) + 1, \textrm{with }T(1) = 1.$  &#10;&#10;&#10;&#10;&#10;\end{document}" title="IguanaTex Bitmap Display">
            <a:extLst>
              <a:ext uri="{FF2B5EF4-FFF2-40B4-BE49-F238E27FC236}">
                <a16:creationId xmlns:a16="http://schemas.microsoft.com/office/drawing/2014/main" id="{17C24EB3-8118-605F-072E-81B0CCD84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2829" y="1637287"/>
            <a:ext cx="6972164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xcolor}&#10;\pagestyle{empty}&#10;\begin{document}&#10;&#10;\textcolor{red}{Find $T(n)$.}&#10;&#10;&#10;&#10;&#10;\end{document}" title="IguanaTex Bitmap Display">
            <a:extLst>
              <a:ext uri="{FF2B5EF4-FFF2-40B4-BE49-F238E27FC236}">
                <a16:creationId xmlns:a16="http://schemas.microsoft.com/office/drawing/2014/main" id="{D44E8B5B-BDBD-9B8F-DFA4-DF2B7DF259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78816" y="2104876"/>
            <a:ext cx="144426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usepackage{xcolor}&#10;\pagestyle{empty}&#10;\begin{document}&#10;&#10;\textcolor{red}{Solution:}&#10;&#10;&#10;&#10;&#10;\end{document}" title="IguanaTex Bitmap Display">
            <a:extLst>
              <a:ext uri="{FF2B5EF4-FFF2-40B4-BE49-F238E27FC236}">
                <a16:creationId xmlns:a16="http://schemas.microsoft.com/office/drawing/2014/main" id="{303F4855-0BC1-8520-91D6-1CA70D269D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2829" y="2605969"/>
            <a:ext cx="1165150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xcolor}&#10;\pagestyle{empty}&#10;\begin{document}&#10;&#10;Since $T(n-1) = T(n-2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2D6CF8AE-95A3-E846-647D-0DED540B63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04128" y="3206732"/>
            <a:ext cx="7537880" cy="312830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{xcolor}&#10;\pagestyle{empty}&#10;\begin{document}&#10;&#10;$T(n) = T(n-2)+2.$&#10;&#10;&#10;&#10;&#10;\end{document}" title="IguanaTex Bitmap Display">
            <a:extLst>
              <a:ext uri="{FF2B5EF4-FFF2-40B4-BE49-F238E27FC236}">
                <a16:creationId xmlns:a16="http://schemas.microsoft.com/office/drawing/2014/main" id="{F2CC5824-3E98-1DDE-E67B-1B7E6355A9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684964" y="3674320"/>
            <a:ext cx="2847312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Since $T(n-2) = T(n-3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F84CA2F9-986A-C966-A5C4-C98FA6AAB6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98991" y="4152173"/>
            <a:ext cx="7537879" cy="312830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$T(n) = T(n-3)+3.$&#10;&#10;&#10;&#10;&#10;\end{document}" title="IguanaTex Bitmap Display">
            <a:extLst>
              <a:ext uri="{FF2B5EF4-FFF2-40B4-BE49-F238E27FC236}">
                <a16:creationId xmlns:a16="http://schemas.microsoft.com/office/drawing/2014/main" id="{CA7A4B1B-7FD9-164B-45D2-FDC884DD5AA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84965" y="4619761"/>
            <a:ext cx="2847313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Since $T(n-i) = T(n-i-1)+1,$ by substitution we have  &#10;&#10;&#10;&#10;&#10;\end{document}" title="IguanaTex Bitmap Display">
            <a:extLst>
              <a:ext uri="{FF2B5EF4-FFF2-40B4-BE49-F238E27FC236}">
                <a16:creationId xmlns:a16="http://schemas.microsoft.com/office/drawing/2014/main" id="{B1296246-C31F-6748-41F0-549C14C0F01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52757" y="5654363"/>
            <a:ext cx="7978087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$T(n) = T(n-i)+i.$&#10;&#10;&#10;&#10;&#10;\end{document}" title="IguanaTex Bitmap Display">
            <a:extLst>
              <a:ext uri="{FF2B5EF4-FFF2-40B4-BE49-F238E27FC236}">
                <a16:creationId xmlns:a16="http://schemas.microsoft.com/office/drawing/2014/main" id="{14F4933E-406E-9768-50AC-73CB144027C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25404" y="6081036"/>
            <a:ext cx="2749906" cy="312830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{xcolor}&#10;\pagestyle{empty}&#10;\begin{document}&#10;&#10;$\vdots$&#10;&#10;&#10;&#10;&#10;\end{document}" title="IguanaTex Bitmap Display">
            <a:extLst>
              <a:ext uri="{FF2B5EF4-FFF2-40B4-BE49-F238E27FC236}">
                <a16:creationId xmlns:a16="http://schemas.microsoft.com/office/drawing/2014/main" id="{99F22F39-927D-B1D1-4EA6-4E227022906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27435" y="5116889"/>
            <a:ext cx="45719" cy="3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5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5.1707"/>
  <p:tag name="LATEXADDIN" val="\documentclass{article}&#10;\usepackage{amsmath}&#10;\pagestyle{empty}&#10;\usepackage{xcolor}&#10;\begin{document}&#10;&#10; $\textrm{Factorial}(n)$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7.338"/>
  <p:tag name="LATEXADDIN" val="\documentclass{article}&#10;\usepackage{amsmath}&#10;\pagestyle{empty}&#10;\begin{document}&#10;&#10;$T(n) = T(n-1) + \Theta(1)$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42.9321"/>
  <p:tag name="LATEXADDIN" val="\documentclass{article}&#10;\usepackage{amsmath}&#10;\pagestyle{empty}&#10;\begin{document}&#10;&#10;$C: 1 \; 2 \; 3 \; 3$ &#10;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1.151"/>
  <p:tag name="LATEXADDIN" val="\documentclass{article}&#10;\usepackage{amsmath}&#10;\usepackage{xcolor}&#10;\pagestyle{empty}&#10;\begin{document}&#10;&#10;\noindent \textbf{Exercise:} Let $T(n) = T(n-1) + 1, \textrm{with }T(1) = 1.$  &#10;&#10;&#10;&#10;&#10;\end{document}"/>
  <p:tag name="IGUANATEXSIZE" val="2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41.9197"/>
  <p:tag name="LATEXADDIN" val="\documentclass{article}&#10;\usepackage{amsmath}&#10;\pagestyle{empty}&#10;\begin{document}&#10;&#10;$C: 1 \; 2 \; 3 \; 3 \; 4$ &#10;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8.1777"/>
  <p:tag name="LATEXADDIN" val="\documentclass{article}&#10;\usepackage{amsmath}&#10;\usepackage{xcolor}&#10;\pagestyle{empty}&#10;\begin{document}&#10;&#10;\textcolor{red}{Find $T(n)$.}&#10;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1.151"/>
  <p:tag name="LATEXADDIN" val="\documentclass{article}&#10;\usepackage{amsmath}&#10;\usepackage{xcolor}&#10;\pagestyle{empty}&#10;\begin{document}&#10;&#10;\noindent \textbf{Exercise:} Let $T(n) = T(n-1) + 1, \textrm{with }T(1) = 1.$  &#10;&#10;&#10;&#10;&#10;\end{document}"/>
  <p:tag name="IGUANATEXSIZE" val="2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36.408"/>
  <p:tag name="LATEXADDIN" val="\documentclass{article}&#10;\usepackage{amsmath}&#10;\pagestyle{empty}&#10;\begin{document}&#10;&#10;$C: 1 \; 2 \; 3 \; 3 \; 4 \; 5$ &#10;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8.1777"/>
  <p:tag name="LATEXADDIN" val="\documentclass{article}&#10;\usepackage{amsmath}&#10;\usepackage{xcolor}&#10;\pagestyle{empty}&#10;\begin{document}&#10;&#10;\textcolor{red}{Find $T(n)$.}&#10;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7.6453"/>
  <p:tag name="LATEXADDIN" val="\documentclass{article}&#10;\usepackage{amsmath}&#10;\pagestyle{empty}&#10;\begin{document}&#10;&#10;$C: 1 \; 2 \; 3 \; 3 \; 4 \; 5 \; 7$ &#10;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usepackage{xcolor}&#10;\pagestyle{empty}&#10;\begin{document}&#10;&#10;\textcolor{red}{Solution:}&#10;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30.6336"/>
  <p:tag name="LATEXADDIN" val="\documentclass{article}&#10;\usepackage{amsmath}&#10;\pagestyle{empty}&#10;\begin{document}&#10;&#10;$C: 1 \; 2 \; 3 \; 3 \; 4 \; 5 \; 7 \; 8$ &#10;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7.623"/>
  <p:tag name="LATEXADDIN" val="\documentclass{article}&#10;\usepackage{amsmath}&#10;\usepackage{xcolor}&#10;\pagestyle{empty}&#10;\begin{document}&#10;&#10;Since $T(n-1) = T(n-2)+1,$ by substitution we have  &#10;&#10;&#10;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27.372"/>
  <p:tag name="LATEXADDIN" val="\documentclass{article}&#10;\usepackage{amsmath}&#10;\pagestyle{empty}&#10;\begin{document}&#10;&#10;$C: 1 \; 2 \; 3 \; 3 \; 4 \; 5 \; 7 \; 8 \; 9$ 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9.857"/>
  <p:tag name="LATEXADDIN" val="\documentclass{article}&#10;\usepackage{amsmath}&#10;\usepackage{xcolor}&#10;\pagestyle{empty}&#10;\begin{document}&#10;&#10;$T(n) = T(n-2)+2.$&#10;&#10;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87.102"/>
  <p:tag name="LATEXADDIN" val="\documentclass{article}&#10;\usepackage{amsmath}&#10;\pagestyle{empty}&#10;\begin{document}&#10;&#10;$C: 1 \; 2 \; 3 \; 3 \; 4 \; 5 \; 7 \; 8 \; 9\; 10$ 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1.151"/>
  <p:tag name="LATEXADDIN" val="\documentclass{article}&#10;\usepackage{amsmath}&#10;\usepackage{xcolor}&#10;\pagestyle{empty}&#10;\begin{document}&#10;&#10;\noindent \textbf{Exercise:} Let $T(n) = T(n-1) + 1, \textrm{with }T(1) = 1.$  &#10;&#10;&#10;&#10;&#10;\end{document}"/>
  <p:tag name="IGUANATEXSIZE" val="2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8.1777"/>
  <p:tag name="LATEXADDIN" val="\documentclass{article}&#10;\usepackage{amsmath}&#10;\usepackage{xcolor}&#10;\pagestyle{empty}&#10;\begin{document}&#10;&#10;\textcolor{red}{Find $T(n)$.}&#10;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408.324"/>
  <p:tag name="LATEXADDIN" val="\documentclass{article}&#10;\usepackage{amsmath}&#10;\pagestyle{empty}&#10;\begin{document}&#10;&#10;$C: 1 \; 2 \; 3 \; 3 \; 4 \; 5 \; 7 \; 8 \; 9\; 10\; 220$ &#10;&#10;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430.071"/>
  <p:tag name="LATEXADDIN" val="\documentclass{article}&#10;\usepackage{amsmath}&#10;\pagestyle{empty}&#10;\usepackage{xcolor}&#10;\begin{document}&#10;&#10;$\textrm{\textbf{If }} n==0 \textbf{\textrm{ then return }} 1$ &#10;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usepackage{xcolor}&#10;\pagestyle{empty}&#10;\begin{document}&#10;&#10;\textcolor{red}{Solution:}&#10;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408.324"/>
  <p:tag name="LATEXADDIN" val="\documentclass{article}&#10;\usepackage{amsmath}&#10;\pagestyle{empty}&#10;\begin{document}&#10;&#10;$C: 1 \; 2 \; 3 \; 3 \; 4 \; 5 \; 7 \; 8 \; 9\; 10\; 220$ &#10;&#10;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7.372"/>
  <p:tag name="LATEXADDIN" val="\documentclass{article}&#10;\usepackage{amsmath}&#10;\pagestyle{empty}&#10;\begin{document}&#10;&#10;\textrm{Mergesort}$(A[1:n])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25.6843"/>
  <p:tag name="LATEXADDIN" val="\documentclass{article}&#10;\usepackage{amsmath}&#10;\pagestyle{empty}&#10;\begin{document}&#10;&#10;\textbf{return} $A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85.864"/>
  <p:tag name="LATEXADDIN" val="\documentclass{article}&#10;\usepackage{amsmath}&#10;\pagestyle{empty}&#10;\begin{document}&#10;&#10;Mergesort $(A[1:\frac{n}{2}])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313.086"/>
  <p:tag name="LATEXADDIN" val="\documentclass{article}&#10;\usepackage{amsmath}&#10;\pagestyle{empty}&#10;\begin{document}&#10;&#10;Mergesort $(A[\frac{n}{2}+1:n])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7.623"/>
  <p:tag name="LATEXADDIN" val="\documentclass{article}&#10;\usepackage{amsmath}&#10;\usepackage{xcolor}&#10;\pagestyle{empty}&#10;\begin{document}&#10;&#10;Since $T(n-1) = T(n-2)+1,$ by substitution we have  &#10;&#10;&#10;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28.271"/>
  <p:tag name="LATEXADDIN" val="\documentclass{article}&#10;\usepackage{amsmath}&#10;\pagestyle{empty}&#10;\begin{document}&#10;&#10;$C \leftarrow \textrm{Merge}(A[1:\frac{n}{2}], A[\frac{n}{2}+1:n])$&#10;&#10;&#10;\end{document}"/>
  <p:tag name="IGUANATEXSIZE" val="28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30.9336"/>
  <p:tag name="LATEXADDIN" val="\documentclass{article}&#10;\usepackage{amsmath}&#10;\pagestyle{empty}&#10;\begin{document}&#10;&#10;\textbf{return} $C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7.372"/>
  <p:tag name="LATEXADDIN" val="\documentclass{article}&#10;\usepackage{amsmath}&#10;\pagestyle{empty}&#10;\begin{document}&#10;&#10;\textrm{Mergesort}$(A[1:n])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25.6843"/>
  <p:tag name="LATEXADDIN" val="\documentclass{article}&#10;\usepackage{amsmath}&#10;\pagestyle{empty}&#10;\begin{document}&#10;&#10;\textbf{return} $A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85.864"/>
  <p:tag name="LATEXADDIN" val="\documentclass{article}&#10;\usepackage{amsmath}&#10;\pagestyle{empty}&#10;\usepackage{xcolor}&#10;\begin{document}&#10;&#10;\textcolor{red}{Mergesort $(A[1:\frac{n}{2}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313.086"/>
  <p:tag name="LATEXADDIN" val="\documentclass{article}&#10;\usepackage{amsmath}&#10;\pagestyle{empty}&#10;\usepackage{xcolor}&#10;\begin{document}&#10;&#10;\textcolor{green}{Mergesort $(A[\frac{n}{2}+1:n])$}&#10;&#10;&#10;\end{document}"/>
  <p:tag name="IGUANATEXSIZE" val="28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28.271"/>
  <p:tag name="LATEXADDIN" val="\documentclass{article}&#10;\usepackage{amsmath}&#10;\pagestyle{empty}&#10;\usepackage{xcolor}&#10;\begin{document}&#10;&#10;\textcolor{blue}{$C \leftarrow \textrm{Merge}(A[1:\frac{n}{2}], A[\frac{n}{2}+1:n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65.729"/>
  <p:tag name="LATEXADDIN" val="\documentclass{article}&#10;\usepackage{amsmath}&#10;\pagestyle{empty}&#10;\usepackage{xcolor}&#10;\begin{document}&#10;&#10;$T(n) = \textcolor{red}{T(n/2)} + \textcolor{green}{T(n/2)} + \textcolor{blue}{\Theta(n)} + \Theta(1)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1.6273"/>
  <p:tag name="LATEXADDIN" val="\documentclass{article}&#10;\usepackage{amsmath}&#10;\pagestyle{empty}&#10;\begin{document}&#10;&#10;$ = 2T(n/2)  + \Theta(n)$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9.857"/>
  <p:tag name="LATEXADDIN" val="\documentclass{article}&#10;\usepackage{amsmath}&#10;\usepackage{xcolor}&#10;\pagestyle{empty}&#10;\begin{document}&#10;&#10;$T(n) = T(n-2)+2.$&#10;&#10;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30.9336"/>
  <p:tag name="LATEXADDIN" val="\documentclass{article}&#10;\usepackage{amsmath}&#10;\pagestyle{empty}&#10;\begin{document}&#10;&#10;\textbf{return} $C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7.372"/>
  <p:tag name="LATEXADDIN" val="\documentclass{article}&#10;\usepackage{amsmath}&#10;\pagestyle{empty}&#10;\begin{document}&#10;&#10;\textrm{Mergesort}$(A[1:n])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25.6843"/>
  <p:tag name="LATEXADDIN" val="\documentclass{article}&#10;\usepackage{amsmath}&#10;\pagestyle{empty}&#10;\begin{document}&#10;&#10;\textbf{return} $A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85.864"/>
  <p:tag name="LATEXADDIN" val="\documentclass{article}&#10;\usepackage{amsmath}&#10;\pagestyle{empty}&#10;\usepackage{xcolor}&#10;\begin{document}&#10;&#10;\textcolor{red}{Mergesort $(A[1:\frac{n}{2}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313.086"/>
  <p:tag name="LATEXADDIN" val="\documentclass{article}&#10;\usepackage{amsmath}&#10;\pagestyle{empty}&#10;\usepackage{xcolor}&#10;\begin{document}&#10;&#10;\textcolor{green}{Mergesort $(A[\frac{n}{2}+1:n])$}&#10;&#10;&#10;\end{document}"/>
  <p:tag name="IGUANATEXSIZE" val="28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28.271"/>
  <p:tag name="LATEXADDIN" val="\documentclass{article}&#10;\usepackage{amsmath}&#10;\pagestyle{empty}&#10;\usepackage{xcolor}&#10;\begin{document}&#10;&#10;\textcolor{blue}{$C \leftarrow \textrm{Merge}(A[1:\frac{n}{2}], A[\frac{n}{2}+1:n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65.729"/>
  <p:tag name="LATEXADDIN" val="\documentclass{article}&#10;\usepackage{amsmath}&#10;\pagestyle{empty}&#10;\usepackage{xcolor}&#10;\begin{document}&#10;&#10;$T(n) = \textcolor{red}{T(n/2)} + \textcolor{green}{T(n/2)} + \textcolor{blue}{\Theta(n)} + \Theta(1)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1.6273"/>
  <p:tag name="LATEXADDIN" val="\documentclass{article}&#10;\usepackage{amsmath}&#10;\pagestyle{empty}&#10;\begin{document}&#10;&#10;$ = 2T(n/2)  + \Theta(n)$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30.9336"/>
  <p:tag name="LATEXADDIN" val="\documentclass{article}&#10;\usepackage{amsmath}&#10;\pagestyle{empty}&#10;\begin{document}&#10;&#10;\textbf{return} $C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7.623"/>
  <p:tag name="LATEXADDIN" val="\documentclass{article}&#10;\usepackage{amsmath}&#10;\usepackage{xcolor}&#10;\pagestyle{empty}&#10;\begin{document}&#10;&#10;Since $T(n-2) = T(n-3)+1,$ by substitution we have  &#10;&#10;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9.857"/>
  <p:tag name="LATEXADDIN" val="\documentclass{article}&#10;\usepackage{amsmath}&#10;\usepackage{xcolor}&#10;\pagestyle{empty}&#10;\begin{document}&#10;&#10;$T(n) = T(n-3)+3.$&#10;&#10;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310.086"/>
  <p:tag name="LATEXADDIN" val="\documentclass{article}&#10;\usepackage{amsmath}&#10;\pagestyle{empty}&#10;\usepackage{xcolor}&#10;\begin{document}&#10;&#10;\begin{enumerate}&#10;\item \textbf{If $f(n) \textrm{ is }O(n^{\log_b a-\epsilon})$, then $T(n)$ is $\Theta(n^{\log_b a})$}&#10;\item If $f(n) \textrm{ is }\Theta(n^{\log_b a} \log^{k} n)$, then $T(n)$ is $\Theta(n^{\log_b a}\log^{k+1}n)$&#10;\item If $f(n) \textrm{ is }\Omega(n^{\log_b a+\epsilon})$, then $T(n)$ is $\Theta(f(n))$,\\ need to check $af(n/b) &lt; f(n).$&#10;\end{enumerate}&#10;&#10;&#10;\end{document}"/>
  <p:tag name="IGUANATEXSIZE" val="28"/>
  <p:tag name="IGUANATEXCURSOR" val="2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436.821"/>
  <p:tag name="LATEXADDIN" val="\documentclass{article}&#10;\usepackage{amsmath}&#10;\pagestyle{empty}&#10;\usepackage{xcolor}&#10;\begin{document}&#10;&#10;\begin{enumerate}&#10;\item {If $f(n) \textrm{ is }O(n^{\log_b a-\epsilon})$, then $T(n)$ is $\Theta(n^{\log_b a})$}&#10;\item \textbf{If $f(n) \textrm{ is }\Theta(n^{\log_b a} \log^{k} n)$, then $T(n)$ is $\Theta(n^{\log_b a}\log^{k+1}n)$}&#10;\item If $f(n) \textrm{ is }\Omega(n^{\log_b a+\epsilon})$, then $T(n)$ is $\Theta(f(n))$,\\ need to check $af(n/b) &lt; f(n).$&#10;\end{enumerate}&#10;&#10;&#10;\end{document}"/>
  <p:tag name="IGUANATEXSIZE" val="28"/>
  <p:tag name="IGUANATEXCURSOR" val="3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1.151"/>
  <p:tag name="LATEXADDIN" val="\documentclass{article}&#10;\usepackage{amsmath}&#10;\usepackage{xcolor}&#10;\pagestyle{empty}&#10;\begin{document}&#10;&#10;\noindent \textbf{Exercise:} Let $T(n) = T(n-1) + 1, \textrm{with }T(1) = 1.$  &#10;&#10;&#10;&#10;&#10;\end{document}"/>
  <p:tag name="IGUANATEXSIZE" val="2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310.086"/>
  <p:tag name="LATEXADDIN" val="\documentclass{article}&#10;\usepackage{amsmath}&#10;\pagestyle{empty}&#10;\usepackage{xcolor}&#10;\begin{document}&#10;&#10;\begin{enumerate}&#10;\item {If $f(n) \textrm{ is }O(n^{\log_b a-\epsilon})$, then $T(n)$ is $\Theta(n^{\log_b a})$}&#10;\item If $f(n) \textrm{ is }\Theta(n^{\log_b a} \log^{k} n)$, then $T(n)$ is $\Theta(n^{\log_b a}\log^{k+1}n)$&#10;\item \textbf{If $f(n) \textrm{ is }\Omega(n^{\log_b a+\epsilon})$, then $T(n)$ is $\Theta(f(n))$,\\ need to check $af(n/b) &lt; f(n).$}&#10;\end{enumerate}&#10;&#10;&#10;\end{document}"/>
  <p:tag name="IGUANATEXSIZE" val="28"/>
  <p:tag name="IGUANATEXCURSOR" val="4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pagestyle{empty}&#10;\begin{document}&#10;&#10;$T(n) = 2T(n/2)  + \Theta(n)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pagestyle{empty}&#10;\begin{document}&#10;&#10;$T(n) = 2T(n/2)  + \Theta(n)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7.349"/>
  <p:tag name="LATEXADDIN" val="\documentclass{article}&#10;\usepackage{amsmath}&#10;\pagestyle{empty}&#10;\begin{document}&#10;&#10;$T(n) = T(n/2)  + \Theta(1)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7.349"/>
  <p:tag name="LATEXADDIN" val="\documentclass{article}&#10;\usepackage{amsmath}&#10;\pagestyle{empty}&#10;\begin{document}&#10;&#10;$T(n) = T(n/2)  + \Theta(1)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8.1777"/>
  <p:tag name="LATEXADDIN" val="\documentclass{article}&#10;\usepackage{amsmath}&#10;\usepackage{xcolor}&#10;\pagestyle{empty}&#10;\begin{document}&#10;&#10;\textcolor{red}{Find $T(n)$.}&#10;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usepackage{xcolor}&#10;\pagestyle{empty}&#10;\begin{document}&#10;&#10;\textcolor{red}{Solution:}&#10;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 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7.623"/>
  <p:tag name="LATEXADDIN" val="\documentclass{article}&#10;\usepackage{amsmath}&#10;\usepackage{xcolor}&#10;\pagestyle{empty}&#10;\begin{document}&#10;&#10;Since $T(n-1) = T(n-2)+1,$ by substitution we have  &#10;&#10;&#10;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45.9692"/>
  <p:tag name="LATEXADDIN" val="\documentclass{article}&#10;\usepackage{amsmath}&#10;\pagestyle{empty}&#10;\begin{document}&#10;&#10;$A: 1$ &#10;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9.857"/>
  <p:tag name="LATEXADDIN" val="\documentclass{article}&#10;\usepackage{amsmath}&#10;\usepackage{xcolor}&#10;\pagestyle{empty}&#10;\begin{document}&#10;&#10;$T(n) = T(n-2)+2.$&#10;&#10;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2.568"/>
  <p:tag name="LATEXADDIN" val="\documentclass{article}&#10;\usepackage{amsmath}&#10;\pagestyle{empty}&#10;\usepackage{xcolor}&#10;\begin{document}&#10;&#10;\textbf{return} $n\cdot\textrm{Factorial}(n-1)$  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7.623"/>
  <p:tag name="LATEXADDIN" val="\documentclass{article}&#10;\usepackage{amsmath}&#10;\usepackage{xcolor}&#10;\pagestyle{empty}&#10;\begin{document}&#10;&#10;Since $T(n-2) = T(n-3)+1,$ by substitution we have  &#10;&#10;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6.4567"/>
  <p:tag name="LATEXADDIN" val="\documentclass{article}&#10;\usepackage{amsmath}&#10;\pagestyle{empty}&#10;\begin{document}&#10;&#10;$A: 1 \; 2$ &#10;&#10;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9.857"/>
  <p:tag name="LATEXADDIN" val="\documentclass{article}&#10;\usepackage{amsmath}&#10;\usepackage{xcolor}&#10;\pagestyle{empty}&#10;\begin{document}&#10;&#10;$T(n) = T(n-3)+3.$&#10;&#10;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3.9445"/>
  <p:tag name="LATEXADDIN" val="\documentclass{article}&#10;\usepackage{amsmath}&#10;\pagestyle{empty}&#10;\begin{document}&#10;&#10;$A: 1 \; 2 \; 3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3.851"/>
  <p:tag name="LATEXADDIN" val="\documentclass{article}&#10;\usepackage{amsmath}&#10;\usepackage{xcolor}&#10;\pagestyle{empty}&#10;\begin{document}&#10;&#10;Since $T(n-i) = T(n-i-1)+1,$ by substitution we have  &#10;&#10;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540.6824"/>
  <p:tag name="LATEXADDIN" val="\documentclass{article}&#10;\usepackage{amsmath}&#10;\pagestyle{empty}&#10;\begin{document}&#10;&#10;$A: 1 \; 2 \; 3 \; 3$ &#10;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0.862"/>
  <p:tag name="LATEXADDIN" val="\documentclass{article}&#10;\usepackage{amsmath}&#10;\usepackage{xcolor}&#10;\pagestyle{empty}&#10;\begin{document}&#10;&#10;$T(n) = T(n-i)+i.$&#10;&#10;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xcolor}&#10;\pagestyle{empty}&#10;\begin{document}&#10;&#10;$\vdots$&#10;&#10;&#10;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39.67"/>
  <p:tag name="LATEXADDIN" val="\documentclass{article}&#10;\usepackage{amsmath}&#10;\pagestyle{empty}&#10;\begin{document}&#10;&#10;$A: 1 \; 2 \; 3 \; 3 \; 4$ &#10;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91.151"/>
  <p:tag name="LATEXADDIN" val="\documentclass{article}&#10;\usepackage{amsmath}&#10;\usepackage{xcolor}&#10;\pagestyle{empty}&#10;\begin{document}&#10;&#10;\noindent \textbf{Exercise:} Let $T(n) = T(n-1) + 1, \textrm{with }T(1) = 1.$  &#10;&#10;&#10;&#10;&#10;\end{document}"/>
  <p:tag name="IGUANATEXSIZE" val="2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34.1582"/>
  <p:tag name="LATEXADDIN" val="\documentclass{article}&#10;\usepackage{amsmath}&#10;\pagestyle{empty}&#10;\begin{document}&#10;&#10;$A: 1 \; 2 \; 3 \; 3 \; 4 \; 5$ &#10;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3.922"/>
  <p:tag name="LATEXADDIN" val="\documentclass{article}&#10;\usepackage{amsmath}&#10;\pagestyle{empty}&#10;\begin{document}&#10;&#10;$\textrm{counter} = 9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8.1777"/>
  <p:tag name="LATEXADDIN" val="\documentclass{article}&#10;\usepackage{amsmath}&#10;\usepackage{xcolor}&#10;\pagestyle{empty}&#10;\begin{document}&#10;&#10;\textcolor{red}{Find $T(n)$.}&#10;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usepackage{xcolor}&#10;\pagestyle{empty}&#10;\begin{document}&#10;&#10;\textcolor{red}{Solution:}&#10;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35.3956"/>
  <p:tag name="LATEXADDIN" val="\documentclass{article}&#10;\usepackage{amsmath}&#10;\pagestyle{empty}&#10;\begin{document}&#10;&#10;$A: 1 \; 2 \; 3 \; 3 \; 4 \; 5 \; 7$ &#10;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681.6648"/>
  <p:tag name="LATEXADDIN" val="\documentclass{article}&#10;\usepackage{amsmath}&#10;\pagestyle{empty}&#10;\begin{document}&#10;&#10;$\textrm{counter} = 11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3.851"/>
  <p:tag name="LATEXADDIN" val="\documentclass{article}&#10;\usepackage{amsmath}&#10;\usepackage{xcolor}&#10;\pagestyle{empty}&#10;\begin{document}&#10;&#10;Since $T(n-i) = T(n-i-1)+1,$ by substitution we have  &#10;&#10;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28.3839"/>
  <p:tag name="LATEXADDIN" val="\documentclass{article}&#10;\usepackage{amsmath}&#10;\pagestyle{empty}&#10;\begin{document}&#10;&#10;$A: 1 \; 2 \; 3 \; 3 \; 4 \; 5 \; 7 \; 8$ &#10;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0.862"/>
  <p:tag name="LATEXADDIN" val="\documentclass{article}&#10;\usepackage{amsmath}&#10;\usepackage{xcolor}&#10;\pagestyle{empty}&#10;\begin{document}&#10;&#10;$T(n) = T(n-i)+i.$&#10;&#10;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25.122"/>
  <p:tag name="LATEXADDIN" val="\documentclass{article}&#10;\usepackage{amsmath}&#10;\pagestyle{empty}&#10;\begin{document}&#10;&#10;$A: 1 \; 2 \; 3 \; 3 \; 4 \; 5 \; 7 \; 8 \; 9$ 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5.1707"/>
  <p:tag name="LATEXADDIN" val="\documentclass{article}&#10;\usepackage{amsmath}&#10;\pagestyle{empty}&#10;\usepackage{xcolor}&#10;\begin{document}&#10;&#10; $\textrm{Factorial}(n)$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66.554"/>
  <p:tag name="LATEXADDIN" val="\documentclass{article}&#10;\usepackage{amsmath}&#10;\usepackage{xcolor}&#10;\pagestyle{empty}&#10;\begin{document}&#10;&#10;By setting \textbf{\textcolor{red}{$i=n-1$}} we have&#10;&#10;&#10;&#10;\end{document}"/>
  <p:tag name="IGUANATEXSIZE" val="28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71.729"/>
  <p:tag name="LATEXADDIN" val="\documentclass{article}&#10;\usepackage{amsmath}&#10;\usepackage{xcolor}&#10;\pagestyle{empty}&#10;\begin{document}&#10;&#10;$T(n) = T(1)+n-1 = n \textrm{ which is }\textcolor{red}{\Theta(n)}.$&#10;&#10;&#10;&#10;&#10;\end{document}"/>
  <p:tag name="IGUANATEXSIZE" val="28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184.852"/>
  <p:tag name="LATEXADDIN" val="\documentclass{article}&#10;\usepackage{amsmath}&#10;\pagestyle{empty}&#10;\begin{document}&#10;&#10;$A: 1 \; 2 \; 3 \; 3 \; 4 \; 5 \; 7 \; 8 \; 9 \; 10$ &#10;&#10;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406.074"/>
  <p:tag name="LATEXADDIN" val="\documentclass{article}&#10;\usepackage{amsmath}&#10;\pagestyle{empty}&#10;\begin{document}&#10;&#10;$A: 1 \; 2 \; 3 \; 3 \; 4 \; 5 \; 7 \; 8 \; 9 \; 10 \; 220$ &#10;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7.372"/>
  <p:tag name="LATEXADDIN" val="\documentclass{article}&#10;\usepackage{amsmath}&#10;\pagestyle{empty}&#10;\begin{document}&#10;&#10;\textrm{Mergesort}$(A[1:n])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41.9197"/>
  <p:tag name="LATEXADDIN" val="\documentclass{article}&#10;\usepackage{amsmath}&#10;\pagestyle{empty}&#10;\begin{document}&#10;&#10;\textbf{return} $A ,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94.263"/>
  <p:tag name="LATEXADDIN" val="\documentclass{article}&#10;\usepackage{amsmath}&#10;\pagestyle{empty}&#10;\begin{document}&#10;&#10;$B, \textbf{\textrm{countL }} = $ Mergesort $(A[1:\frac{n}{2}])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131.234"/>
  <p:tag name="LATEXADDIN" val="\documentclass{article}&#10;\usepackage{amsmath}&#10;\pagestyle{empty}&#10;\begin{document}&#10;&#10;$C, \textbf{\textrm{countR }} = $ Mergesort $(A[\frac{n}{2}+1:n])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7.6303"/>
  <p:tag name="LATEXADDIN" val="\documentclass{article}&#10;\usepackage{amsmath}&#10;\pagestyle{empty}&#10;\begin{document}&#10;&#10;$A \leftarrow \textrm{Merge}(B, C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062.242"/>
  <p:tag name="LATEXADDIN" val="\documentclass{article}&#10;\usepackage{amsmath}&#10;\pagestyle{empty}&#10;\begin{document}&#10;&#10;\textbf{return} $A, \textrm{countL} + \textrm{countR} + \textrm{counter}$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76.565"/>
  <p:tag name="LATEXADDIN" val="\documentclass{article}&#10;\usepackage{amsmath}&#10;\pagestyle{empty}&#10;\begin{document}&#10;&#10;Get \textbf{$\textrm{counter}$} from merging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430.071"/>
  <p:tag name="LATEXADDIN" val="\documentclass{article}&#10;\usepackage{amsmath}&#10;\pagestyle{empty}&#10;\usepackage{xcolor}&#10;\begin{document}&#10;&#10;$\textrm{\textbf{If }} n==0 \textbf{\textrm{ then return }} 1$ &#10;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2.568"/>
  <p:tag name="LATEXADDIN" val="\documentclass{article}&#10;\usepackage{amsmath}&#10;\pagestyle{empty}&#10;\usepackage{xcolor}&#10;\begin{document}&#10;&#10;\textbf{return} $n\cdot\textrm{Factorial}(n-1)$  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5.1707"/>
  <p:tag name="LATEXADDIN" val="\documentclass{article}&#10;\usepackage{amsmath}&#10;\pagestyle{empty}&#10;\usepackage{xcolor}&#10;\begin{document}&#10;&#10; $\textrm{Factorial}(n)$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48.219"/>
  <p:tag name="LATEXADDIN" val="\documentclass{article}&#10;\usepackage{amsmath}&#10;\pagestyle{empty}&#10;\begin{document}&#10;&#10;$C: 1$ &#10;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430.071"/>
  <p:tag name="LATEXADDIN" val="\documentclass{article}&#10;\usepackage{amsmath}&#10;\pagestyle{empty}&#10;\usepackage{xcolor}&#10;\begin{document}&#10;&#10;$\textrm{\textbf{If }} n==0 \textbf{\textrm{ then return }} 1$ &#10;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8.7064"/>
  <p:tag name="LATEXADDIN" val="\documentclass{article}&#10;\usepackage{amsmath}&#10;\pagestyle{empty}&#10;\begin{document}&#10;&#10;$C: 1 \; 2$ &#10;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7.4203"/>
  <p:tag name="LATEXADDIN" val="\documentclass{article}&#10;\usepackage{amsmath}&#10;\pagestyle{empty}&#10;\begin{document}&#10;&#10;$C[k]\leftarrow B[j]$ &#10;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2.568"/>
  <p:tag name="LATEXADDIN" val="\documentclass{article}&#10;\usepackage{amsmath}&#10;\pagestyle{empty}&#10;\usepackage{xcolor}&#10;\begin{document}&#10;&#10;\textbf{return} $n\cdot\textrm{Factorial}(n-1)$  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0.54"/>
  <p:tag name="LATEXADDIN" val="\documentclass{article}&#10;\usepackage{amsmath}&#10;\pagestyle{empty}&#10;\begin{document}&#10;&#10;\textbf{While} $k&lt;\textrm{len(A)}+\textrm{len(B)}$ \textbf{do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46.1942"/>
  <p:tag name="LATEXADDIN" val="\documentclass{article}&#10;\usepackage{amsmath}&#10;\pagestyle{empty}&#10;\begin{document}&#10;&#10;$C: 1 \; 2 \; 3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4.604"/>
  <p:tag name="LATEXADDIN" val="\documentclass{article}&#10;\usepackage{amsmath}&#10;\pagestyle{empty}&#10;\begin{document}&#10;&#10;\textbf{If} $A[i]&lt;= B[j]$ \textbf{then}&#10;&#10;&#10;\end{document}"/>
  <p:tag name="IGUANATEXSIZE" val="28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C[k]\leftarrow A[i]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4050</Words>
  <Application>Microsoft Office PowerPoint</Application>
  <PresentationFormat>On-screen Show (4:3)</PresentationFormat>
  <Paragraphs>621</Paragraphs>
  <Slides>79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Cambria Math</vt:lpstr>
      <vt:lpstr>Symbol</vt:lpstr>
      <vt:lpstr>Tahoma</vt:lpstr>
      <vt:lpstr>Office Theme</vt:lpstr>
      <vt:lpstr>Equation</vt:lpstr>
      <vt:lpstr>       Lecture 3  Divide and Conquer I: Introduction, Merge-sort and Master Theorem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</vt:lpstr>
      <vt:lpstr>Mergesort (Example) </vt:lpstr>
      <vt:lpstr>Mergesort (Example)</vt:lpstr>
      <vt:lpstr>Mergesort (Example)</vt:lpstr>
      <vt:lpstr>Mergesort (Example)</vt:lpstr>
      <vt:lpstr>Mergesort (Example)</vt:lpstr>
      <vt:lpstr>Mergesort (Example)</vt:lpstr>
      <vt:lpstr>Mergesort (Example)</vt:lpstr>
      <vt:lpstr>Mergesort (Example)</vt:lpstr>
      <vt:lpstr>Mergesort (Example)</vt:lpstr>
      <vt:lpstr>Mergesort (Example)</vt:lpstr>
      <vt:lpstr>Mergesort</vt:lpstr>
      <vt:lpstr>Mergesort</vt:lpstr>
      <vt:lpstr>Master theorem</vt:lpstr>
      <vt:lpstr>Master theorem</vt:lpstr>
      <vt:lpstr>Master theorem</vt:lpstr>
      <vt:lpstr>Master theorem</vt:lpstr>
      <vt:lpstr>Master theorem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Master Theorem (Examples)</vt:lpstr>
      <vt:lpstr>Divide and conquer method</vt:lpstr>
      <vt:lpstr>   Case study I: Counting inversions</vt:lpstr>
      <vt:lpstr>   Case study I: Counting inversions</vt:lpstr>
      <vt:lpstr>   Case study I: Counting inversions</vt:lpstr>
      <vt:lpstr>PowerPoint Presentation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115</cp:revision>
  <dcterms:created xsi:type="dcterms:W3CDTF">2015-09-14T04:42:16Z</dcterms:created>
  <dcterms:modified xsi:type="dcterms:W3CDTF">2024-04-09T20:13:53Z</dcterms:modified>
</cp:coreProperties>
</file>