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.xml" ContentType="application/vnd.openxmlformats-officedocument.presentationml.tags+xml"/>
  <Override PartName="/ppt/notesSlides/notesSlide12.xml" ContentType="application/vnd.openxmlformats-officedocument.presentationml.notesSlide+xml"/>
  <Override PartName="/ppt/tags/tag2.xml" ContentType="application/vnd.openxmlformats-officedocument.presentationml.tags+xml"/>
  <Override PartName="/ppt/notesSlides/notesSlide13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4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tags/tag7.xml" ContentType="application/vnd.openxmlformats-officedocument.presentationml.tags+xml"/>
  <Override PartName="/ppt/notesSlides/notesSlide19.xml" ContentType="application/vnd.openxmlformats-officedocument.presentationml.notesSlide+xml"/>
  <Override PartName="/ppt/tags/tag8.xml" ContentType="application/vnd.openxmlformats-officedocument.presentationml.tags+xml"/>
  <Override PartName="/ppt/notesSlides/notesSlide20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23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24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25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26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27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28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29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30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31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32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33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2"/>
  </p:notesMasterIdLst>
  <p:sldIdLst>
    <p:sldId id="256" r:id="rId2"/>
    <p:sldId id="260" r:id="rId3"/>
    <p:sldId id="258" r:id="rId4"/>
    <p:sldId id="259" r:id="rId5"/>
    <p:sldId id="263" r:id="rId6"/>
    <p:sldId id="267" r:id="rId7"/>
    <p:sldId id="269" r:id="rId8"/>
    <p:sldId id="272" r:id="rId9"/>
    <p:sldId id="275" r:id="rId10"/>
    <p:sldId id="257" r:id="rId11"/>
    <p:sldId id="276" r:id="rId12"/>
    <p:sldId id="264" r:id="rId13"/>
    <p:sldId id="278" r:id="rId14"/>
    <p:sldId id="279" r:id="rId15"/>
    <p:sldId id="280" r:id="rId16"/>
    <p:sldId id="281" r:id="rId17"/>
    <p:sldId id="284" r:id="rId18"/>
    <p:sldId id="282" r:id="rId19"/>
    <p:sldId id="283" r:id="rId20"/>
    <p:sldId id="285" r:id="rId21"/>
    <p:sldId id="286" r:id="rId22"/>
    <p:sldId id="290" r:id="rId23"/>
    <p:sldId id="287" r:id="rId24"/>
    <p:sldId id="288" r:id="rId25"/>
    <p:sldId id="289" r:id="rId26"/>
    <p:sldId id="291" r:id="rId27"/>
    <p:sldId id="292" r:id="rId28"/>
    <p:sldId id="293" r:id="rId29"/>
    <p:sldId id="294" r:id="rId30"/>
    <p:sldId id="297" r:id="rId31"/>
    <p:sldId id="298" r:id="rId32"/>
    <p:sldId id="296" r:id="rId33"/>
    <p:sldId id="299" r:id="rId34"/>
    <p:sldId id="301" r:id="rId35"/>
    <p:sldId id="300" r:id="rId36"/>
    <p:sldId id="295" r:id="rId37"/>
    <p:sldId id="302" r:id="rId38"/>
    <p:sldId id="303" r:id="rId39"/>
    <p:sldId id="305" r:id="rId40"/>
    <p:sldId id="304" r:id="rId4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3A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1005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43D0E-DFD0-4243-BD7E-4FE8A0DBAD95}" type="datetimeFigureOut">
              <a:rPr lang="en-SG" smtClean="0"/>
              <a:t>3/4/2024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56AF4-9FCA-4818-B28D-98B33E97B48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9220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6390707029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6390707029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3962fc49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3962fc49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811120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3962fc49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3962fc49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039107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3962fc49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3962fc49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49588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3962fc49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3962fc49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321908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3962fc49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3962fc49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325738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3962fc49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3962fc49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735141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3962fc49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3962fc49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479499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3962fc49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3962fc49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700539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3962fc49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3962fc49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71188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3962fc49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3962fc49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07513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6390707029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6390707029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3962fc49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3962fc49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261852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3962fc49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3962fc49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683177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7c188ab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7c188ab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166716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7c188ab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7c188ab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51286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7c188ab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7c188ab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7901777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7c188ab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7c188ab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8373422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7c188ab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7c188ab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003070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7c188ab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7c188ab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180765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7c188ab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7c188ab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57940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7c188ab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7c188ab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58843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6390707029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6390707029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7c188ab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7c188ab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2792000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7c188ab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7c188ab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4953089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7c188ab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7c188ab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4751375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7c188ab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7c188ab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9980471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7c188ab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7c188ab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510842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6390707029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6390707029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6390707029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6390707029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06274c57c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06274c57c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Change this to reflect the Winter 2022 situation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7c188ab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7c188ab3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3962fc49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3962fc49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4372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3962fc49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63962fc49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40325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4808-1B82-CE47-B0AA-2CF74A43121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BAC3-2F29-5645-8BB7-365A0F8E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12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4808-1B82-CE47-B0AA-2CF74A43121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BAC3-2F29-5645-8BB7-365A0F8E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63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4808-1B82-CE47-B0AA-2CF74A43121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BAC3-2F29-5645-8BB7-365A0F8E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81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29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8303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4808-1B82-CE47-B0AA-2CF74A43121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BAC3-2F29-5645-8BB7-365A0F8E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0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4808-1B82-CE47-B0AA-2CF74A43121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BAC3-2F29-5645-8BB7-365A0F8E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29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4808-1B82-CE47-B0AA-2CF74A43121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BAC3-2F29-5645-8BB7-365A0F8E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22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4808-1B82-CE47-B0AA-2CF74A43121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BAC3-2F29-5645-8BB7-365A0F8E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44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4808-1B82-CE47-B0AA-2CF74A43121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BAC3-2F29-5645-8BB7-365A0F8E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401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4808-1B82-CE47-B0AA-2CF74A43121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BAC3-2F29-5645-8BB7-365A0F8E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65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4808-1B82-CE47-B0AA-2CF74A43121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BAC3-2F29-5645-8BB7-365A0F8E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157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D4808-1B82-CE47-B0AA-2CF74A43121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CBAC3-2F29-5645-8BB7-365A0F8E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80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D4808-1B82-CE47-B0AA-2CF74A431214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CBAC3-2F29-5645-8BB7-365A0F8E5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9.png"/><Relationship Id="rId5" Type="http://schemas.openxmlformats.org/officeDocument/2006/relationships/image" Target="../media/image10.png"/><Relationship Id="rId4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Relationship Id="rId4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8.xml"/><Relationship Id="rId4" Type="http://schemas.openxmlformats.org/officeDocument/2006/relationships/image" Target="../media/image1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notesSlide" Target="../notesSlides/notesSlide2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5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3.jpeg"/><Relationship Id="rId5" Type="http://schemas.openxmlformats.org/officeDocument/2006/relationships/image" Target="../media/image14.png"/><Relationship Id="rId4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dstem.org/us/courses/57731/discussion/" TargetMode="External"/><Relationship Id="rId2" Type="http://schemas.openxmlformats.org/officeDocument/2006/relationships/hyperlink" Target="https://panageas.github.io/algo2024.html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5.png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13.jpeg"/><Relationship Id="rId5" Type="http://schemas.openxmlformats.org/officeDocument/2006/relationships/image" Target="../media/image18.png"/><Relationship Id="rId4" Type="http://schemas.openxmlformats.org/officeDocument/2006/relationships/notesSlide" Target="../notesSlides/notesSlide24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5.png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3.jpeg"/><Relationship Id="rId5" Type="http://schemas.openxmlformats.org/officeDocument/2006/relationships/image" Target="../media/image19.png"/><Relationship Id="rId4" Type="http://schemas.openxmlformats.org/officeDocument/2006/relationships/notesSlide" Target="../notesSlides/notesSlide25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5.pn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13.jpeg"/><Relationship Id="rId5" Type="http://schemas.openxmlformats.org/officeDocument/2006/relationships/image" Target="../media/image20.png"/><Relationship Id="rId4" Type="http://schemas.openxmlformats.org/officeDocument/2006/relationships/notesSlide" Target="../notesSlides/notesSlide26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5.png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3.jpeg"/><Relationship Id="rId5" Type="http://schemas.openxmlformats.org/officeDocument/2006/relationships/image" Target="../media/image21.png"/><Relationship Id="rId4" Type="http://schemas.openxmlformats.org/officeDocument/2006/relationships/notesSlide" Target="../notesSlides/notesSlide27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5.png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image" Target="../media/image13.jpeg"/><Relationship Id="rId5" Type="http://schemas.openxmlformats.org/officeDocument/2006/relationships/image" Target="../media/image22.png"/><Relationship Id="rId4" Type="http://schemas.openxmlformats.org/officeDocument/2006/relationships/notesSlide" Target="../notesSlides/notesSlide28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5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13.jpeg"/><Relationship Id="rId5" Type="http://schemas.openxmlformats.org/officeDocument/2006/relationships/image" Target="../media/image23.png"/><Relationship Id="rId4" Type="http://schemas.openxmlformats.org/officeDocument/2006/relationships/notesSlide" Target="../notesSlides/notesSlide29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5.png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image" Target="../media/image13.jpeg"/><Relationship Id="rId5" Type="http://schemas.openxmlformats.org/officeDocument/2006/relationships/image" Target="../media/image24.png"/><Relationship Id="rId4" Type="http://schemas.openxmlformats.org/officeDocument/2006/relationships/notesSlide" Target="../notesSlides/notesSlide30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5.png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image" Target="../media/image13.jpeg"/><Relationship Id="rId5" Type="http://schemas.openxmlformats.org/officeDocument/2006/relationships/image" Target="../media/image25.png"/><Relationship Id="rId4" Type="http://schemas.openxmlformats.org/officeDocument/2006/relationships/notesSlide" Target="../notesSlides/notesSlide31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5.png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13.jpeg"/><Relationship Id="rId5" Type="http://schemas.openxmlformats.org/officeDocument/2006/relationships/image" Target="../media/image26.png"/><Relationship Id="rId4" Type="http://schemas.openxmlformats.org/officeDocument/2006/relationships/notesSlide" Target="../notesSlides/notesSlide32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5.png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3.jpeg"/><Relationship Id="rId5" Type="http://schemas.openxmlformats.org/officeDocument/2006/relationships/image" Target="../media/image27.png"/><Relationship Id="rId4" Type="http://schemas.openxmlformats.org/officeDocument/2006/relationships/notesSlide" Target="../notesSlides/notesSlide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5.png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image" Target="../media/image13.jpeg"/><Relationship Id="rId5" Type="http://schemas.openxmlformats.org/officeDocument/2006/relationships/image" Target="../media/image27.png"/><Relationship Id="rId4" Type="http://schemas.openxmlformats.org/officeDocument/2006/relationships/notesSlide" Target="../notesSlides/notesSlide34.xml"/><Relationship Id="rId9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37F0D08-1508-4E75-B9DA-B64000D67F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6" y="76200"/>
            <a:ext cx="2138362" cy="2268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7015" y="4052067"/>
            <a:ext cx="8649623" cy="1752600"/>
          </a:xfrm>
        </p:spPr>
        <p:txBody>
          <a:bodyPr>
            <a:normAutofit/>
          </a:bodyPr>
          <a:lstStyle/>
          <a:p>
            <a:r>
              <a:rPr lang="en-US" dirty="0"/>
              <a:t>CS 161 Design and Analysis of Algorithms</a:t>
            </a:r>
          </a:p>
          <a:p>
            <a:r>
              <a:rPr lang="en-US" dirty="0"/>
              <a:t>Ioannis Panageas</a:t>
            </a:r>
          </a:p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41790" y="207092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000090"/>
                </a:solidFill>
              </a:rPr>
              <a:t>						 L</a:t>
            </a:r>
            <a:r>
              <a:rPr lang="en-US" dirty="0">
                <a:solidFill>
                  <a:srgbClr val="3A3A82"/>
                </a:solidFill>
              </a:rPr>
              <a:t>ecture 1</a:t>
            </a:r>
            <a:endParaRPr lang="en-US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129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6"/>
          <p:cNvSpPr txBox="1">
            <a:spLocks noGrp="1"/>
          </p:cNvSpPr>
          <p:nvPr>
            <p:ph type="title"/>
          </p:nvPr>
        </p:nvSpPr>
        <p:spPr>
          <a:xfrm>
            <a:off x="2159550" y="487887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To-Do This Week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107" name="Google Shape;107;p26"/>
          <p:cNvSpPr txBox="1">
            <a:spLocks noGrp="1"/>
          </p:cNvSpPr>
          <p:nvPr>
            <p:ph type="body" idx="1"/>
          </p:nvPr>
        </p:nvSpPr>
        <p:spPr>
          <a:xfrm>
            <a:off x="311700" y="1666825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r>
              <a:rPr lang="en" dirty="0">
                <a:solidFill>
                  <a:srgbClr val="3A3A82"/>
                </a:solidFill>
              </a:rPr>
              <a:t>Read</a:t>
            </a:r>
            <a:r>
              <a:rPr lang="en" dirty="0">
                <a:solidFill>
                  <a:srgbClr val="FF0000"/>
                </a:solidFill>
              </a:rPr>
              <a:t> the syllabus</a:t>
            </a:r>
            <a:endParaRPr dirty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</a:pPr>
            <a:r>
              <a:rPr lang="en" dirty="0">
                <a:solidFill>
                  <a:srgbClr val="3A3A82"/>
                </a:solidFill>
              </a:rPr>
              <a:t>Treat it as though it’s a reading assignment.</a:t>
            </a:r>
            <a:endParaRPr dirty="0">
              <a:solidFill>
                <a:srgbClr val="3A3A82"/>
              </a:solidFill>
            </a:endParaRPr>
          </a:p>
          <a:p>
            <a:pPr lvl="1">
              <a:spcBef>
                <a:spcPts val="0"/>
              </a:spcBef>
            </a:pPr>
            <a:r>
              <a:rPr lang="en" dirty="0">
                <a:solidFill>
                  <a:srgbClr val="3A3A82"/>
                </a:solidFill>
              </a:rPr>
              <a:t>Main document plus associated policy documents</a:t>
            </a:r>
            <a:endParaRPr dirty="0">
              <a:solidFill>
                <a:srgbClr val="3A3A82"/>
              </a:solidFill>
            </a:endParaRPr>
          </a:p>
          <a:p>
            <a:r>
              <a:rPr lang="en" dirty="0">
                <a:solidFill>
                  <a:srgbClr val="3A3A82"/>
                </a:solidFill>
              </a:rPr>
              <a:t>Review Prerequisites</a:t>
            </a:r>
            <a:endParaRPr dirty="0">
              <a:solidFill>
                <a:srgbClr val="3A3A82"/>
              </a:solidFill>
            </a:endParaRPr>
          </a:p>
          <a:p>
            <a:pPr lvl="1">
              <a:spcBef>
                <a:spcPts val="0"/>
              </a:spcBef>
            </a:pPr>
            <a:r>
              <a:rPr lang="en" dirty="0">
                <a:solidFill>
                  <a:srgbClr val="3A3A82"/>
                </a:solidFill>
              </a:rPr>
              <a:t>Help is available all week, including at all discussion sections</a:t>
            </a:r>
          </a:p>
          <a:p>
            <a:pPr marL="571500" lvl="1" indent="0">
              <a:spcBef>
                <a:spcPts val="0"/>
              </a:spcBef>
              <a:buNone/>
            </a:pPr>
            <a:endParaRPr lang="en-US" dirty="0">
              <a:solidFill>
                <a:srgbClr val="3A3A82"/>
              </a:solidFill>
            </a:endParaRPr>
          </a:p>
          <a:p>
            <a:pPr lvl="1">
              <a:spcBef>
                <a:spcPts val="0"/>
              </a:spcBef>
            </a:pPr>
            <a:endParaRPr lang="en-US" dirty="0">
              <a:solidFill>
                <a:srgbClr val="3A3A82"/>
              </a:solidFill>
            </a:endParaRPr>
          </a:p>
          <a:p>
            <a:pPr marL="571500" lvl="1" indent="0">
              <a:spcBef>
                <a:spcPts val="0"/>
              </a:spcBef>
              <a:buNone/>
            </a:pPr>
            <a:endParaRPr lang="en" dirty="0">
              <a:solidFill>
                <a:srgbClr val="3A3A82"/>
              </a:solidFill>
            </a:endParaRPr>
          </a:p>
          <a:p>
            <a:pPr lvl="1">
              <a:spcBef>
                <a:spcPts val="0"/>
              </a:spcBef>
            </a:pPr>
            <a:endParaRPr dirty="0">
              <a:solidFill>
                <a:srgbClr val="3A3A82"/>
              </a:solidFill>
            </a:endParaRPr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7C7861F7-8427-47ED-8AE2-1F3DA468CAC1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A3A82"/>
                </a:solidFill>
              </a:rPr>
              <a:t>What is algorithm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600200"/>
            <a:ext cx="8229600" cy="672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3A3A82"/>
                </a:solidFill>
              </a:rPr>
              <a:t>Algorithm is a procedure for solving a task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470" y="2539824"/>
            <a:ext cx="3248792" cy="381649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16499" y="2682097"/>
            <a:ext cx="36189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e.g. </a:t>
            </a:r>
            <a:r>
              <a:rPr lang="en-US" dirty="0">
                <a:solidFill>
                  <a:srgbClr val="3A3A82"/>
                </a:solidFill>
              </a:rPr>
              <a:t>how do you sort a cart of books in increasing order of the volume number? (i.e. volume 1, volume 2, volume 3….)</a:t>
            </a:r>
          </a:p>
          <a:p>
            <a:endParaRPr lang="en-US" dirty="0">
              <a:solidFill>
                <a:srgbClr val="3A3A82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3A3A82"/>
                </a:solidFill>
              </a:rPr>
              <a:t>Bad algorithm: compare all books, put smallest volume in the beginning and repeat.</a:t>
            </a:r>
          </a:p>
          <a:p>
            <a:endParaRPr lang="en-US" dirty="0">
              <a:solidFill>
                <a:srgbClr val="3A3A82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3A3A82"/>
                </a:solidFill>
              </a:rPr>
              <a:t>Clever algorithm: divide the cart into two, sort the first half, sort the second half, merge them.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C18579D-36F4-4B4D-BED7-F6BB0F1D50FB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119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A3A82"/>
                </a:solidFill>
              </a:rPr>
              <a:t>What is algorithm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600200"/>
            <a:ext cx="8229600" cy="672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3A3A82"/>
                </a:solidFill>
              </a:rPr>
              <a:t>Algorithm is a procedure for solving a task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16499" y="2682097"/>
            <a:ext cx="36189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e.</a:t>
            </a:r>
            <a:r>
              <a:rPr lang="en-US" dirty="0">
                <a:solidFill>
                  <a:srgbClr val="3A3A82"/>
                </a:solidFill>
              </a:rPr>
              <a:t>g. How to find the best travelling time between from a station to </a:t>
            </a:r>
            <a:r>
              <a:rPr lang="en-US" dirty="0">
                <a:solidFill>
                  <a:srgbClr val="FF0000"/>
                </a:solidFill>
              </a:rPr>
              <a:t>any other</a:t>
            </a:r>
            <a:r>
              <a:rPr lang="en-US" dirty="0"/>
              <a:t> </a:t>
            </a:r>
            <a:r>
              <a:rPr lang="en-US" dirty="0">
                <a:solidFill>
                  <a:srgbClr val="3A3A82"/>
                </a:solidFill>
              </a:rPr>
              <a:t>station?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3A3A82"/>
                </a:solidFill>
              </a:rPr>
              <a:t>Bad algorithm: manually find the travelling between each station. 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3A3A82"/>
                </a:solidFill>
              </a:rPr>
              <a:t>Clever algorithm: just record the travelling time between consecutive stations, then use the </a:t>
            </a:r>
            <a:r>
              <a:rPr lang="en-US" dirty="0" err="1">
                <a:solidFill>
                  <a:srgbClr val="FF0000"/>
                </a:solidFill>
              </a:rPr>
              <a:t>Dijkstra</a:t>
            </a:r>
            <a:r>
              <a:rPr lang="en-US" dirty="0">
                <a:solidFill>
                  <a:srgbClr val="FF0000"/>
                </a:solidFill>
              </a:rPr>
              <a:t> shortest path</a:t>
            </a:r>
            <a:r>
              <a:rPr lang="en-US" dirty="0">
                <a:solidFill>
                  <a:srgbClr val="3A3A82"/>
                </a:solidFill>
              </a:rPr>
              <a:t> algorithm.</a:t>
            </a:r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D9A78F41-AFF3-43E5-BF3F-503A44D3B8F4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8" name="Picture 2" descr="New York City Subway map - Wikipedia">
            <a:extLst>
              <a:ext uri="{FF2B5EF4-FFF2-40B4-BE49-F238E27FC236}">
                <a16:creationId xmlns:a16="http://schemas.microsoft.com/office/drawing/2014/main" id="{274D9BF3-CF63-4DEB-BAAD-6D4AE9095D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264" y="2568685"/>
            <a:ext cx="2851158" cy="3075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075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92675" y="611712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	  Case study I: Finding a Celebrity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411712" y="1720800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dirty="0">
                <a:solidFill>
                  <a:srgbClr val="3A3A82"/>
                </a:solidFill>
              </a:rPr>
              <a:t>Since coming to UC Irvine, has anyone met a celebrity?</a:t>
            </a:r>
            <a:endParaRPr dirty="0">
              <a:solidFill>
                <a:srgbClr val="3A3A82"/>
              </a:solidFill>
            </a:endParaRPr>
          </a:p>
        </p:txBody>
      </p:sp>
      <p:pic>
        <p:nvPicPr>
          <p:cNvPr id="3076" name="Picture 4" descr="13 Celebrities Who Have (Surprisingly) Never Won an Oscar | Vogue">
            <a:extLst>
              <a:ext uri="{FF2B5EF4-FFF2-40B4-BE49-F238E27FC236}">
                <a16:creationId xmlns:a16="http://schemas.microsoft.com/office/drawing/2014/main" id="{2C00D557-7904-427F-B223-82E9B3636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5474" y="2967038"/>
            <a:ext cx="1473120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Magnus Carlsen - Wikipedia">
            <a:extLst>
              <a:ext uri="{FF2B5EF4-FFF2-40B4-BE49-F238E27FC236}">
                <a16:creationId xmlns:a16="http://schemas.microsoft.com/office/drawing/2014/main" id="{C3FAA40A-68EC-4574-9A19-5D5604571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004" y="2967038"/>
            <a:ext cx="1346943" cy="198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E8DBB88-0D9A-4846-8189-1BDB47114A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8109" y="2967038"/>
            <a:ext cx="1640982" cy="2000250"/>
          </a:xfrm>
          <a:prstGeom prst="rect">
            <a:avLst/>
          </a:prstGeom>
        </p:spPr>
      </p:pic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FA3A465F-4345-4913-BF4D-54D3C5DE3384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1026" name="Picture 2" descr="Roger Federer - Wife, Children &amp; Titles">
            <a:extLst>
              <a:ext uri="{FF2B5EF4-FFF2-40B4-BE49-F238E27FC236}">
                <a16:creationId xmlns:a16="http://schemas.microsoft.com/office/drawing/2014/main" id="{1F812AEE-D2C4-864F-0919-3BAFC0D7A4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291" y="2975686"/>
            <a:ext cx="1979003" cy="1979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36122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             What is a celebrity? 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223913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indent="-355600">
              <a:lnSpc>
                <a:spcPct val="115000"/>
              </a:lnSpc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Within a group of people </a:t>
            </a:r>
            <a:r>
              <a:rPr lang="en" sz="2000" i="1" dirty="0">
                <a:solidFill>
                  <a:srgbClr val="3A3A82"/>
                </a:solidFill>
              </a:rPr>
              <a:t>G</a:t>
            </a:r>
            <a:r>
              <a:rPr lang="en" sz="2000" dirty="0">
                <a:solidFill>
                  <a:srgbClr val="3A3A82"/>
                </a:solidFill>
              </a:rPr>
              <a:t>, </a:t>
            </a:r>
            <a:br>
              <a:rPr lang="en" sz="2000" dirty="0">
                <a:solidFill>
                  <a:srgbClr val="3A3A82"/>
                </a:solidFill>
              </a:rPr>
            </a:br>
            <a:r>
              <a:rPr lang="en" sz="2000" dirty="0">
                <a:solidFill>
                  <a:srgbClr val="3A3A82"/>
                </a:solidFill>
              </a:rPr>
              <a:t>we say a person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is a </a:t>
            </a:r>
            <a:r>
              <a:rPr lang="en" sz="2000" dirty="0">
                <a:solidFill>
                  <a:srgbClr val="FF0000"/>
                </a:solidFill>
              </a:rPr>
              <a:t>celebrity</a:t>
            </a:r>
            <a:r>
              <a:rPr lang="en" sz="2000" dirty="0">
                <a:solidFill>
                  <a:srgbClr val="3A3A82"/>
                </a:solidFill>
              </a:rPr>
              <a:t> (famous) if:</a:t>
            </a:r>
            <a:endParaRPr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FF0000"/>
                </a:solidFill>
              </a:rPr>
              <a:t>Everyone knows who </a:t>
            </a:r>
            <a:r>
              <a:rPr lang="en" sz="2000" i="1" dirty="0">
                <a:solidFill>
                  <a:srgbClr val="FF0000"/>
                </a:solidFill>
              </a:rPr>
              <a:t>p</a:t>
            </a:r>
            <a:r>
              <a:rPr lang="en" sz="2000" dirty="0">
                <a:solidFill>
                  <a:srgbClr val="FF0000"/>
                </a:solidFill>
              </a:rPr>
              <a:t> </a:t>
            </a:r>
            <a:r>
              <a:rPr lang="en" sz="2000" dirty="0">
                <a:solidFill>
                  <a:srgbClr val="3A3A82"/>
                </a:solidFill>
              </a:rPr>
              <a:t>is</a:t>
            </a:r>
            <a:br>
              <a:rPr lang="en" sz="2000" dirty="0">
                <a:solidFill>
                  <a:srgbClr val="3A3A82"/>
                </a:solidFill>
              </a:rPr>
            </a:br>
            <a:r>
              <a:rPr lang="en" sz="2000" dirty="0">
                <a:solidFill>
                  <a:srgbClr val="3A3A82"/>
                </a:solidFill>
              </a:rPr>
              <a:t>(celebrities must be known by everyone)</a:t>
            </a:r>
            <a:endParaRPr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Person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does not know who anyone else is</a:t>
            </a:r>
            <a:br>
              <a:rPr lang="en" sz="2000" dirty="0">
                <a:solidFill>
                  <a:srgbClr val="3A3A82"/>
                </a:solidFill>
              </a:rPr>
            </a:br>
            <a:endParaRPr sz="2000" dirty="0">
              <a:solidFill>
                <a:srgbClr val="3A3A82"/>
              </a:solidFill>
            </a:endParaRPr>
          </a:p>
          <a:p>
            <a:pPr indent="-355600">
              <a:lnSpc>
                <a:spcPct val="115000"/>
              </a:lnSpc>
              <a:buClr>
                <a:schemeClr val="dk1"/>
              </a:buClr>
              <a:buSzPts val="2000"/>
            </a:pPr>
            <a:r>
              <a:rPr lang="en-US" sz="2000" dirty="0">
                <a:solidFill>
                  <a:srgbClr val="FF0000"/>
                </a:solidFill>
              </a:rPr>
              <a:t>Goal</a:t>
            </a:r>
            <a:r>
              <a:rPr lang="en-US" sz="2000" dirty="0">
                <a:solidFill>
                  <a:srgbClr val="3A3A82"/>
                </a:solidFill>
              </a:rPr>
              <a:t>: Find a celebrity from </a:t>
            </a:r>
            <a:r>
              <a:rPr lang="en-US" sz="2000" i="1" dirty="0">
                <a:solidFill>
                  <a:srgbClr val="3A3A82"/>
                </a:solidFill>
              </a:rPr>
              <a:t>G</a:t>
            </a:r>
            <a:r>
              <a:rPr lang="en-US" sz="2000" dirty="0">
                <a:solidFill>
                  <a:srgbClr val="3A3A82"/>
                </a:solidFill>
              </a:rPr>
              <a:t> if there exists one. </a:t>
            </a:r>
          </a:p>
          <a:p>
            <a:pPr marL="0" indent="0"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333A7-6DF8-4896-AC05-144028BBC469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943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5" name="Google Shape;65;p1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311700" y="1223913"/>
                <a:ext cx="8520600" cy="3416400"/>
              </a:xfrm>
              <a:prstGeom prst="rect">
                <a:avLst/>
              </a:prstGeom>
            </p:spPr>
            <p:txBody>
              <a:bodyPr spcFirstLastPara="1" vert="horz" wrap="square" lIns="91425" tIns="91425" rIns="91425" bIns="91425" rtlCol="0" anchor="t" anchorCtr="0">
                <a:noAutofit/>
              </a:bodyPr>
              <a:lstStyle/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3A3A82"/>
                    </a:solidFill>
                  </a:rPr>
                  <a:t>Within a group of people </a:t>
                </a:r>
                <a:r>
                  <a:rPr lang="en-US" sz="2000" i="1" dirty="0">
                    <a:solidFill>
                      <a:srgbClr val="3A3A82"/>
                    </a:solidFill>
                  </a:rPr>
                  <a:t>G</a:t>
                </a:r>
                <a:r>
                  <a:rPr lang="en-US" sz="2000" dirty="0">
                    <a:solidFill>
                      <a:srgbClr val="3A3A82"/>
                    </a:solidFill>
                  </a:rPr>
                  <a:t>, </a:t>
                </a:r>
                <a:br>
                  <a:rPr lang="en-US" sz="2000" dirty="0">
                    <a:solidFill>
                      <a:srgbClr val="3A3A82"/>
                    </a:solidFill>
                  </a:rPr>
                </a:br>
                <a:r>
                  <a:rPr lang="en-US" sz="2000" dirty="0">
                    <a:solidFill>
                      <a:srgbClr val="3A3A82"/>
                    </a:solidFill>
                  </a:rPr>
                  <a:t>we say a person </a:t>
                </a:r>
                <a:r>
                  <a:rPr lang="en-US" sz="2000" i="1" dirty="0">
                    <a:solidFill>
                      <a:srgbClr val="3A3A82"/>
                    </a:solidFill>
                  </a:rPr>
                  <a:t>p</a:t>
                </a:r>
                <a:r>
                  <a:rPr lang="en-US" sz="2000" dirty="0">
                    <a:solidFill>
                      <a:srgbClr val="3A3A82"/>
                    </a:solidFill>
                  </a:rPr>
                  <a:t> is a </a:t>
                </a:r>
                <a:r>
                  <a:rPr lang="en-US" sz="2000" dirty="0">
                    <a:solidFill>
                      <a:srgbClr val="FF0000"/>
                    </a:solidFill>
                  </a:rPr>
                  <a:t>celebrity</a:t>
                </a:r>
                <a:r>
                  <a:rPr lang="en-US" sz="2000" dirty="0">
                    <a:solidFill>
                      <a:srgbClr val="3A3A82"/>
                    </a:solidFill>
                  </a:rPr>
                  <a:t> (famous) if:</a:t>
                </a:r>
              </a:p>
              <a:p>
                <a:pPr lvl="1" indent="-355600">
                  <a:lnSpc>
                    <a:spcPct val="115000"/>
                  </a:lnSpc>
                  <a:spcBef>
                    <a:spcPts val="0"/>
                  </a:spcBef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FF0000"/>
                    </a:solidFill>
                  </a:rPr>
                  <a:t>Everyone knows who </a:t>
                </a:r>
                <a:r>
                  <a:rPr lang="en-US" sz="2000" i="1" dirty="0">
                    <a:solidFill>
                      <a:srgbClr val="FF0000"/>
                    </a:solidFill>
                  </a:rPr>
                  <a:t>p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>
                    <a:solidFill>
                      <a:srgbClr val="3A3A82"/>
                    </a:solidFill>
                  </a:rPr>
                  <a:t>is</a:t>
                </a:r>
                <a:br>
                  <a:rPr lang="en-US" sz="2000" dirty="0">
                    <a:solidFill>
                      <a:srgbClr val="3A3A82"/>
                    </a:solidFill>
                  </a:rPr>
                </a:br>
                <a:r>
                  <a:rPr lang="en-US" sz="2000" dirty="0">
                    <a:solidFill>
                      <a:srgbClr val="3A3A82"/>
                    </a:solidFill>
                  </a:rPr>
                  <a:t>(celebrities must be known by everyone)</a:t>
                </a:r>
              </a:p>
              <a:p>
                <a:pPr lvl="1" indent="-355600">
                  <a:lnSpc>
                    <a:spcPct val="115000"/>
                  </a:lnSpc>
                  <a:spcBef>
                    <a:spcPts val="0"/>
                  </a:spcBef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3A3A82"/>
                    </a:solidFill>
                  </a:rPr>
                  <a:t>Person </a:t>
                </a:r>
                <a:r>
                  <a:rPr lang="en-US" sz="2000" i="1" dirty="0">
                    <a:solidFill>
                      <a:srgbClr val="3A3A82"/>
                    </a:solidFill>
                  </a:rPr>
                  <a:t>p</a:t>
                </a:r>
                <a:r>
                  <a:rPr lang="en-US" sz="2000" dirty="0">
                    <a:solidFill>
                      <a:srgbClr val="3A3A82"/>
                    </a:solidFill>
                  </a:rPr>
                  <a:t> does not know who anyone else is</a:t>
                </a:r>
                <a:br>
                  <a:rPr lang="en-US" sz="2000" dirty="0">
                    <a:solidFill>
                      <a:srgbClr val="3A3A82"/>
                    </a:solidFill>
                  </a:rPr>
                </a:br>
                <a:endParaRPr lang="en-US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FF0000"/>
                    </a:solidFill>
                  </a:rPr>
                  <a:t>Goal</a:t>
                </a:r>
                <a:r>
                  <a:rPr lang="en-US" sz="2000" dirty="0">
                    <a:solidFill>
                      <a:srgbClr val="3A3A82"/>
                    </a:solidFill>
                  </a:rPr>
                  <a:t>: Find a celebrity from </a:t>
                </a:r>
                <a:r>
                  <a:rPr lang="en-US" sz="2000" i="1" dirty="0">
                    <a:solidFill>
                      <a:srgbClr val="3A3A82"/>
                    </a:solidFill>
                  </a:rPr>
                  <a:t>G</a:t>
                </a:r>
                <a:r>
                  <a:rPr lang="en-US" sz="2000" dirty="0">
                    <a:solidFill>
                      <a:srgbClr val="3A3A82"/>
                    </a:solidFill>
                  </a:rPr>
                  <a:t> if there exists one. </a:t>
                </a: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3A3A82"/>
                    </a:solidFill>
                  </a:rPr>
                  <a:t>You are allowed to only </a:t>
                </a:r>
                <a:r>
                  <a:rPr lang="en-US" sz="2000" dirty="0">
                    <a:solidFill>
                      <a:srgbClr val="FF0000"/>
                    </a:solidFill>
                  </a:rPr>
                  <a:t>query</a:t>
                </a:r>
                <a:r>
                  <a:rPr lang="en-US" sz="2000" dirty="0">
                    <a:solidFill>
                      <a:srgbClr val="3A3A82"/>
                    </a:solidFill>
                  </a:rPr>
                  <a:t> if person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knows person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for various choices of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 dirty="0" err="1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000" i="1" dirty="0" err="1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i="1" dirty="0" err="1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. </a:t>
                </a:r>
              </a:p>
              <a:p>
                <a:pPr marL="558800" lvl="1" indent="0">
                  <a:lnSpc>
                    <a:spcPct val="115000"/>
                  </a:lnSpc>
                  <a:spcBef>
                    <a:spcPts val="0"/>
                  </a:spcBef>
                  <a:buClr>
                    <a:schemeClr val="dk1"/>
                  </a:buClr>
                  <a:buSzPts val="2000"/>
                  <a:buNone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marL="558800" lvl="1" indent="0">
                  <a:lnSpc>
                    <a:spcPct val="115000"/>
                  </a:lnSpc>
                  <a:spcBef>
                    <a:spcPts val="0"/>
                  </a:spcBef>
                  <a:buClr>
                    <a:schemeClr val="dk1"/>
                  </a:buClr>
                  <a:buSzPts val="2000"/>
                  <a:buNone/>
                </a:pPr>
                <a:endParaRPr lang="en-US" sz="2000" dirty="0">
                  <a:solidFill>
                    <a:srgbClr val="3A3A82"/>
                  </a:solidFill>
                </a:endParaRPr>
              </a:p>
            </p:txBody>
          </p:sp>
        </mc:Choice>
        <mc:Fallback xmlns="">
          <p:sp>
            <p:nvSpPr>
              <p:cNvPr id="65" name="Google Shape;65;p1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11700" y="1223913"/>
                <a:ext cx="8520600" cy="3416400"/>
              </a:xfrm>
              <a:prstGeom prst="rect">
                <a:avLst/>
              </a:prstGeom>
              <a:blipFill>
                <a:blip r:embed="rId3"/>
                <a:stretch>
                  <a:fillRect r="-358" b="-194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333A7-6DF8-4896-AC05-144028BBC469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10" name="Google Shape;64;p14">
            <a:extLst>
              <a:ext uri="{FF2B5EF4-FFF2-40B4-BE49-F238E27FC236}">
                <a16:creationId xmlns:a16="http://schemas.microsoft.com/office/drawing/2014/main" id="{AEDD3110-CEF9-4C7E-A4C1-E2E127C7F88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36122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             What is a celebrity? </a:t>
            </a:r>
            <a:endParaRPr dirty="0">
              <a:solidFill>
                <a:srgbClr val="3A3A8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923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36122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              Brute force approach 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223913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indent="-355600">
              <a:lnSpc>
                <a:spcPct val="115000"/>
              </a:lnSpc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Given a person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we want to check if it is a celebrity</a:t>
            </a:r>
            <a:endParaRPr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How </a:t>
            </a:r>
            <a:r>
              <a:rPr lang="en" sz="2000" dirty="0">
                <a:solidFill>
                  <a:srgbClr val="FF0000"/>
                </a:solidFill>
              </a:rPr>
              <a:t>efficiently</a:t>
            </a:r>
            <a:r>
              <a:rPr lang="en" sz="2000" dirty="0">
                <a:solidFill>
                  <a:srgbClr val="3A3A82"/>
                </a:solidFill>
              </a:rPr>
              <a:t> can I check if person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is a celebrity? </a:t>
            </a:r>
            <a:r>
              <a:rPr lang="en" sz="2000" dirty="0">
                <a:solidFill>
                  <a:srgbClr val="FF0000"/>
                </a:solidFill>
              </a:rPr>
              <a:t># of queries</a:t>
            </a:r>
            <a:br>
              <a:rPr lang="en" sz="2000" dirty="0">
                <a:solidFill>
                  <a:schemeClr val="dk1"/>
                </a:solidFill>
              </a:rPr>
            </a:br>
            <a:r>
              <a:rPr lang="en" sz="2000" dirty="0">
                <a:solidFill>
                  <a:schemeClr val="dk1"/>
                </a:solidFill>
              </a:rPr>
              <a:t> </a:t>
            </a: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0" indent="0">
              <a:spcAft>
                <a:spcPts val="160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</a:t>
            </a:r>
            <a:endParaRPr lang="en-SG" sz="1800" dirty="0">
              <a:solidFill>
                <a:srgbClr val="3A3A8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333A7-6DF8-4896-AC05-144028BBC469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133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36122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              Brute force approach 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223913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indent="-355600">
              <a:lnSpc>
                <a:spcPct val="115000"/>
              </a:lnSpc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Given a person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we want to check if it is a celebrity</a:t>
            </a:r>
            <a:endParaRPr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How </a:t>
            </a:r>
            <a:r>
              <a:rPr lang="en" sz="2000" dirty="0">
                <a:solidFill>
                  <a:srgbClr val="FF0000"/>
                </a:solidFill>
              </a:rPr>
              <a:t>efficiently</a:t>
            </a:r>
            <a:r>
              <a:rPr lang="en" sz="2000" dirty="0">
                <a:solidFill>
                  <a:srgbClr val="3A3A82"/>
                </a:solidFill>
              </a:rPr>
              <a:t> can I check if person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is a celebrity? </a:t>
            </a:r>
            <a:r>
              <a:rPr lang="en" sz="2000" dirty="0">
                <a:solidFill>
                  <a:srgbClr val="FF0000"/>
                </a:solidFill>
              </a:rPr>
              <a:t># of queries</a:t>
            </a: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Query </a:t>
            </a:r>
            <a:r>
              <a:rPr lang="en" sz="2000" dirty="0">
                <a:solidFill>
                  <a:srgbClr val="FF0000"/>
                </a:solidFill>
              </a:rPr>
              <a:t>all other persons</a:t>
            </a:r>
            <a:r>
              <a:rPr lang="en" sz="2000" dirty="0">
                <a:solidFill>
                  <a:srgbClr val="3A3A82"/>
                </a:solidFill>
              </a:rPr>
              <a:t> if they know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and also if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does not know them.</a:t>
            </a: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br>
              <a:rPr lang="en" sz="2000" dirty="0">
                <a:solidFill>
                  <a:schemeClr val="dk1"/>
                </a:solidFill>
              </a:rPr>
            </a:br>
            <a:r>
              <a:rPr lang="en" sz="2000" dirty="0">
                <a:solidFill>
                  <a:schemeClr val="dk1"/>
                </a:solidFill>
              </a:rPr>
              <a:t> </a:t>
            </a: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0" indent="0">
              <a:spcAft>
                <a:spcPts val="160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</a:t>
            </a:r>
            <a:endParaRPr lang="en-SG" sz="1800" dirty="0">
              <a:solidFill>
                <a:srgbClr val="3A3A8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333A7-6DF8-4896-AC05-144028BBC469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53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36122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              Brute force approach 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223913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indent="-355600">
              <a:lnSpc>
                <a:spcPct val="115000"/>
              </a:lnSpc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Given a person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we want to check if it is a celebrity</a:t>
            </a:r>
            <a:endParaRPr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How </a:t>
            </a:r>
            <a:r>
              <a:rPr lang="en" sz="2000" dirty="0">
                <a:solidFill>
                  <a:srgbClr val="FF0000"/>
                </a:solidFill>
              </a:rPr>
              <a:t>efficiently</a:t>
            </a:r>
            <a:r>
              <a:rPr lang="en" sz="2000" dirty="0">
                <a:solidFill>
                  <a:srgbClr val="3A3A82"/>
                </a:solidFill>
              </a:rPr>
              <a:t> can I check if person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is a celebrity? </a:t>
            </a:r>
            <a:r>
              <a:rPr lang="en" sz="2000" dirty="0">
                <a:solidFill>
                  <a:srgbClr val="FF0000"/>
                </a:solidFill>
              </a:rPr>
              <a:t># of queries</a:t>
            </a: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Query </a:t>
            </a:r>
            <a:r>
              <a:rPr lang="en" sz="2000" dirty="0">
                <a:solidFill>
                  <a:srgbClr val="FF0000"/>
                </a:solidFill>
              </a:rPr>
              <a:t>all other persons</a:t>
            </a:r>
            <a:r>
              <a:rPr lang="en" sz="2000" dirty="0">
                <a:solidFill>
                  <a:srgbClr val="3A3A82"/>
                </a:solidFill>
              </a:rPr>
              <a:t> if they know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and also if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does not know them.</a:t>
            </a: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br>
              <a:rPr lang="en" sz="2000" dirty="0">
                <a:solidFill>
                  <a:schemeClr val="dk1"/>
                </a:solidFill>
              </a:rPr>
            </a:br>
            <a:r>
              <a:rPr lang="en" sz="2000" dirty="0">
                <a:solidFill>
                  <a:schemeClr val="dk1"/>
                </a:solidFill>
              </a:rPr>
              <a:t> </a:t>
            </a: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0" indent="0">
              <a:spcAft>
                <a:spcPts val="160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</a:t>
            </a:r>
            <a:endParaRPr lang="en-SG" sz="1800" dirty="0">
              <a:solidFill>
                <a:srgbClr val="3A3A8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333A7-6DF8-4896-AC05-144028BBC469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6" name="Picture 5" descr="\documentclass{article}&#10;\usepackage{amsmath}&#10;\pagestyle{empty}&#10;\begin{document}&#10;&#10;This gives $2n-2$ queries where $n$ is the group size.&#10;&#10;&#10;\end{document}" title="IguanaTex Bitmap Display">
            <a:extLst>
              <a:ext uri="{FF2B5EF4-FFF2-40B4-BE49-F238E27FC236}">
                <a16:creationId xmlns:a16="http://schemas.microsoft.com/office/drawing/2014/main" id="{7D649204-C437-54E9-AF0B-35998DA35C8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383842" y="3105959"/>
            <a:ext cx="5659429" cy="2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941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36122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              Brute force approach 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223913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indent="-355600">
              <a:lnSpc>
                <a:spcPct val="115000"/>
              </a:lnSpc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Given a person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we want to check if it is a celebrity</a:t>
            </a:r>
            <a:endParaRPr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How </a:t>
            </a:r>
            <a:r>
              <a:rPr lang="en" sz="2000" dirty="0">
                <a:solidFill>
                  <a:srgbClr val="FF0000"/>
                </a:solidFill>
              </a:rPr>
              <a:t>efficiently</a:t>
            </a:r>
            <a:r>
              <a:rPr lang="en" sz="2000" dirty="0">
                <a:solidFill>
                  <a:srgbClr val="3A3A82"/>
                </a:solidFill>
              </a:rPr>
              <a:t> can I check if person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is a celebrity? </a:t>
            </a:r>
            <a:r>
              <a:rPr lang="en" sz="2000" dirty="0">
                <a:solidFill>
                  <a:srgbClr val="FF0000"/>
                </a:solidFill>
              </a:rPr>
              <a:t># of queries</a:t>
            </a: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Query </a:t>
            </a:r>
            <a:r>
              <a:rPr lang="en" sz="2000" dirty="0">
                <a:solidFill>
                  <a:srgbClr val="FF0000"/>
                </a:solidFill>
              </a:rPr>
              <a:t>all other persons</a:t>
            </a:r>
            <a:r>
              <a:rPr lang="en" sz="2000" dirty="0">
                <a:solidFill>
                  <a:srgbClr val="3A3A82"/>
                </a:solidFill>
              </a:rPr>
              <a:t> if they know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and also if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does not know them.</a:t>
            </a: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We have to do the above for </a:t>
            </a:r>
            <a:r>
              <a:rPr lang="en" sz="2000" dirty="0">
                <a:solidFill>
                  <a:srgbClr val="FF0000"/>
                </a:solidFill>
              </a:rPr>
              <a:t>all possible persons</a:t>
            </a:r>
            <a:r>
              <a:rPr lang="en" sz="2000" dirty="0">
                <a:solidFill>
                  <a:srgbClr val="3A3A82"/>
                </a:solidFill>
              </a:rPr>
              <a:t>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.</a:t>
            </a: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br>
              <a:rPr lang="en" sz="2000" dirty="0">
                <a:solidFill>
                  <a:schemeClr val="dk1"/>
                </a:solidFill>
              </a:rPr>
            </a:br>
            <a:r>
              <a:rPr lang="en" sz="2000" dirty="0">
                <a:solidFill>
                  <a:schemeClr val="dk1"/>
                </a:solidFill>
              </a:rPr>
              <a:t> </a:t>
            </a: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0" indent="0">
              <a:spcAft>
                <a:spcPts val="160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</a:t>
            </a:r>
            <a:endParaRPr lang="en-SG" sz="1800" dirty="0">
              <a:solidFill>
                <a:srgbClr val="3A3A8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333A7-6DF8-4896-AC05-144028BBC469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3" name="Picture 2" descr="\documentclass{article}&#10;\usepackage{amsmath}&#10;\pagestyle{empty}&#10;\begin{document}&#10;&#10;This gives $2n-2$ queries where $n$ is the group size.&#10;&#10;&#10;\end{document}" title="IguanaTex Bitmap Display">
            <a:extLst>
              <a:ext uri="{FF2B5EF4-FFF2-40B4-BE49-F238E27FC236}">
                <a16:creationId xmlns:a16="http://schemas.microsoft.com/office/drawing/2014/main" id="{DD3052EB-92DA-F158-629B-AD8AF6D056C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383842" y="3105959"/>
            <a:ext cx="5659429" cy="2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947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A3A82"/>
                </a:solidFill>
              </a:rPr>
              <a:t>Course staff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459" y="1600200"/>
            <a:ext cx="8676167" cy="45259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en-US" dirty="0">
              <a:solidFill>
                <a:srgbClr val="3A3A8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3A3A82"/>
                </a:solidFill>
              </a:rPr>
              <a:t>Instructor: Ioannis Panageas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Email: </a:t>
            </a:r>
            <a:r>
              <a:rPr lang="en-US" dirty="0" err="1"/>
              <a:t>ipanagea</a:t>
            </a:r>
            <a:r>
              <a:rPr lang="en-US" dirty="0"/>
              <a:t> at </a:t>
            </a:r>
            <a:r>
              <a:rPr lang="en-US" dirty="0" err="1"/>
              <a:t>ics</a:t>
            </a:r>
            <a:r>
              <a:rPr lang="en-US" dirty="0"/>
              <a:t> dot </a:t>
            </a:r>
            <a:r>
              <a:rPr lang="en-US" dirty="0" err="1"/>
              <a:t>uci</a:t>
            </a:r>
            <a:r>
              <a:rPr lang="en-US" dirty="0"/>
              <a:t> dot </a:t>
            </a:r>
            <a:r>
              <a:rPr lang="en-US" dirty="0" err="1"/>
              <a:t>edu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Office hours: Wednesday 2:00-4:00pm (zoom)</a:t>
            </a:r>
          </a:p>
          <a:p>
            <a:pPr marL="0" indent="0">
              <a:buNone/>
            </a:pPr>
            <a:endParaRPr lang="en-US" dirty="0">
              <a:solidFill>
                <a:srgbClr val="3A3A8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3A3A82"/>
                </a:solidFill>
              </a:rPr>
              <a:t>Head TA: Navin </a:t>
            </a:r>
            <a:r>
              <a:rPr lang="en-US" dirty="0" err="1">
                <a:solidFill>
                  <a:srgbClr val="3A3A82"/>
                </a:solidFill>
              </a:rPr>
              <a:t>Velazco</a:t>
            </a:r>
            <a:r>
              <a:rPr lang="en-US" dirty="0">
                <a:solidFill>
                  <a:srgbClr val="3A3A82"/>
                </a:solidFill>
              </a:rPr>
              <a:t> (any requests)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Email: </a:t>
            </a:r>
            <a:r>
              <a:rPr lang="en-US" dirty="0" err="1"/>
              <a:t>nvelazco</a:t>
            </a:r>
            <a:r>
              <a:rPr lang="en-US" dirty="0"/>
              <a:t> at </a:t>
            </a:r>
            <a:r>
              <a:rPr lang="en-US" dirty="0" err="1"/>
              <a:t>uci</a:t>
            </a:r>
            <a:r>
              <a:rPr lang="en-US" dirty="0"/>
              <a:t> dot </a:t>
            </a:r>
            <a:r>
              <a:rPr lang="en-US" dirty="0" err="1"/>
              <a:t>edu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Office hours: Monday 12:00-1:00pm (zoom)</a:t>
            </a:r>
          </a:p>
          <a:p>
            <a:pPr marL="0" indent="0">
              <a:buNone/>
            </a:pPr>
            <a:endParaRPr lang="en-US" dirty="0">
              <a:solidFill>
                <a:srgbClr val="3A3A8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3A3A82"/>
                </a:solidFill>
              </a:rPr>
              <a:t>TAs: 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3A3A82"/>
                </a:solidFill>
              </a:rPr>
              <a:t>Parnian</a:t>
            </a:r>
            <a:r>
              <a:rPr lang="en-US" dirty="0">
                <a:solidFill>
                  <a:srgbClr val="3A3A82"/>
                </a:solidFill>
              </a:rPr>
              <a:t> </a:t>
            </a:r>
            <a:r>
              <a:rPr lang="en-US" dirty="0" err="1">
                <a:solidFill>
                  <a:srgbClr val="3A3A82"/>
                </a:solidFill>
              </a:rPr>
              <a:t>Shahkar</a:t>
            </a:r>
            <a:r>
              <a:rPr lang="en-US" dirty="0">
                <a:solidFill>
                  <a:srgbClr val="3A3A82"/>
                </a:solidFill>
              </a:rPr>
              <a:t>  (</a:t>
            </a:r>
            <a:r>
              <a:rPr lang="en-US" dirty="0" err="1">
                <a:solidFill>
                  <a:srgbClr val="3A3A82"/>
                </a:solidFill>
              </a:rPr>
              <a:t>shahkarp</a:t>
            </a:r>
            <a:r>
              <a:rPr lang="en-US" dirty="0">
                <a:solidFill>
                  <a:srgbClr val="3A3A82"/>
                </a:solidFill>
              </a:rPr>
              <a:t> at </a:t>
            </a:r>
            <a:r>
              <a:rPr lang="en-US" dirty="0" err="1">
                <a:solidFill>
                  <a:srgbClr val="3A3A82"/>
                </a:solidFill>
              </a:rPr>
              <a:t>uci</a:t>
            </a:r>
            <a:r>
              <a:rPr lang="en-US" dirty="0">
                <a:solidFill>
                  <a:srgbClr val="3A3A82"/>
                </a:solidFill>
              </a:rPr>
              <a:t> dot </a:t>
            </a:r>
            <a:r>
              <a:rPr lang="en-US" dirty="0" err="1">
                <a:solidFill>
                  <a:srgbClr val="3A3A82"/>
                </a:solidFill>
              </a:rPr>
              <a:t>edu</a:t>
            </a:r>
            <a:r>
              <a:rPr lang="en-US" dirty="0">
                <a:solidFill>
                  <a:srgbClr val="3A3A82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/>
              <a:t>Office hours: Friday 5:00-6:00pm (zoom)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3A3A82"/>
                </a:solidFill>
              </a:rPr>
              <a:t>Nikolas </a:t>
            </a:r>
            <a:r>
              <a:rPr lang="en-US" dirty="0" err="1">
                <a:solidFill>
                  <a:srgbClr val="3A3A82"/>
                </a:solidFill>
              </a:rPr>
              <a:t>Patris</a:t>
            </a:r>
            <a:r>
              <a:rPr lang="en-US" dirty="0">
                <a:solidFill>
                  <a:srgbClr val="3A3A82"/>
                </a:solidFill>
              </a:rPr>
              <a:t> (</a:t>
            </a:r>
            <a:r>
              <a:rPr lang="en-US" dirty="0" err="1">
                <a:solidFill>
                  <a:srgbClr val="3A3A82"/>
                </a:solidFill>
              </a:rPr>
              <a:t>npatris</a:t>
            </a:r>
            <a:r>
              <a:rPr lang="en-US" dirty="0">
                <a:solidFill>
                  <a:srgbClr val="3A3A82"/>
                </a:solidFill>
              </a:rPr>
              <a:t> at </a:t>
            </a:r>
            <a:r>
              <a:rPr lang="en-US" dirty="0" err="1">
                <a:solidFill>
                  <a:srgbClr val="3A3A82"/>
                </a:solidFill>
              </a:rPr>
              <a:t>uci</a:t>
            </a:r>
            <a:r>
              <a:rPr lang="en-US" dirty="0">
                <a:solidFill>
                  <a:srgbClr val="3A3A82"/>
                </a:solidFill>
              </a:rPr>
              <a:t> dot </a:t>
            </a:r>
            <a:r>
              <a:rPr lang="en-US" dirty="0" err="1">
                <a:solidFill>
                  <a:srgbClr val="3A3A82"/>
                </a:solidFill>
              </a:rPr>
              <a:t>edu</a:t>
            </a:r>
            <a:r>
              <a:rPr lang="en-US" dirty="0">
                <a:solidFill>
                  <a:srgbClr val="3A3A82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/>
              <a:t>Office hours: Wednesday 1:00-2:00pm (zoom)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3A3A82"/>
                </a:solidFill>
              </a:rPr>
              <a:t>Stelios </a:t>
            </a:r>
            <a:r>
              <a:rPr lang="en-US" dirty="0" err="1">
                <a:solidFill>
                  <a:srgbClr val="3A3A82"/>
                </a:solidFill>
              </a:rPr>
              <a:t>Stavroulakis</a:t>
            </a:r>
            <a:r>
              <a:rPr lang="en-US" dirty="0">
                <a:solidFill>
                  <a:srgbClr val="3A3A82"/>
                </a:solidFill>
              </a:rPr>
              <a:t> (</a:t>
            </a:r>
            <a:r>
              <a:rPr lang="en-US" dirty="0" err="1">
                <a:solidFill>
                  <a:srgbClr val="3A3A82"/>
                </a:solidFill>
              </a:rPr>
              <a:t>sstavrou</a:t>
            </a:r>
            <a:r>
              <a:rPr lang="en-US" dirty="0">
                <a:solidFill>
                  <a:srgbClr val="3A3A82"/>
                </a:solidFill>
              </a:rPr>
              <a:t> at </a:t>
            </a:r>
            <a:r>
              <a:rPr lang="en-US" dirty="0" err="1">
                <a:solidFill>
                  <a:srgbClr val="3A3A82"/>
                </a:solidFill>
              </a:rPr>
              <a:t>uci</a:t>
            </a:r>
            <a:r>
              <a:rPr lang="en-US" dirty="0">
                <a:solidFill>
                  <a:srgbClr val="3A3A82"/>
                </a:solidFill>
              </a:rPr>
              <a:t> dot </a:t>
            </a:r>
            <a:r>
              <a:rPr lang="en-US" dirty="0" err="1">
                <a:solidFill>
                  <a:srgbClr val="3A3A82"/>
                </a:solidFill>
              </a:rPr>
              <a:t>edu</a:t>
            </a:r>
            <a:r>
              <a:rPr lang="en-US" dirty="0">
                <a:solidFill>
                  <a:srgbClr val="3A3A82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/>
              <a:t>Office hours: Wednesday 11:00-12:00pm (zoom)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3A3A82"/>
              </a:solidFill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53EC5A8-7A27-4BA6-A0FB-5712CA9A5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8370" y="6308725"/>
            <a:ext cx="2895600" cy="365125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Design and Analysis of Algorithms</a:t>
            </a:r>
          </a:p>
        </p:txBody>
      </p:sp>
    </p:spTree>
    <p:extLst>
      <p:ext uri="{BB962C8B-B14F-4D97-AF65-F5344CB8AC3E}">
        <p14:creationId xmlns:p14="http://schemas.microsoft.com/office/powerpoint/2010/main" val="22112932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36122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              Brute force approach 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223913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indent="-355600">
              <a:lnSpc>
                <a:spcPct val="115000"/>
              </a:lnSpc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Given a person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we want to check if it is a celebrity</a:t>
            </a:r>
            <a:endParaRPr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How </a:t>
            </a:r>
            <a:r>
              <a:rPr lang="en" sz="2000" dirty="0">
                <a:solidFill>
                  <a:srgbClr val="FF0000"/>
                </a:solidFill>
              </a:rPr>
              <a:t>efficiently</a:t>
            </a:r>
            <a:r>
              <a:rPr lang="en" sz="2000" dirty="0">
                <a:solidFill>
                  <a:srgbClr val="3A3A82"/>
                </a:solidFill>
              </a:rPr>
              <a:t> can I check if person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is a celebrity? </a:t>
            </a:r>
            <a:r>
              <a:rPr lang="en" sz="2000" dirty="0">
                <a:solidFill>
                  <a:srgbClr val="FF0000"/>
                </a:solidFill>
              </a:rPr>
              <a:t># of queries</a:t>
            </a: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Query </a:t>
            </a:r>
            <a:r>
              <a:rPr lang="en" sz="2000" dirty="0">
                <a:solidFill>
                  <a:srgbClr val="FF0000"/>
                </a:solidFill>
              </a:rPr>
              <a:t>all other persons</a:t>
            </a:r>
            <a:r>
              <a:rPr lang="en" sz="2000" dirty="0">
                <a:solidFill>
                  <a:srgbClr val="3A3A82"/>
                </a:solidFill>
              </a:rPr>
              <a:t> if they know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and also if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does not know them.</a:t>
            </a: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We have to do the above for </a:t>
            </a:r>
            <a:r>
              <a:rPr lang="en" sz="2000" dirty="0">
                <a:solidFill>
                  <a:srgbClr val="FF0000"/>
                </a:solidFill>
              </a:rPr>
              <a:t>all possible persons</a:t>
            </a:r>
            <a:r>
              <a:rPr lang="en" sz="2000" dirty="0">
                <a:solidFill>
                  <a:srgbClr val="3A3A82"/>
                </a:solidFill>
              </a:rPr>
              <a:t>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.</a:t>
            </a: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br>
              <a:rPr lang="en" sz="2000" dirty="0">
                <a:solidFill>
                  <a:schemeClr val="dk1"/>
                </a:solidFill>
              </a:rPr>
            </a:br>
            <a:r>
              <a:rPr lang="en" sz="2000" dirty="0">
                <a:solidFill>
                  <a:schemeClr val="dk1"/>
                </a:solidFill>
              </a:rPr>
              <a:t> </a:t>
            </a: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0" indent="0">
              <a:spcAft>
                <a:spcPts val="160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</a:t>
            </a:r>
            <a:endParaRPr lang="en-SG" sz="1800" dirty="0">
              <a:solidFill>
                <a:srgbClr val="3A3A8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333A7-6DF8-4896-AC05-144028BBC469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6" name="Picture 5" descr="\documentclass{article}&#10;\usepackage{amsmath}&#10;\pagestyle{empty}&#10;\begin{document}&#10;&#10;This gives $2n-2$ queries where $n$ is the group size.&#10;&#10;&#10;\end{document}" title="IguanaTex Bitmap Display">
            <a:extLst>
              <a:ext uri="{FF2B5EF4-FFF2-40B4-BE49-F238E27FC236}">
                <a16:creationId xmlns:a16="http://schemas.microsoft.com/office/drawing/2014/main" id="{3456E8E0-6A24-7113-A5C0-757A017D341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383842" y="3105959"/>
            <a:ext cx="5659429" cy="227048"/>
          </a:xfrm>
          <a:prstGeom prst="rect">
            <a:avLst/>
          </a:prstGeom>
        </p:spPr>
      </p:pic>
      <p:pic>
        <p:nvPicPr>
          <p:cNvPr id="8" name="Picture 7" descr="\documentclass{article}&#10;\usepackage{amsmath}&#10;\pagestyle{empty}&#10;\begin{document}&#10;&#10;Total queries are $(2n-2) \cdot n$ which gives $\Theta(n^2)$ .&#10;&#10;&#10;\end{document}" title="IguanaTex Bitmap Display">
            <a:extLst>
              <a:ext uri="{FF2B5EF4-FFF2-40B4-BE49-F238E27FC236}">
                <a16:creationId xmlns:a16="http://schemas.microsoft.com/office/drawing/2014/main" id="{E013D038-E84A-5B5F-E0AF-D00B4A22C93D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522544" y="4703252"/>
            <a:ext cx="5398860" cy="272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4694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36122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              Brute force approach 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223913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indent="-355600">
              <a:lnSpc>
                <a:spcPct val="115000"/>
              </a:lnSpc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Given a person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we want to check if it is a celebrity</a:t>
            </a:r>
            <a:endParaRPr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How </a:t>
            </a:r>
            <a:r>
              <a:rPr lang="en" sz="2000" dirty="0">
                <a:solidFill>
                  <a:srgbClr val="FF0000"/>
                </a:solidFill>
              </a:rPr>
              <a:t>efficiently</a:t>
            </a:r>
            <a:r>
              <a:rPr lang="en" sz="2000" dirty="0">
                <a:solidFill>
                  <a:srgbClr val="3A3A82"/>
                </a:solidFill>
              </a:rPr>
              <a:t> can I check if person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is a celebrity?</a:t>
            </a:r>
            <a:r>
              <a:rPr lang="en" sz="2000" dirty="0">
                <a:solidFill>
                  <a:srgbClr val="FF0000"/>
                </a:solidFill>
              </a:rPr>
              <a:t> # of queries</a:t>
            </a: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Query </a:t>
            </a:r>
            <a:r>
              <a:rPr lang="en" sz="2000" dirty="0">
                <a:solidFill>
                  <a:srgbClr val="FF0000"/>
                </a:solidFill>
              </a:rPr>
              <a:t>all other persons </a:t>
            </a:r>
            <a:r>
              <a:rPr lang="en" sz="2000" dirty="0">
                <a:solidFill>
                  <a:srgbClr val="3A3A82"/>
                </a:solidFill>
              </a:rPr>
              <a:t>if they know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and also if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does not know them.</a:t>
            </a: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We have to do the above for </a:t>
            </a:r>
            <a:r>
              <a:rPr lang="en" sz="2000" dirty="0">
                <a:solidFill>
                  <a:srgbClr val="FF0000"/>
                </a:solidFill>
              </a:rPr>
              <a:t>all possible persons</a:t>
            </a:r>
            <a:r>
              <a:rPr lang="en" sz="2000" dirty="0">
                <a:solidFill>
                  <a:srgbClr val="3A3A82"/>
                </a:solidFill>
              </a:rPr>
              <a:t>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.</a:t>
            </a: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br>
              <a:rPr lang="en" sz="2000" dirty="0">
                <a:solidFill>
                  <a:schemeClr val="dk1"/>
                </a:solidFill>
              </a:rPr>
            </a:br>
            <a:r>
              <a:rPr lang="en" sz="2000" dirty="0">
                <a:solidFill>
                  <a:schemeClr val="dk1"/>
                </a:solidFill>
              </a:rPr>
              <a:t> </a:t>
            </a: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0" indent="0">
              <a:spcAft>
                <a:spcPts val="160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</a:t>
            </a:r>
            <a:endParaRPr lang="en-SG" sz="1800" dirty="0">
              <a:solidFill>
                <a:srgbClr val="3A3A8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333A7-6DF8-4896-AC05-144028BBC469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AD7073-1554-4516-A201-01C5C165F706}"/>
              </a:ext>
            </a:extLst>
          </p:cNvPr>
          <p:cNvSpPr txBox="1"/>
          <p:nvPr/>
        </p:nvSpPr>
        <p:spPr>
          <a:xfrm>
            <a:off x="2327062" y="5393618"/>
            <a:ext cx="4402079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1E669C-5786-4917-A87F-C2800BC088AD}"/>
              </a:ext>
            </a:extLst>
          </p:cNvPr>
          <p:cNvSpPr txBox="1"/>
          <p:nvPr/>
        </p:nvSpPr>
        <p:spPr>
          <a:xfrm>
            <a:off x="3363289" y="5441871"/>
            <a:ext cx="4572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2200" b="1" dirty="0">
                <a:solidFill>
                  <a:schemeClr val="bg1"/>
                </a:solidFill>
              </a:rPr>
              <a:t>Can we do better?</a:t>
            </a:r>
          </a:p>
        </p:txBody>
      </p:sp>
      <p:pic>
        <p:nvPicPr>
          <p:cNvPr id="15" name="Picture 14" descr="\documentclass{article}&#10;\usepackage{amsmath}&#10;\pagestyle{empty}&#10;\begin{document}&#10;&#10;Total queries are $(2n-2) \cdot n$ which gives $\Theta(n^2)$ .&#10;&#10;&#10;\end{document}" title="IguanaTex Bitmap Display">
            <a:extLst>
              <a:ext uri="{FF2B5EF4-FFF2-40B4-BE49-F238E27FC236}">
                <a16:creationId xmlns:a16="http://schemas.microsoft.com/office/drawing/2014/main" id="{05A27657-DAD0-FB07-6B9A-A4CD8C84357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522544" y="4703252"/>
            <a:ext cx="5398860" cy="272762"/>
          </a:xfrm>
          <a:prstGeom prst="rect">
            <a:avLst/>
          </a:prstGeom>
        </p:spPr>
      </p:pic>
      <p:pic>
        <p:nvPicPr>
          <p:cNvPr id="13" name="Picture 12" descr="\documentclass{article}&#10;\usepackage{amsmath}&#10;\pagestyle{empty}&#10;\begin{document}&#10;&#10;This gives $2n-2$ queries where $n$ is the group size.&#10;&#10;&#10;\end{document}" title="IguanaTex Bitmap Display">
            <a:extLst>
              <a:ext uri="{FF2B5EF4-FFF2-40B4-BE49-F238E27FC236}">
                <a16:creationId xmlns:a16="http://schemas.microsoft.com/office/drawing/2014/main" id="{221D946C-4E10-9C39-1EAF-DE00602B0602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83842" y="3105959"/>
            <a:ext cx="5659429" cy="22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2616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36122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                  Faster approach 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223913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indent="-355600">
              <a:lnSpc>
                <a:spcPct val="115000"/>
              </a:lnSpc>
              <a:buClr>
                <a:schemeClr val="dk1"/>
              </a:buClr>
              <a:buSzPts val="2000"/>
            </a:pPr>
            <a:r>
              <a:rPr lang="en-SG" sz="2000" dirty="0">
                <a:solidFill>
                  <a:srgbClr val="3A3A82"/>
                </a:solidFill>
              </a:rPr>
              <a:t>Put all the members in a list (arbitrary order)</a:t>
            </a:r>
            <a:endParaRPr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Pick the first two members of the list, let </a:t>
            </a:r>
            <a:r>
              <a:rPr lang="en" sz="2000" i="1" dirty="0">
                <a:solidFill>
                  <a:srgbClr val="3A3A82"/>
                </a:solidFill>
              </a:rPr>
              <a:t>p, q. </a:t>
            </a: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Query if </a:t>
            </a:r>
            <a:r>
              <a:rPr lang="en" sz="2000" i="1" dirty="0">
                <a:solidFill>
                  <a:srgbClr val="3A3A82"/>
                </a:solidFill>
              </a:rPr>
              <a:t>p knows q.</a:t>
            </a: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" sz="2000" dirty="0">
              <a:solidFill>
                <a:srgbClr val="3A3A82"/>
              </a:solidFill>
            </a:endParaRPr>
          </a:p>
          <a:p>
            <a:pPr marL="1016000" lvl="1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Font typeface="+mj-lt"/>
              <a:buAutoNum type="arabicPeriod"/>
            </a:pPr>
            <a:endParaRPr lang="en" sz="2000" dirty="0">
              <a:solidFill>
                <a:srgbClr val="3A3A82"/>
              </a:solidFill>
            </a:endParaRPr>
          </a:p>
          <a:p>
            <a:pPr marL="1016000" lvl="1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Font typeface="+mj-lt"/>
              <a:buAutoNum type="arabicPeriod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br>
              <a:rPr lang="en" sz="2000" dirty="0">
                <a:solidFill>
                  <a:schemeClr val="dk1"/>
                </a:solidFill>
              </a:rPr>
            </a:br>
            <a:r>
              <a:rPr lang="en" sz="2000" dirty="0">
                <a:solidFill>
                  <a:schemeClr val="dk1"/>
                </a:solidFill>
              </a:rPr>
              <a:t> </a:t>
            </a: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0" indent="0">
              <a:spcAft>
                <a:spcPts val="160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</a:t>
            </a:r>
            <a:endParaRPr lang="en-SG" sz="1800" dirty="0">
              <a:solidFill>
                <a:srgbClr val="3A3A8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333A7-6DF8-4896-AC05-144028BBC469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6071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36122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                  Faster approach 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223913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indent="-355600">
              <a:lnSpc>
                <a:spcPct val="115000"/>
              </a:lnSpc>
              <a:buClr>
                <a:schemeClr val="dk1"/>
              </a:buClr>
              <a:buSzPts val="2000"/>
            </a:pPr>
            <a:r>
              <a:rPr lang="en-SG" sz="2000" dirty="0">
                <a:solidFill>
                  <a:srgbClr val="3A3A82"/>
                </a:solidFill>
              </a:rPr>
              <a:t>Put all the members in a list (arbitrary order)</a:t>
            </a:r>
            <a:endParaRPr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Pick the first two members of the list, let </a:t>
            </a:r>
            <a:r>
              <a:rPr lang="en" sz="2000" i="1" dirty="0">
                <a:solidFill>
                  <a:srgbClr val="3A3A82"/>
                </a:solidFill>
              </a:rPr>
              <a:t>p, q. </a:t>
            </a: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Query if </a:t>
            </a:r>
            <a:r>
              <a:rPr lang="en" sz="2000" i="1" dirty="0">
                <a:solidFill>
                  <a:srgbClr val="3A3A82"/>
                </a:solidFill>
              </a:rPr>
              <a:t>p knows q.</a:t>
            </a: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r>
              <a:rPr lang="en" sz="2000" dirty="0">
                <a:solidFill>
                  <a:srgbClr val="3A3A82"/>
                </a:solidFill>
              </a:rPr>
              <a:t>2 Cases: </a:t>
            </a:r>
          </a:p>
          <a:p>
            <a:pPr marL="1016000" lvl="1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Font typeface="+mj-lt"/>
              <a:buAutoNum type="arabicPeriod"/>
            </a:pPr>
            <a:r>
              <a:rPr lang="en" sz="2000" i="1" dirty="0">
                <a:solidFill>
                  <a:srgbClr val="3A3A82"/>
                </a:solidFill>
              </a:rPr>
              <a:t>p knows q. </a:t>
            </a:r>
            <a:r>
              <a:rPr lang="en" sz="2000" dirty="0">
                <a:solidFill>
                  <a:srgbClr val="3A3A82"/>
                </a:solidFill>
              </a:rPr>
              <a:t>Then</a:t>
            </a:r>
            <a:r>
              <a:rPr lang="en" sz="2000" i="1" dirty="0">
                <a:solidFill>
                  <a:srgbClr val="3A3A82"/>
                </a:solidFill>
              </a:rPr>
              <a:t> p </a:t>
            </a:r>
            <a:r>
              <a:rPr lang="en" sz="2000" dirty="0">
                <a:solidFill>
                  <a:srgbClr val="3A3A82"/>
                </a:solidFill>
              </a:rPr>
              <a:t>is </a:t>
            </a:r>
            <a:r>
              <a:rPr lang="en" sz="2000" dirty="0">
                <a:solidFill>
                  <a:srgbClr val="FF0000"/>
                </a:solidFill>
              </a:rPr>
              <a:t>not a celebrity </a:t>
            </a:r>
            <a:r>
              <a:rPr lang="en" sz="2000" dirty="0">
                <a:solidFill>
                  <a:srgbClr val="3A3A82"/>
                </a:solidFill>
              </a:rPr>
              <a:t>(remove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from the list).</a:t>
            </a:r>
          </a:p>
          <a:p>
            <a:pPr marL="1016000" lvl="1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Font typeface="+mj-lt"/>
              <a:buAutoNum type="arabicPeriod"/>
            </a:pPr>
            <a:r>
              <a:rPr lang="en" sz="2000" i="1" dirty="0">
                <a:solidFill>
                  <a:srgbClr val="3A3A82"/>
                </a:solidFill>
              </a:rPr>
              <a:t>p does not know q. </a:t>
            </a:r>
            <a:r>
              <a:rPr lang="en" sz="2000" dirty="0">
                <a:solidFill>
                  <a:srgbClr val="3A3A82"/>
                </a:solidFill>
              </a:rPr>
              <a:t>Then</a:t>
            </a:r>
            <a:r>
              <a:rPr lang="en" sz="2000" i="1" dirty="0">
                <a:solidFill>
                  <a:srgbClr val="3A3A82"/>
                </a:solidFill>
              </a:rPr>
              <a:t> q </a:t>
            </a:r>
            <a:r>
              <a:rPr lang="en" sz="2000" dirty="0">
                <a:solidFill>
                  <a:srgbClr val="3A3A82"/>
                </a:solidFill>
              </a:rPr>
              <a:t>is </a:t>
            </a:r>
            <a:r>
              <a:rPr lang="en" sz="2000" dirty="0">
                <a:solidFill>
                  <a:srgbClr val="FF0000"/>
                </a:solidFill>
              </a:rPr>
              <a:t>not a celebrity </a:t>
            </a:r>
            <a:r>
              <a:rPr lang="en" sz="2000" dirty="0">
                <a:solidFill>
                  <a:srgbClr val="3A3A82"/>
                </a:solidFill>
              </a:rPr>
              <a:t>(remove </a:t>
            </a:r>
            <a:r>
              <a:rPr lang="en" sz="2000" i="1" dirty="0">
                <a:solidFill>
                  <a:srgbClr val="3A3A82"/>
                </a:solidFill>
              </a:rPr>
              <a:t>q</a:t>
            </a:r>
            <a:r>
              <a:rPr lang="en" sz="2000" dirty="0">
                <a:solidFill>
                  <a:srgbClr val="3A3A82"/>
                </a:solidFill>
              </a:rPr>
              <a:t> from the list).</a:t>
            </a: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" sz="2000" dirty="0">
              <a:solidFill>
                <a:srgbClr val="3A3A82"/>
              </a:solidFill>
            </a:endParaRPr>
          </a:p>
          <a:p>
            <a:pPr marL="1016000" lvl="1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Font typeface="+mj-lt"/>
              <a:buAutoNum type="arabicPeriod"/>
            </a:pPr>
            <a:endParaRPr lang="en" sz="2000" dirty="0">
              <a:solidFill>
                <a:srgbClr val="3A3A82"/>
              </a:solidFill>
            </a:endParaRPr>
          </a:p>
          <a:p>
            <a:pPr marL="1016000" lvl="1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Font typeface="+mj-lt"/>
              <a:buAutoNum type="arabicPeriod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br>
              <a:rPr lang="en" sz="2000" dirty="0">
                <a:solidFill>
                  <a:schemeClr val="dk1"/>
                </a:solidFill>
              </a:rPr>
            </a:br>
            <a:r>
              <a:rPr lang="en" sz="2000" dirty="0">
                <a:solidFill>
                  <a:schemeClr val="dk1"/>
                </a:solidFill>
              </a:rPr>
              <a:t> </a:t>
            </a: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0" indent="0">
              <a:spcAft>
                <a:spcPts val="160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</a:t>
            </a:r>
            <a:endParaRPr lang="en-SG" sz="1800" dirty="0">
              <a:solidFill>
                <a:srgbClr val="3A3A8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333A7-6DF8-4896-AC05-144028BBC469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6232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36122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                  Faster approach 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223913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indent="-355600">
              <a:lnSpc>
                <a:spcPct val="115000"/>
              </a:lnSpc>
              <a:buClr>
                <a:schemeClr val="dk1"/>
              </a:buClr>
              <a:buSzPts val="2000"/>
            </a:pPr>
            <a:r>
              <a:rPr lang="en-SG" sz="2000" dirty="0">
                <a:solidFill>
                  <a:srgbClr val="3A3A82"/>
                </a:solidFill>
              </a:rPr>
              <a:t>Put all the members in a list (arbitrary order)</a:t>
            </a:r>
            <a:endParaRPr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Pick the first two members of the list, let </a:t>
            </a:r>
            <a:r>
              <a:rPr lang="en" sz="2000" i="1" dirty="0">
                <a:solidFill>
                  <a:srgbClr val="3A3A82"/>
                </a:solidFill>
              </a:rPr>
              <a:t>p, q. </a:t>
            </a: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Query if </a:t>
            </a:r>
            <a:r>
              <a:rPr lang="en" sz="2000" i="1" dirty="0">
                <a:solidFill>
                  <a:srgbClr val="3A3A82"/>
                </a:solidFill>
              </a:rPr>
              <a:t>p knows q.</a:t>
            </a: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r>
              <a:rPr lang="en" sz="2000" dirty="0">
                <a:solidFill>
                  <a:srgbClr val="3A3A82"/>
                </a:solidFill>
              </a:rPr>
              <a:t>2 Cases: </a:t>
            </a:r>
          </a:p>
          <a:p>
            <a:pPr marL="1016000" lvl="1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Font typeface="+mj-lt"/>
              <a:buAutoNum type="arabicPeriod"/>
            </a:pPr>
            <a:r>
              <a:rPr lang="en" sz="2000" i="1" dirty="0">
                <a:solidFill>
                  <a:srgbClr val="3A3A82"/>
                </a:solidFill>
              </a:rPr>
              <a:t>p knows q. </a:t>
            </a:r>
            <a:r>
              <a:rPr lang="en" sz="2000" dirty="0">
                <a:solidFill>
                  <a:srgbClr val="3A3A82"/>
                </a:solidFill>
              </a:rPr>
              <a:t>Then</a:t>
            </a:r>
            <a:r>
              <a:rPr lang="en" sz="2000" i="1" dirty="0">
                <a:solidFill>
                  <a:srgbClr val="3A3A82"/>
                </a:solidFill>
              </a:rPr>
              <a:t> p </a:t>
            </a:r>
            <a:r>
              <a:rPr lang="en" sz="2000" dirty="0">
                <a:solidFill>
                  <a:srgbClr val="3A3A82"/>
                </a:solidFill>
              </a:rPr>
              <a:t>is </a:t>
            </a:r>
            <a:r>
              <a:rPr lang="en" sz="2000" dirty="0">
                <a:solidFill>
                  <a:srgbClr val="FF0000"/>
                </a:solidFill>
              </a:rPr>
              <a:t>not a celebrity </a:t>
            </a:r>
            <a:r>
              <a:rPr lang="en" sz="2000" dirty="0">
                <a:solidFill>
                  <a:srgbClr val="3A3A82"/>
                </a:solidFill>
              </a:rPr>
              <a:t>(remove </a:t>
            </a:r>
            <a:r>
              <a:rPr lang="en" sz="2000" i="1" dirty="0">
                <a:solidFill>
                  <a:srgbClr val="3A3A82"/>
                </a:solidFill>
              </a:rPr>
              <a:t>p</a:t>
            </a:r>
            <a:r>
              <a:rPr lang="en" sz="2000" dirty="0">
                <a:solidFill>
                  <a:srgbClr val="3A3A82"/>
                </a:solidFill>
              </a:rPr>
              <a:t> from the list).</a:t>
            </a:r>
          </a:p>
          <a:p>
            <a:pPr marL="1016000" lvl="1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Font typeface="+mj-lt"/>
              <a:buAutoNum type="arabicPeriod"/>
            </a:pPr>
            <a:r>
              <a:rPr lang="en" sz="2000" i="1" dirty="0">
                <a:solidFill>
                  <a:srgbClr val="3A3A82"/>
                </a:solidFill>
              </a:rPr>
              <a:t>p does not know q. </a:t>
            </a:r>
            <a:r>
              <a:rPr lang="en" sz="2000" dirty="0">
                <a:solidFill>
                  <a:srgbClr val="3A3A82"/>
                </a:solidFill>
              </a:rPr>
              <a:t>Then</a:t>
            </a:r>
            <a:r>
              <a:rPr lang="en" sz="2000" i="1" dirty="0">
                <a:solidFill>
                  <a:srgbClr val="3A3A82"/>
                </a:solidFill>
              </a:rPr>
              <a:t> q </a:t>
            </a:r>
            <a:r>
              <a:rPr lang="en" sz="2000" dirty="0">
                <a:solidFill>
                  <a:srgbClr val="3A3A82"/>
                </a:solidFill>
              </a:rPr>
              <a:t>is </a:t>
            </a:r>
            <a:r>
              <a:rPr lang="en" sz="2000" dirty="0">
                <a:solidFill>
                  <a:srgbClr val="FF0000"/>
                </a:solidFill>
              </a:rPr>
              <a:t>not a celebrity </a:t>
            </a:r>
            <a:r>
              <a:rPr lang="en" sz="2000" dirty="0">
                <a:solidFill>
                  <a:srgbClr val="3A3A82"/>
                </a:solidFill>
              </a:rPr>
              <a:t>(remove </a:t>
            </a:r>
            <a:r>
              <a:rPr lang="en" sz="2000" i="1" dirty="0">
                <a:solidFill>
                  <a:srgbClr val="3A3A82"/>
                </a:solidFill>
              </a:rPr>
              <a:t>q</a:t>
            </a:r>
            <a:r>
              <a:rPr lang="en" sz="2000" dirty="0">
                <a:solidFill>
                  <a:srgbClr val="3A3A82"/>
                </a:solidFill>
              </a:rPr>
              <a:t> from the list).</a:t>
            </a: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" sz="2000" dirty="0">
              <a:solidFill>
                <a:srgbClr val="3A3A82"/>
              </a:solidFill>
            </a:endParaRPr>
          </a:p>
          <a:p>
            <a:pPr marL="1016000" lvl="1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Repeat the above process. At </a:t>
            </a:r>
            <a:r>
              <a:rPr lang="en" sz="2000" dirty="0">
                <a:solidFill>
                  <a:srgbClr val="FF0000"/>
                </a:solidFill>
              </a:rPr>
              <a:t>every iterate</a:t>
            </a:r>
            <a:r>
              <a:rPr lang="en" sz="2000" dirty="0">
                <a:solidFill>
                  <a:srgbClr val="3A3A82"/>
                </a:solidFill>
              </a:rPr>
              <a:t>, we remove </a:t>
            </a:r>
            <a:r>
              <a:rPr lang="en" sz="2000" dirty="0">
                <a:solidFill>
                  <a:srgbClr val="FF0000"/>
                </a:solidFill>
              </a:rPr>
              <a:t>one person.</a:t>
            </a:r>
          </a:p>
          <a:p>
            <a:pPr marL="1016000" lvl="1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Font typeface="+mj-lt"/>
              <a:buAutoNum type="arabicPeriod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br>
              <a:rPr lang="en" sz="2000" dirty="0">
                <a:solidFill>
                  <a:schemeClr val="dk1"/>
                </a:solidFill>
              </a:rPr>
            </a:br>
            <a:r>
              <a:rPr lang="en" sz="2000" dirty="0">
                <a:solidFill>
                  <a:schemeClr val="dk1"/>
                </a:solidFill>
              </a:rPr>
              <a:t> </a:t>
            </a: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0" indent="0">
              <a:spcAft>
                <a:spcPts val="160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</a:t>
            </a:r>
            <a:endParaRPr lang="en-SG" sz="1800" dirty="0">
              <a:solidFill>
                <a:srgbClr val="3A3A8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333A7-6DF8-4896-AC05-144028BBC469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1607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36122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                  Faster approach 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223913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indent="-355600">
              <a:lnSpc>
                <a:spcPct val="115000"/>
              </a:lnSpc>
              <a:buClr>
                <a:schemeClr val="dk1"/>
              </a:buClr>
              <a:buSzPts val="2000"/>
            </a:pPr>
            <a:r>
              <a:rPr lang="en-SG" sz="2000" dirty="0">
                <a:solidFill>
                  <a:srgbClr val="3A3A82"/>
                </a:solidFill>
              </a:rPr>
              <a:t>Put all the members in a list (arbitrary order)</a:t>
            </a:r>
            <a:endParaRPr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Pick the first two members of the list, let </a:t>
            </a:r>
            <a:r>
              <a:rPr lang="en" sz="2000" i="1" dirty="0">
                <a:solidFill>
                  <a:srgbClr val="3A3A82"/>
                </a:solidFill>
              </a:rPr>
              <a:t>p, q. </a:t>
            </a: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Query if </a:t>
            </a:r>
            <a:r>
              <a:rPr lang="en" sz="2000" i="1" dirty="0">
                <a:solidFill>
                  <a:srgbClr val="3A3A82"/>
                </a:solidFill>
              </a:rPr>
              <a:t>p knows q.</a:t>
            </a: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" sz="2000" dirty="0">
              <a:solidFill>
                <a:srgbClr val="3A3A82"/>
              </a:solidFill>
            </a:endParaRPr>
          </a:p>
          <a:p>
            <a:pPr marL="1016000" lvl="1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Repeat the above process. At </a:t>
            </a:r>
            <a:r>
              <a:rPr lang="en" sz="2000" dirty="0">
                <a:solidFill>
                  <a:srgbClr val="FF0000"/>
                </a:solidFill>
              </a:rPr>
              <a:t>every iterate</a:t>
            </a:r>
            <a:r>
              <a:rPr lang="en" sz="2000" dirty="0">
                <a:solidFill>
                  <a:srgbClr val="3A3A82"/>
                </a:solidFill>
              </a:rPr>
              <a:t>, we remove </a:t>
            </a:r>
            <a:r>
              <a:rPr lang="en" sz="2000" dirty="0">
                <a:solidFill>
                  <a:srgbClr val="FF0000"/>
                </a:solidFill>
              </a:rPr>
              <a:t>one person.</a:t>
            </a:r>
          </a:p>
          <a:p>
            <a:pPr marL="1016000" lvl="1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Font typeface="+mj-lt"/>
              <a:buAutoNum type="arabicPeriod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r>
              <a:rPr lang="en-SG" sz="2000" dirty="0">
                <a:solidFill>
                  <a:srgbClr val="FF0000"/>
                </a:solidFill>
              </a:rPr>
              <a:t>C</a:t>
            </a:r>
            <a:r>
              <a:rPr lang="en" sz="2000" dirty="0">
                <a:solidFill>
                  <a:srgbClr val="FF0000"/>
                </a:solidFill>
              </a:rPr>
              <a:t>heck</a:t>
            </a:r>
            <a:r>
              <a:rPr lang="en" sz="2000" dirty="0">
                <a:solidFill>
                  <a:srgbClr val="3A3A82"/>
                </a:solidFill>
              </a:rPr>
              <a:t> if this </a:t>
            </a:r>
            <a:r>
              <a:rPr lang="en" sz="2000" dirty="0">
                <a:solidFill>
                  <a:srgbClr val="FF0000"/>
                </a:solidFill>
              </a:rPr>
              <a:t>remaining</a:t>
            </a:r>
            <a:r>
              <a:rPr lang="en" sz="2000" dirty="0">
                <a:solidFill>
                  <a:srgbClr val="3A3A82"/>
                </a:solidFill>
              </a:rPr>
              <a:t> person is a celebrity.</a:t>
            </a: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br>
              <a:rPr lang="en" sz="2000" dirty="0">
                <a:solidFill>
                  <a:schemeClr val="dk1"/>
                </a:solidFill>
              </a:rPr>
            </a:br>
            <a:r>
              <a:rPr lang="en" sz="2000" dirty="0">
                <a:solidFill>
                  <a:schemeClr val="dk1"/>
                </a:solidFill>
              </a:rPr>
              <a:t> </a:t>
            </a: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0" indent="0">
              <a:spcAft>
                <a:spcPts val="160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</a:t>
            </a:r>
            <a:endParaRPr lang="en-SG" sz="1800" dirty="0">
              <a:solidFill>
                <a:srgbClr val="3A3A8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333A7-6DF8-4896-AC05-144028BBC469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7" name="Picture 6" descr="\documentclass{article}&#10;\usepackage{amsmath}&#10;\pagestyle{empty}&#10;\begin{document}&#10;&#10;After $n-1$ &quot;iterates&quot; we have \textbf{one} member in the list.&#10;&#10;&#10;\end{document}" title="IguanaTex Bitmap Display">
            <a:extLst>
              <a:ext uri="{FF2B5EF4-FFF2-40B4-BE49-F238E27FC236}">
                <a16:creationId xmlns:a16="http://schemas.microsoft.com/office/drawing/2014/main" id="{C37DB560-9799-4084-BCB3-470B53871DE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739507" y="3686986"/>
            <a:ext cx="6048002" cy="184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064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36122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                  Faster approach 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223913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indent="-355600">
              <a:lnSpc>
                <a:spcPct val="115000"/>
              </a:lnSpc>
              <a:buClr>
                <a:schemeClr val="dk1"/>
              </a:buClr>
              <a:buSzPts val="2000"/>
            </a:pPr>
            <a:r>
              <a:rPr lang="en-SG" sz="2000" dirty="0">
                <a:solidFill>
                  <a:srgbClr val="3A3A82"/>
                </a:solidFill>
              </a:rPr>
              <a:t>Put all the members in a list (arbitrary order)</a:t>
            </a:r>
            <a:endParaRPr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Pick the first two members of the list, let </a:t>
            </a:r>
            <a:r>
              <a:rPr lang="en" sz="2000" i="1" dirty="0">
                <a:solidFill>
                  <a:srgbClr val="3A3A82"/>
                </a:solidFill>
              </a:rPr>
              <a:t>p, q. </a:t>
            </a: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Query if </a:t>
            </a:r>
            <a:r>
              <a:rPr lang="en" sz="2000" i="1" dirty="0">
                <a:solidFill>
                  <a:srgbClr val="3A3A82"/>
                </a:solidFill>
              </a:rPr>
              <a:t>p knows q.</a:t>
            </a: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" sz="2000" dirty="0">
              <a:solidFill>
                <a:srgbClr val="3A3A82"/>
              </a:solidFill>
            </a:endParaRPr>
          </a:p>
          <a:p>
            <a:pPr marL="1016000" lvl="1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Repeat the above process. At </a:t>
            </a:r>
            <a:r>
              <a:rPr lang="en" sz="2000" dirty="0">
                <a:solidFill>
                  <a:srgbClr val="FF0000"/>
                </a:solidFill>
              </a:rPr>
              <a:t>every iterate</a:t>
            </a:r>
            <a:r>
              <a:rPr lang="en" sz="2000" dirty="0">
                <a:solidFill>
                  <a:srgbClr val="3A3A82"/>
                </a:solidFill>
              </a:rPr>
              <a:t>, we remove </a:t>
            </a:r>
            <a:r>
              <a:rPr lang="en" sz="2000" dirty="0">
                <a:solidFill>
                  <a:srgbClr val="FF0000"/>
                </a:solidFill>
              </a:rPr>
              <a:t>one person.</a:t>
            </a:r>
          </a:p>
          <a:p>
            <a:pPr marL="1016000" lvl="1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Font typeface="+mj-lt"/>
              <a:buAutoNum type="arabicPeriod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r>
              <a:rPr lang="en-SG" sz="2000" dirty="0">
                <a:solidFill>
                  <a:srgbClr val="FF0000"/>
                </a:solidFill>
              </a:rPr>
              <a:t>C</a:t>
            </a:r>
            <a:r>
              <a:rPr lang="en" sz="2000" dirty="0">
                <a:solidFill>
                  <a:srgbClr val="FF0000"/>
                </a:solidFill>
              </a:rPr>
              <a:t>heck</a:t>
            </a:r>
            <a:r>
              <a:rPr lang="en" sz="2000" dirty="0">
                <a:solidFill>
                  <a:srgbClr val="3A3A82"/>
                </a:solidFill>
              </a:rPr>
              <a:t> if this </a:t>
            </a:r>
            <a:r>
              <a:rPr lang="en" sz="2000" dirty="0">
                <a:solidFill>
                  <a:srgbClr val="FF0000"/>
                </a:solidFill>
              </a:rPr>
              <a:t>remaining</a:t>
            </a:r>
            <a:r>
              <a:rPr lang="en" sz="2000" dirty="0">
                <a:solidFill>
                  <a:srgbClr val="3A3A82"/>
                </a:solidFill>
              </a:rPr>
              <a:t> person is a celebrity. Why do you need to check?</a:t>
            </a: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br>
              <a:rPr lang="en" sz="2000" dirty="0">
                <a:solidFill>
                  <a:schemeClr val="dk1"/>
                </a:solidFill>
              </a:rPr>
            </a:br>
            <a:r>
              <a:rPr lang="en" sz="2000" dirty="0">
                <a:solidFill>
                  <a:schemeClr val="dk1"/>
                </a:solidFill>
              </a:rPr>
              <a:t> </a:t>
            </a: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0" indent="0">
              <a:spcAft>
                <a:spcPts val="160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</a:t>
            </a:r>
            <a:endParaRPr lang="en-SG" sz="1800" dirty="0">
              <a:solidFill>
                <a:srgbClr val="3A3A8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333A7-6DF8-4896-AC05-144028BBC469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7" name="Picture 6" descr="\documentclass{article}&#10;\usepackage{amsmath}&#10;\pagestyle{empty}&#10;\begin{document}&#10;&#10;After $n-1$ &quot;iterates&quot; we have \textbf{one} member in the list.&#10;&#10;&#10;\end{document}" title="IguanaTex Bitmap Display">
            <a:extLst>
              <a:ext uri="{FF2B5EF4-FFF2-40B4-BE49-F238E27FC236}">
                <a16:creationId xmlns:a16="http://schemas.microsoft.com/office/drawing/2014/main" id="{C37DB560-9799-4084-BCB3-470B53871DE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739507" y="3686986"/>
            <a:ext cx="6048002" cy="184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7891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36122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                  Faster approach 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700" y="1223913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indent="-355600">
              <a:lnSpc>
                <a:spcPct val="115000"/>
              </a:lnSpc>
              <a:buClr>
                <a:schemeClr val="dk1"/>
              </a:buClr>
              <a:buSzPts val="2000"/>
            </a:pPr>
            <a:r>
              <a:rPr lang="en-SG" sz="2000" dirty="0">
                <a:solidFill>
                  <a:srgbClr val="3A3A82"/>
                </a:solidFill>
              </a:rPr>
              <a:t>Put all the members in a list (arbitrary order)</a:t>
            </a:r>
            <a:endParaRPr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Pick the first two members of the list, let </a:t>
            </a:r>
            <a:r>
              <a:rPr lang="en" sz="2000" i="1" dirty="0">
                <a:solidFill>
                  <a:srgbClr val="3A3A82"/>
                </a:solidFill>
              </a:rPr>
              <a:t>p, q. </a:t>
            </a: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Query if </a:t>
            </a:r>
            <a:r>
              <a:rPr lang="en" sz="2000" i="1" dirty="0">
                <a:solidFill>
                  <a:srgbClr val="3A3A82"/>
                </a:solidFill>
              </a:rPr>
              <a:t>p knows q.</a:t>
            </a: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" sz="2000" dirty="0">
              <a:solidFill>
                <a:srgbClr val="3A3A82"/>
              </a:solidFill>
            </a:endParaRPr>
          </a:p>
          <a:p>
            <a:pPr marL="1016000" lvl="1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" sz="2000" dirty="0">
                <a:solidFill>
                  <a:srgbClr val="3A3A82"/>
                </a:solidFill>
              </a:rPr>
              <a:t>Repeat the above process. At </a:t>
            </a:r>
            <a:r>
              <a:rPr lang="en" sz="2000" dirty="0">
                <a:solidFill>
                  <a:srgbClr val="FF0000"/>
                </a:solidFill>
              </a:rPr>
              <a:t>every iterate</a:t>
            </a:r>
            <a:r>
              <a:rPr lang="en" sz="2000" dirty="0">
                <a:solidFill>
                  <a:srgbClr val="3A3A82"/>
                </a:solidFill>
              </a:rPr>
              <a:t>, we remove </a:t>
            </a:r>
            <a:r>
              <a:rPr lang="en" sz="2000" dirty="0">
                <a:solidFill>
                  <a:srgbClr val="FF0000"/>
                </a:solidFill>
              </a:rPr>
              <a:t>one person.</a:t>
            </a:r>
          </a:p>
          <a:p>
            <a:pPr marL="1016000" lvl="1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Font typeface="+mj-lt"/>
              <a:buAutoNum type="arabicPeriod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lvl="1" indent="-3556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</a:pPr>
            <a:endParaRPr lang="en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r>
              <a:rPr lang="en-SG" sz="2000" dirty="0">
                <a:solidFill>
                  <a:srgbClr val="FF0000"/>
                </a:solidFill>
              </a:rPr>
              <a:t>C</a:t>
            </a:r>
            <a:r>
              <a:rPr lang="en" sz="2000" dirty="0">
                <a:solidFill>
                  <a:srgbClr val="FF0000"/>
                </a:solidFill>
              </a:rPr>
              <a:t>heck</a:t>
            </a:r>
            <a:r>
              <a:rPr lang="en" sz="2000" dirty="0">
                <a:solidFill>
                  <a:srgbClr val="3A3A82"/>
                </a:solidFill>
              </a:rPr>
              <a:t> if this </a:t>
            </a:r>
            <a:r>
              <a:rPr lang="en" sz="2000" dirty="0">
                <a:solidFill>
                  <a:srgbClr val="FF0000"/>
                </a:solidFill>
              </a:rPr>
              <a:t>remaining</a:t>
            </a:r>
            <a:r>
              <a:rPr lang="en" sz="2000" dirty="0">
                <a:solidFill>
                  <a:srgbClr val="3A3A82"/>
                </a:solidFill>
              </a:rPr>
              <a:t> person is a celebrity. Why do you need to check?</a:t>
            </a: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br>
              <a:rPr lang="en" sz="2000" dirty="0">
                <a:solidFill>
                  <a:schemeClr val="dk1"/>
                </a:solidFill>
              </a:rPr>
            </a:br>
            <a:r>
              <a:rPr lang="en" sz="2000" dirty="0">
                <a:solidFill>
                  <a:schemeClr val="dk1"/>
                </a:solidFill>
              </a:rPr>
              <a:t> </a:t>
            </a: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558800" lvl="1" indent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2000"/>
              <a:buNone/>
            </a:pPr>
            <a:endParaRPr lang="en-SG" sz="2000" dirty="0">
              <a:solidFill>
                <a:srgbClr val="3A3A82"/>
              </a:solidFill>
            </a:endParaRPr>
          </a:p>
          <a:p>
            <a:pPr marL="0" indent="0">
              <a:spcAft>
                <a:spcPts val="1600"/>
              </a:spcAft>
              <a:buNone/>
            </a:pPr>
            <a:r>
              <a:rPr lang="en-US" sz="1800" dirty="0">
                <a:solidFill>
                  <a:srgbClr val="FF0000"/>
                </a:solidFill>
              </a:rPr>
              <a:t> </a:t>
            </a:r>
            <a:endParaRPr lang="en-SG" sz="1800" dirty="0">
              <a:solidFill>
                <a:srgbClr val="3A3A8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B333A7-6DF8-4896-AC05-144028BBC469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p:pic>
        <p:nvPicPr>
          <p:cNvPr id="7" name="Picture 6" descr="\documentclass{article}&#10;\usepackage{amsmath}&#10;\pagestyle{empty}&#10;\begin{document}&#10;&#10;After $n-1$ &quot;iterates&quot; we have \textbf{one} member in the list.&#10;&#10;&#10;\end{document}" title="IguanaTex Bitmap Display">
            <a:extLst>
              <a:ext uri="{FF2B5EF4-FFF2-40B4-BE49-F238E27FC236}">
                <a16:creationId xmlns:a16="http://schemas.microsoft.com/office/drawing/2014/main" id="{C37DB560-9799-4084-BCB3-470B53871DE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1739507" y="3686986"/>
            <a:ext cx="6048002" cy="184381"/>
          </a:xfrm>
          <a:prstGeom prst="rect">
            <a:avLst/>
          </a:prstGeom>
        </p:spPr>
      </p:pic>
      <p:pic>
        <p:nvPicPr>
          <p:cNvPr id="5" name="Picture 4" descr="\documentclass{article}&#10;\usepackage{amsmath}&#10;\pagestyle{empty}&#10;\begin{document}&#10;&#10;Total queries are $2n-2 + n-1 = 3n-3$ which gives $\Theta(n)$ .&#10;&#10;&#10;\end{document}" title="IguanaTex Bitmap Display">
            <a:extLst>
              <a:ext uri="{FF2B5EF4-FFF2-40B4-BE49-F238E27FC236}">
                <a16:creationId xmlns:a16="http://schemas.microsoft.com/office/drawing/2014/main" id="{7214F30A-3797-C2DF-4C19-59AF6C25CF7E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58160" y="5303339"/>
            <a:ext cx="6703243" cy="25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0524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92674" y="611712"/>
            <a:ext cx="8748929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Case study II: Finding the heaviest and lightest item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FA3A465F-4345-4913-BF4D-54D3C5DE3384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92674" y="2348933"/>
                <a:ext cx="8520600" cy="3416400"/>
              </a:xfrm>
              <a:prstGeom prst="rect">
                <a:avLst/>
              </a:prstGeom>
            </p:spPr>
            <p:txBody>
              <a:bodyPr spcFirstLastPara="1" vert="horz" wrap="square" lIns="91425" tIns="91425" rIns="91425" bIns="91425" rtlCol="0" anchor="t" anchorCtr="0">
                <a:noAutofit/>
              </a:bodyPr>
              <a:lstStyle/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" sz="2000" dirty="0">
                    <a:solidFill>
                      <a:srgbClr val="3A3A82"/>
                    </a:solidFill>
                  </a:rPr>
                  <a:t>We are given a set of </a:t>
                </a:r>
                <a:r>
                  <a:rPr lang="en" sz="2000" i="1" dirty="0">
                    <a:solidFill>
                      <a:srgbClr val="3A3A82"/>
                    </a:solidFill>
                  </a:rPr>
                  <a:t>n items of different weights</a:t>
                </a:r>
                <a:r>
                  <a:rPr lang="en" sz="2000" dirty="0">
                    <a:solidFill>
                      <a:srgbClr val="3A3A82"/>
                    </a:solidFill>
                  </a:rPr>
                  <a:t>: </a:t>
                </a:r>
                <a:br>
                  <a:rPr lang="en" sz="2000" dirty="0">
                    <a:solidFill>
                      <a:srgbClr val="3A3A82"/>
                    </a:solidFill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endParaRPr lang="en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FF0000"/>
                    </a:solidFill>
                  </a:rPr>
                  <a:t>Goal</a:t>
                </a:r>
                <a:r>
                  <a:rPr lang="en-US" sz="2000" dirty="0">
                    <a:solidFill>
                      <a:srgbClr val="3A3A82"/>
                    </a:solidFill>
                  </a:rPr>
                  <a:t>: Find the </a:t>
                </a:r>
                <a:r>
                  <a:rPr lang="en-US" sz="2000" dirty="0">
                    <a:solidFill>
                      <a:srgbClr val="FF0000"/>
                    </a:solidFill>
                  </a:rPr>
                  <a:t>heaviest</a:t>
                </a:r>
                <a:r>
                  <a:rPr lang="en-US" sz="2000" dirty="0">
                    <a:solidFill>
                      <a:srgbClr val="3A3A82"/>
                    </a:solidFill>
                  </a:rPr>
                  <a:t> and the </a:t>
                </a:r>
                <a:r>
                  <a:rPr lang="en-US" sz="2000" dirty="0">
                    <a:solidFill>
                      <a:srgbClr val="FF0000"/>
                    </a:solidFill>
                  </a:rPr>
                  <a:t>lightest</a:t>
                </a:r>
                <a:r>
                  <a:rPr lang="en-US" sz="2000" dirty="0">
                    <a:solidFill>
                      <a:srgbClr val="3A3A82"/>
                    </a:solidFill>
                  </a:rPr>
                  <a:t> item. </a:t>
                </a: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marL="0" indent="0">
                  <a:spcAft>
                    <a:spcPts val="1600"/>
                  </a:spcAft>
                  <a:buNone/>
                </a:pPr>
                <a:endParaRPr dirty="0"/>
              </a:p>
            </p:txBody>
          </p:sp>
        </mc:Choice>
        <mc:Fallback xmlns="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92674" y="2348933"/>
                <a:ext cx="8520600" cy="3416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40169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92674" y="611712"/>
            <a:ext cx="8748929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Case study II: Finding the heaviest and lightest item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FA3A465F-4345-4913-BF4D-54D3C5DE3384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92674" y="2348933"/>
                <a:ext cx="8520600" cy="3416400"/>
              </a:xfrm>
              <a:prstGeom prst="rect">
                <a:avLst/>
              </a:prstGeom>
            </p:spPr>
            <p:txBody>
              <a:bodyPr spcFirstLastPara="1" vert="horz" wrap="square" lIns="91425" tIns="91425" rIns="91425" bIns="91425" rtlCol="0" anchor="t" anchorCtr="0">
                <a:noAutofit/>
              </a:bodyPr>
              <a:lstStyle/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" sz="2000" dirty="0">
                    <a:solidFill>
                      <a:srgbClr val="3A3A82"/>
                    </a:solidFill>
                  </a:rPr>
                  <a:t>We are given a set of </a:t>
                </a:r>
                <a:r>
                  <a:rPr lang="en" sz="2000" i="1" dirty="0">
                    <a:solidFill>
                      <a:srgbClr val="3A3A82"/>
                    </a:solidFill>
                  </a:rPr>
                  <a:t>n items of different weights</a:t>
                </a:r>
                <a:r>
                  <a:rPr lang="en" sz="2000" dirty="0">
                    <a:solidFill>
                      <a:srgbClr val="3A3A82"/>
                    </a:solidFill>
                  </a:rPr>
                  <a:t>: </a:t>
                </a:r>
                <a:br>
                  <a:rPr lang="en" sz="2000" dirty="0">
                    <a:solidFill>
                      <a:srgbClr val="3A3A82"/>
                    </a:solidFill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endParaRPr lang="en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FF0000"/>
                    </a:solidFill>
                  </a:rPr>
                  <a:t>Goal</a:t>
                </a:r>
                <a:r>
                  <a:rPr lang="en-US" sz="2000" dirty="0">
                    <a:solidFill>
                      <a:srgbClr val="3A3A82"/>
                    </a:solidFill>
                  </a:rPr>
                  <a:t>: Find the </a:t>
                </a:r>
                <a:r>
                  <a:rPr lang="en-US" sz="2000" dirty="0">
                    <a:solidFill>
                      <a:srgbClr val="FF0000"/>
                    </a:solidFill>
                  </a:rPr>
                  <a:t>heaviest</a:t>
                </a:r>
                <a:r>
                  <a:rPr lang="en-US" sz="2000" dirty="0">
                    <a:solidFill>
                      <a:srgbClr val="3A3A82"/>
                    </a:solidFill>
                  </a:rPr>
                  <a:t> and the </a:t>
                </a:r>
                <a:r>
                  <a:rPr lang="en-US" sz="2000" dirty="0">
                    <a:solidFill>
                      <a:srgbClr val="FF0000"/>
                    </a:solidFill>
                  </a:rPr>
                  <a:t>lightest</a:t>
                </a:r>
                <a:r>
                  <a:rPr lang="en-US" sz="2000" dirty="0">
                    <a:solidFill>
                      <a:srgbClr val="3A3A82"/>
                    </a:solidFill>
                  </a:rPr>
                  <a:t> item. </a:t>
                </a: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3A3A82"/>
                    </a:solidFill>
                  </a:rPr>
                  <a:t>You are allowed to only </a:t>
                </a:r>
                <a:r>
                  <a:rPr lang="en-US" sz="2000" dirty="0">
                    <a:solidFill>
                      <a:srgbClr val="FF0000"/>
                    </a:solidFill>
                  </a:rPr>
                  <a:t>compare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for various choices of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.</a:t>
                </a:r>
              </a:p>
              <a:p>
                <a:pPr marL="0" indent="0">
                  <a:spcAft>
                    <a:spcPts val="1600"/>
                  </a:spcAft>
                  <a:buNone/>
                </a:pPr>
                <a:endParaRPr dirty="0"/>
              </a:p>
            </p:txBody>
          </p:sp>
        </mc:Choice>
        <mc:Fallback xmlns="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92674" y="2348933"/>
                <a:ext cx="8520600" cy="34164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What are Measuring Scales? - Answered ...">
            <a:extLst>
              <a:ext uri="{FF2B5EF4-FFF2-40B4-BE49-F238E27FC236}">
                <a16:creationId xmlns:a16="http://schemas.microsoft.com/office/drawing/2014/main" id="{9401ABDE-D745-CF80-D9D7-B484E72EE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883" y="4823763"/>
            <a:ext cx="2054565" cy="136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documentclass{article}&#10;\usepackage{amsmath}&#10;\pagestyle{empty}&#10;\begin{document}&#10;&#10;$x_i$&#10;&#10;&#10;\end{document}" title="IguanaTex Bitmap Display">
            <a:extLst>
              <a:ext uri="{FF2B5EF4-FFF2-40B4-BE49-F238E27FC236}">
                <a16:creationId xmlns:a16="http://schemas.microsoft.com/office/drawing/2014/main" id="{AAB71B45-6CC9-BC8B-87C0-74444DA0D2C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691597" y="5462518"/>
            <a:ext cx="458347" cy="343760"/>
          </a:xfrm>
          <a:prstGeom prst="rect">
            <a:avLst/>
          </a:prstGeom>
        </p:spPr>
      </p:pic>
      <p:pic>
        <p:nvPicPr>
          <p:cNvPr id="8" name="Picture 7" descr="\documentclass{article}&#10;\usepackage{amsmath}&#10;\pagestyle{empty}&#10;\begin{document}&#10;&#10;$x_j$&#10;&#10;&#10;\end{document}" title="IguanaTex Bitmap Display">
            <a:extLst>
              <a:ext uri="{FF2B5EF4-FFF2-40B4-BE49-F238E27FC236}">
                <a16:creationId xmlns:a16="http://schemas.microsoft.com/office/drawing/2014/main" id="{DF22629A-4271-84B8-C0D4-0FF2A6D6BC96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707026" y="5464049"/>
            <a:ext cx="493070" cy="42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425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A3A82"/>
                </a:solidFill>
              </a:rPr>
              <a:t>Course material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459" y="1600200"/>
            <a:ext cx="8676167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We will use canvas for announcements. Slide materials will be posted on 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https://panageas.github.io/algo2024.html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will use </a:t>
            </a:r>
            <a:r>
              <a:rPr lang="en-US" dirty="0" err="1"/>
              <a:t>gradescope</a:t>
            </a:r>
            <a:r>
              <a:rPr lang="en-US" dirty="0"/>
              <a:t> for posting </a:t>
            </a:r>
            <a:r>
              <a:rPr lang="en-US" dirty="0" err="1"/>
              <a:t>homeworks</a:t>
            </a:r>
            <a:r>
              <a:rPr lang="en-US" dirty="0"/>
              <a:t> and grading.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will be using </a:t>
            </a:r>
            <a:r>
              <a:rPr lang="en-US" dirty="0" err="1"/>
              <a:t>Edstem</a:t>
            </a:r>
            <a:r>
              <a:rPr lang="en-US" dirty="0"/>
              <a:t> for </a:t>
            </a:r>
            <a:r>
              <a:rPr lang="en-US" dirty="0">
                <a:latin typeface="-apple-system"/>
              </a:rPr>
              <a:t>q</a:t>
            </a:r>
            <a:r>
              <a:rPr lang="en-US" b="0" i="0" dirty="0">
                <a:effectLst/>
                <a:latin typeface="-apple-system"/>
              </a:rPr>
              <a:t>uestions of general interest about the course material, the homework, and the tests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https://edstem.org/us/courses/57731/discussion/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3A3A82"/>
                </a:solidFill>
              </a:rPr>
              <a:t>Required Textbook</a:t>
            </a:r>
          </a:p>
          <a:p>
            <a:r>
              <a:rPr lang="en-US" b="0" i="0" u="none" strike="noStrike" baseline="0" dirty="0">
                <a:latin typeface="CMR12"/>
              </a:rPr>
              <a:t>Algorithm Design and Applications, by M. T. Goodrich and R. </a:t>
            </a:r>
            <a:r>
              <a:rPr lang="en-US" b="0" i="0" u="none" strike="noStrike" baseline="0" dirty="0" err="1">
                <a:latin typeface="CMR12"/>
              </a:rPr>
              <a:t>Tamassia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3A3A82"/>
                </a:solidFill>
              </a:rPr>
              <a:t>Recommended Textbook</a:t>
            </a:r>
            <a:endParaRPr lang="en-US" dirty="0"/>
          </a:p>
          <a:p>
            <a:r>
              <a:rPr lang="en-US" dirty="0"/>
              <a:t>Introduction to Algorithms by Thomas H. </a:t>
            </a:r>
            <a:r>
              <a:rPr lang="en-US" dirty="0" err="1"/>
              <a:t>Cormen</a:t>
            </a:r>
            <a:r>
              <a:rPr lang="en-US" dirty="0"/>
              <a:t>, Charles E. </a:t>
            </a:r>
            <a:r>
              <a:rPr lang="en-US" dirty="0" err="1"/>
              <a:t>Leiserson</a:t>
            </a:r>
            <a:r>
              <a:rPr lang="en-US" dirty="0"/>
              <a:t>, Ronald L. Rivest, and Clifford Stein.</a:t>
            </a:r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585AF668-ED28-4C63-AE36-CA9CB95C5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8370" y="6308725"/>
            <a:ext cx="2895600" cy="365125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Design and Analysis of Algorithms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14D5F8D-C757-9455-9033-2F815A4939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5146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-3174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495057"/>
                </a:solidFill>
                <a:effectLst/>
                <a:latin typeface="Helvetica Neue"/>
              </a:rPr>
              <a:t>https://piazza.com/uci/spring2023/cs161</a:t>
            </a:r>
            <a:endParaRPr kumimoji="0" lang="en-US" altLang="en-US" sz="9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Helvetica Neue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5061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92674" y="611712"/>
            <a:ext cx="8748929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			Brute force approach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FA3A465F-4345-4913-BF4D-54D3C5DE3384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</p:spPr>
            <p:txBody>
              <a:bodyPr spcFirstLastPara="1" vert="horz" wrap="square" lIns="91425" tIns="91425" rIns="91425" bIns="91425" rtlCol="0" anchor="t" anchorCtr="0">
                <a:noAutofit/>
              </a:bodyPr>
              <a:lstStyle/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" sz="2000" dirty="0">
                    <a:solidFill>
                      <a:srgbClr val="3A3A82"/>
                    </a:solidFill>
                  </a:rPr>
                  <a:t>Find the heaviest item among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" sz="2000" dirty="0">
                    <a:solidFill>
                      <a:srgbClr val="3A3A82"/>
                    </a:solidFill>
                  </a:rPr>
                  <a:t>. How many comparisons?</a:t>
                </a:r>
              </a:p>
              <a:p>
                <a:pPr marL="0" indent="0">
                  <a:spcAft>
                    <a:spcPts val="1600"/>
                  </a:spcAft>
                  <a:buNone/>
                </a:pPr>
                <a:endParaRPr dirty="0"/>
              </a:p>
            </p:txBody>
          </p:sp>
        </mc:Choice>
        <mc:Fallback xmlns="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What are Measuring Scales? - Answered ...">
            <a:extLst>
              <a:ext uri="{FF2B5EF4-FFF2-40B4-BE49-F238E27FC236}">
                <a16:creationId xmlns:a16="http://schemas.microsoft.com/office/drawing/2014/main" id="{9401ABDE-D745-CF80-D9D7-B484E72EE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883" y="4823763"/>
            <a:ext cx="2054565" cy="136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documentclass{article}&#10;\usepackage{amsmath}&#10;\pagestyle{empty}&#10;\begin{document}&#10;&#10;$x_i$&#10;&#10;&#10;\end{document}" title="IguanaTex Bitmap Display">
            <a:extLst>
              <a:ext uri="{FF2B5EF4-FFF2-40B4-BE49-F238E27FC236}">
                <a16:creationId xmlns:a16="http://schemas.microsoft.com/office/drawing/2014/main" id="{AAB71B45-6CC9-BC8B-87C0-74444DA0D2C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691597" y="5462518"/>
            <a:ext cx="458347" cy="343760"/>
          </a:xfrm>
          <a:prstGeom prst="rect">
            <a:avLst/>
          </a:prstGeom>
        </p:spPr>
      </p:pic>
      <p:pic>
        <p:nvPicPr>
          <p:cNvPr id="8" name="Picture 7" descr="\documentclass{article}&#10;\usepackage{amsmath}&#10;\pagestyle{empty}&#10;\begin{document}&#10;&#10;$x_j$&#10;&#10;&#10;\end{document}" title="IguanaTex Bitmap Display">
            <a:extLst>
              <a:ext uri="{FF2B5EF4-FFF2-40B4-BE49-F238E27FC236}">
                <a16:creationId xmlns:a16="http://schemas.microsoft.com/office/drawing/2014/main" id="{DF22629A-4271-84B8-C0D4-0FF2A6D6BC96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707026" y="5464049"/>
            <a:ext cx="493070" cy="42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813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92674" y="611712"/>
            <a:ext cx="8748929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			Brute force approach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FA3A465F-4345-4913-BF4D-54D3C5DE3384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</p:spPr>
            <p:txBody>
              <a:bodyPr spcFirstLastPara="1" vert="horz" wrap="square" lIns="91425" tIns="91425" rIns="91425" bIns="91425" rtlCol="0" anchor="t" anchorCtr="0">
                <a:noAutofit/>
              </a:bodyPr>
              <a:lstStyle/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" sz="2000" dirty="0">
                    <a:solidFill>
                      <a:srgbClr val="3A3A82"/>
                    </a:solidFill>
                  </a:rPr>
                  <a:t>Find the heaviest item among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" sz="2000" dirty="0">
                    <a:solidFill>
                      <a:srgbClr val="3A3A82"/>
                    </a:solidFill>
                  </a:rPr>
                  <a:t>. 			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" sz="2000" dirty="0">
                  <a:solidFill>
                    <a:srgbClr val="3A3A82"/>
                  </a:solidFill>
                </a:endParaRPr>
              </a:p>
              <a:p>
                <a:pPr marL="0" indent="0">
                  <a:spcAft>
                    <a:spcPts val="1600"/>
                  </a:spcAft>
                  <a:buNone/>
                </a:pPr>
                <a:endParaRPr dirty="0"/>
              </a:p>
            </p:txBody>
          </p:sp>
        </mc:Choice>
        <mc:Fallback xmlns="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What are Measuring Scales? - Answered ...">
            <a:extLst>
              <a:ext uri="{FF2B5EF4-FFF2-40B4-BE49-F238E27FC236}">
                <a16:creationId xmlns:a16="http://schemas.microsoft.com/office/drawing/2014/main" id="{9401ABDE-D745-CF80-D9D7-B484E72EE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883" y="4823763"/>
            <a:ext cx="2054565" cy="136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documentclass{article}&#10;\usepackage{amsmath}&#10;\pagestyle{empty}&#10;\begin{document}&#10;&#10;$x_i$&#10;&#10;&#10;\end{document}" title="IguanaTex Bitmap Display">
            <a:extLst>
              <a:ext uri="{FF2B5EF4-FFF2-40B4-BE49-F238E27FC236}">
                <a16:creationId xmlns:a16="http://schemas.microsoft.com/office/drawing/2014/main" id="{AAB71B45-6CC9-BC8B-87C0-74444DA0D2C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691597" y="5462518"/>
            <a:ext cx="458347" cy="343760"/>
          </a:xfrm>
          <a:prstGeom prst="rect">
            <a:avLst/>
          </a:prstGeom>
        </p:spPr>
      </p:pic>
      <p:pic>
        <p:nvPicPr>
          <p:cNvPr id="8" name="Picture 7" descr="\documentclass{article}&#10;\usepackage{amsmath}&#10;\pagestyle{empty}&#10;\begin{document}&#10;&#10;$x_j$&#10;&#10;&#10;\end{document}" title="IguanaTex Bitmap Display">
            <a:extLst>
              <a:ext uri="{FF2B5EF4-FFF2-40B4-BE49-F238E27FC236}">
                <a16:creationId xmlns:a16="http://schemas.microsoft.com/office/drawing/2014/main" id="{DF22629A-4271-84B8-C0D4-0FF2A6D6BC96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707026" y="5464049"/>
            <a:ext cx="493070" cy="42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31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92674" y="611712"/>
            <a:ext cx="8748929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			Brute force approach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FA3A465F-4345-4913-BF4D-54D3C5DE3384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</p:spPr>
            <p:txBody>
              <a:bodyPr spcFirstLastPara="1" vert="horz" wrap="square" lIns="91425" tIns="91425" rIns="91425" bIns="91425" rtlCol="0" anchor="t" anchorCtr="0">
                <a:noAutofit/>
              </a:bodyPr>
              <a:lstStyle/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" sz="2000" dirty="0">
                    <a:solidFill>
                      <a:srgbClr val="3A3A82"/>
                    </a:solidFill>
                  </a:rPr>
                  <a:t>Find the heaviest item among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" sz="2000" i="1" dirty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" sz="2000" i="1" dirty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" sz="2000" dirty="0">
                    <a:solidFill>
                      <a:srgbClr val="3A3A82"/>
                    </a:solidFill>
                  </a:rPr>
                  <a:t>. 			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" sz="2000" dirty="0">
                    <a:solidFill>
                      <a:srgbClr val="3A3A82"/>
                    </a:solidFill>
                  </a:rPr>
                  <a:t>Find the lightest item among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" sz="2000" dirty="0">
                    <a:solidFill>
                      <a:srgbClr val="3A3A82"/>
                    </a:solidFill>
                  </a:rPr>
                  <a:t>. How many comparisons?</a:t>
                </a: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r>
                  <a:rPr lang="en-US" sz="2000" dirty="0">
                    <a:solidFill>
                      <a:srgbClr val="3A3A82"/>
                    </a:solidFill>
                  </a:rPr>
                  <a:t>				</a:t>
                </a:r>
                <a:endParaRPr dirty="0"/>
              </a:p>
            </p:txBody>
          </p:sp>
        </mc:Choice>
        <mc:Fallback xmlns="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What are Measuring Scales? - Answered ...">
            <a:extLst>
              <a:ext uri="{FF2B5EF4-FFF2-40B4-BE49-F238E27FC236}">
                <a16:creationId xmlns:a16="http://schemas.microsoft.com/office/drawing/2014/main" id="{9401ABDE-D745-CF80-D9D7-B484E72EE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883" y="4823763"/>
            <a:ext cx="2054565" cy="136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documentclass{article}&#10;\usepackage{amsmath}&#10;\pagestyle{empty}&#10;\begin{document}&#10;&#10;$x_i$&#10;&#10;&#10;\end{document}" title="IguanaTex Bitmap Display">
            <a:extLst>
              <a:ext uri="{FF2B5EF4-FFF2-40B4-BE49-F238E27FC236}">
                <a16:creationId xmlns:a16="http://schemas.microsoft.com/office/drawing/2014/main" id="{AAB71B45-6CC9-BC8B-87C0-74444DA0D2C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691597" y="5462518"/>
            <a:ext cx="458347" cy="343760"/>
          </a:xfrm>
          <a:prstGeom prst="rect">
            <a:avLst/>
          </a:prstGeom>
        </p:spPr>
      </p:pic>
      <p:pic>
        <p:nvPicPr>
          <p:cNvPr id="8" name="Picture 7" descr="\documentclass{article}&#10;\usepackage{amsmath}&#10;\pagestyle{empty}&#10;\begin{document}&#10;&#10;$x_j$&#10;&#10;&#10;\end{document}" title="IguanaTex Bitmap Display">
            <a:extLst>
              <a:ext uri="{FF2B5EF4-FFF2-40B4-BE49-F238E27FC236}">
                <a16:creationId xmlns:a16="http://schemas.microsoft.com/office/drawing/2014/main" id="{DF22629A-4271-84B8-C0D4-0FF2A6D6BC96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707026" y="5464049"/>
            <a:ext cx="493070" cy="42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7823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92674" y="611712"/>
            <a:ext cx="8748929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			Brute force approach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FA3A465F-4345-4913-BF4D-54D3C5DE3384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</p:spPr>
            <p:txBody>
              <a:bodyPr spcFirstLastPara="1" vert="horz" wrap="square" lIns="91425" tIns="91425" rIns="91425" bIns="91425" rtlCol="0" anchor="t" anchorCtr="0">
                <a:noAutofit/>
              </a:bodyPr>
              <a:lstStyle/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" sz="2000" dirty="0">
                    <a:solidFill>
                      <a:srgbClr val="3A3A82"/>
                    </a:solidFill>
                  </a:rPr>
                  <a:t>Find the heaviest item among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" sz="2000" i="1" dirty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" sz="2000" i="1" dirty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" sz="2000" dirty="0">
                    <a:solidFill>
                      <a:srgbClr val="3A3A82"/>
                    </a:solidFill>
                  </a:rPr>
                  <a:t>. 			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" sz="2000" dirty="0">
                    <a:solidFill>
                      <a:srgbClr val="3A3A82"/>
                    </a:solidFill>
                  </a:rPr>
                  <a:t>Find the lightest item among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" sz="2000" dirty="0">
                    <a:solidFill>
                      <a:srgbClr val="3A3A82"/>
                    </a:solidFill>
                  </a:rPr>
                  <a:t>. 			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r>
                  <a:rPr lang="en-US" sz="2000" dirty="0">
                    <a:solidFill>
                      <a:srgbClr val="3A3A82"/>
                    </a:solidFill>
                  </a:rPr>
                  <a:t>				</a:t>
                </a:r>
                <a:endParaRPr dirty="0"/>
              </a:p>
            </p:txBody>
          </p:sp>
        </mc:Choice>
        <mc:Fallback xmlns="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What are Measuring Scales? - Answered ...">
            <a:extLst>
              <a:ext uri="{FF2B5EF4-FFF2-40B4-BE49-F238E27FC236}">
                <a16:creationId xmlns:a16="http://schemas.microsoft.com/office/drawing/2014/main" id="{9401ABDE-D745-CF80-D9D7-B484E72EE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883" y="4823763"/>
            <a:ext cx="2054565" cy="136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documentclass{article}&#10;\usepackage{amsmath}&#10;\pagestyle{empty}&#10;\begin{document}&#10;&#10;$x_i$&#10;&#10;&#10;\end{document}" title="IguanaTex Bitmap Display">
            <a:extLst>
              <a:ext uri="{FF2B5EF4-FFF2-40B4-BE49-F238E27FC236}">
                <a16:creationId xmlns:a16="http://schemas.microsoft.com/office/drawing/2014/main" id="{AAB71B45-6CC9-BC8B-87C0-74444DA0D2C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691597" y="5462518"/>
            <a:ext cx="458347" cy="343760"/>
          </a:xfrm>
          <a:prstGeom prst="rect">
            <a:avLst/>
          </a:prstGeom>
        </p:spPr>
      </p:pic>
      <p:pic>
        <p:nvPicPr>
          <p:cNvPr id="8" name="Picture 7" descr="\documentclass{article}&#10;\usepackage{amsmath}&#10;\pagestyle{empty}&#10;\begin{document}&#10;&#10;$x_j$&#10;&#10;&#10;\end{document}" title="IguanaTex Bitmap Display">
            <a:extLst>
              <a:ext uri="{FF2B5EF4-FFF2-40B4-BE49-F238E27FC236}">
                <a16:creationId xmlns:a16="http://schemas.microsoft.com/office/drawing/2014/main" id="{DF22629A-4271-84B8-C0D4-0FF2A6D6BC96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707026" y="5464049"/>
            <a:ext cx="493070" cy="42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6215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92674" y="611712"/>
            <a:ext cx="8748929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			Brute force approach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FA3A465F-4345-4913-BF4D-54D3C5DE3384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</p:spPr>
            <p:txBody>
              <a:bodyPr spcFirstLastPara="1" vert="horz" wrap="square" lIns="91425" tIns="91425" rIns="91425" bIns="91425" rtlCol="0" anchor="t" anchorCtr="0">
                <a:noAutofit/>
              </a:bodyPr>
              <a:lstStyle/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" sz="2000" dirty="0">
                    <a:solidFill>
                      <a:srgbClr val="3A3A82"/>
                    </a:solidFill>
                  </a:rPr>
                  <a:t>Find the heaviest item among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" sz="2000" i="1" dirty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" sz="2000" i="1" dirty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" sz="2000" dirty="0">
                    <a:solidFill>
                      <a:srgbClr val="3A3A82"/>
                    </a:solidFill>
                  </a:rPr>
                  <a:t>. 			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" sz="2000" dirty="0">
                    <a:solidFill>
                      <a:srgbClr val="3A3A82"/>
                    </a:solidFill>
                  </a:rPr>
                  <a:t>Find the lightest item among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" sz="2000" dirty="0">
                    <a:solidFill>
                      <a:srgbClr val="3A3A82"/>
                    </a:solidFill>
                  </a:rPr>
                  <a:t>. 			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r>
                  <a:rPr lang="en-US" sz="2000" dirty="0">
                    <a:solidFill>
                      <a:srgbClr val="3A3A82"/>
                    </a:solidFill>
                  </a:rPr>
                  <a:t>	</a:t>
                </a:r>
                <a:r>
                  <a:rPr lang="en-US" sz="3200" dirty="0">
                    <a:solidFill>
                      <a:srgbClr val="3A3A82"/>
                    </a:solidFill>
                  </a:rPr>
                  <a:t> 			</a:t>
                </a:r>
                <a:r>
                  <a:rPr lang="en-US" sz="2000" dirty="0">
                    <a:solidFill>
                      <a:srgbClr val="3A3A82"/>
                    </a:solidFill>
                  </a:rPr>
                  <a:t>Total number of comparisons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2(</m:t>
                    </m:r>
                    <m:r>
                      <a:rPr lang="en-US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−1)</m:t>
                    </m:r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.</a:t>
                </a:r>
                <a:endParaRPr sz="2000" dirty="0"/>
              </a:p>
            </p:txBody>
          </p:sp>
        </mc:Choice>
        <mc:Fallback xmlns="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What are Measuring Scales? - Answered ...">
            <a:extLst>
              <a:ext uri="{FF2B5EF4-FFF2-40B4-BE49-F238E27FC236}">
                <a16:creationId xmlns:a16="http://schemas.microsoft.com/office/drawing/2014/main" id="{9401ABDE-D745-CF80-D9D7-B484E72EE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883" y="4823763"/>
            <a:ext cx="2054565" cy="136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documentclass{article}&#10;\usepackage{amsmath}&#10;\pagestyle{empty}&#10;\begin{document}&#10;&#10;$x_i$&#10;&#10;&#10;\end{document}" title="IguanaTex Bitmap Display">
            <a:extLst>
              <a:ext uri="{FF2B5EF4-FFF2-40B4-BE49-F238E27FC236}">
                <a16:creationId xmlns:a16="http://schemas.microsoft.com/office/drawing/2014/main" id="{AAB71B45-6CC9-BC8B-87C0-74444DA0D2C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691597" y="5462518"/>
            <a:ext cx="458347" cy="343760"/>
          </a:xfrm>
          <a:prstGeom prst="rect">
            <a:avLst/>
          </a:prstGeom>
        </p:spPr>
      </p:pic>
      <p:pic>
        <p:nvPicPr>
          <p:cNvPr id="8" name="Picture 7" descr="\documentclass{article}&#10;\usepackage{amsmath}&#10;\pagestyle{empty}&#10;\begin{document}&#10;&#10;$x_j$&#10;&#10;&#10;\end{document}" title="IguanaTex Bitmap Display">
            <a:extLst>
              <a:ext uri="{FF2B5EF4-FFF2-40B4-BE49-F238E27FC236}">
                <a16:creationId xmlns:a16="http://schemas.microsoft.com/office/drawing/2014/main" id="{DF22629A-4271-84B8-C0D4-0FF2A6D6BC96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707026" y="5464049"/>
            <a:ext cx="493070" cy="42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3721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92674" y="611712"/>
            <a:ext cx="8748929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			Brute force approach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FA3A465F-4345-4913-BF4D-54D3C5DE3384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</p:spPr>
            <p:txBody>
              <a:bodyPr spcFirstLastPara="1" vert="horz" wrap="square" lIns="91425" tIns="91425" rIns="91425" bIns="91425" rtlCol="0" anchor="t" anchorCtr="0">
                <a:noAutofit/>
              </a:bodyPr>
              <a:lstStyle/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" sz="2000" dirty="0">
                    <a:solidFill>
                      <a:srgbClr val="3A3A82"/>
                    </a:solidFill>
                  </a:rPr>
                  <a:t>Find the heaviest item among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" sz="2000" i="1" dirty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" sz="2000" i="1" dirty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i="1" dirty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" sz="2000" dirty="0">
                    <a:solidFill>
                      <a:srgbClr val="3A3A82"/>
                    </a:solidFill>
                  </a:rPr>
                  <a:t>. 			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" sz="2000" dirty="0">
                    <a:solidFill>
                      <a:srgbClr val="3A3A82"/>
                    </a:solidFill>
                  </a:rPr>
                  <a:t>Find the lightest item among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" sz="200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" sz="2000" dirty="0">
                    <a:solidFill>
                      <a:srgbClr val="3A3A82"/>
                    </a:solidFill>
                  </a:rPr>
                  <a:t>. 			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" sz="20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r>
                  <a:rPr lang="en-US" sz="2000" dirty="0">
                    <a:solidFill>
                      <a:srgbClr val="3A3A82"/>
                    </a:solidFill>
                  </a:rPr>
                  <a:t>	</a:t>
                </a:r>
                <a:r>
                  <a:rPr lang="en-US" sz="3200" dirty="0">
                    <a:solidFill>
                      <a:srgbClr val="3A3A82"/>
                    </a:solidFill>
                  </a:rPr>
                  <a:t> 	</a:t>
                </a:r>
                <a:r>
                  <a:rPr lang="en-US" sz="2000" dirty="0">
                    <a:solidFill>
                      <a:srgbClr val="3A3A82"/>
                    </a:solidFill>
                  </a:rPr>
                  <a:t>Total number of comparisons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2(</m:t>
                    </m:r>
                    <m:r>
                      <a:rPr lang="en-US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−1)</m:t>
                    </m:r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. You may get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. </a:t>
                </a:r>
                <a:endParaRPr sz="2000" dirty="0"/>
              </a:p>
            </p:txBody>
          </p:sp>
        </mc:Choice>
        <mc:Fallback xmlns="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What are Measuring Scales? - Answered ...">
            <a:extLst>
              <a:ext uri="{FF2B5EF4-FFF2-40B4-BE49-F238E27FC236}">
                <a16:creationId xmlns:a16="http://schemas.microsoft.com/office/drawing/2014/main" id="{9401ABDE-D745-CF80-D9D7-B484E72EE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883" y="4823763"/>
            <a:ext cx="2054565" cy="136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documentclass{article}&#10;\usepackage{amsmath}&#10;\pagestyle{empty}&#10;\begin{document}&#10;&#10;$x_i$&#10;&#10;&#10;\end{document}" title="IguanaTex Bitmap Display">
            <a:extLst>
              <a:ext uri="{FF2B5EF4-FFF2-40B4-BE49-F238E27FC236}">
                <a16:creationId xmlns:a16="http://schemas.microsoft.com/office/drawing/2014/main" id="{AAB71B45-6CC9-BC8B-87C0-74444DA0D2C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691597" y="5462518"/>
            <a:ext cx="458347" cy="343760"/>
          </a:xfrm>
          <a:prstGeom prst="rect">
            <a:avLst/>
          </a:prstGeom>
        </p:spPr>
      </p:pic>
      <p:pic>
        <p:nvPicPr>
          <p:cNvPr id="8" name="Picture 7" descr="\documentclass{article}&#10;\usepackage{amsmath}&#10;\pagestyle{empty}&#10;\begin{document}&#10;&#10;$x_j$&#10;&#10;&#10;\end{document}" title="IguanaTex Bitmap Display">
            <a:extLst>
              <a:ext uri="{FF2B5EF4-FFF2-40B4-BE49-F238E27FC236}">
                <a16:creationId xmlns:a16="http://schemas.microsoft.com/office/drawing/2014/main" id="{DF22629A-4271-84B8-C0D4-0FF2A6D6BC96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707026" y="5464049"/>
            <a:ext cx="493070" cy="42362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E5B509E-5077-3450-CD5D-D02F70094206}"/>
              </a:ext>
            </a:extLst>
          </p:cNvPr>
          <p:cNvSpPr txBox="1"/>
          <p:nvPr/>
        </p:nvSpPr>
        <p:spPr>
          <a:xfrm>
            <a:off x="2178089" y="3944966"/>
            <a:ext cx="4402079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F839B4-1DAD-C2A9-0D32-67AFEA79021A}"/>
              </a:ext>
            </a:extLst>
          </p:cNvPr>
          <p:cNvSpPr txBox="1"/>
          <p:nvPr/>
        </p:nvSpPr>
        <p:spPr>
          <a:xfrm>
            <a:off x="3214316" y="3993219"/>
            <a:ext cx="4572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2200" b="1" dirty="0">
                <a:solidFill>
                  <a:schemeClr val="bg1"/>
                </a:solidFill>
              </a:rPr>
              <a:t>Can we do better?</a:t>
            </a:r>
          </a:p>
        </p:txBody>
      </p:sp>
    </p:spTree>
    <p:extLst>
      <p:ext uri="{BB962C8B-B14F-4D97-AF65-F5344CB8AC3E}">
        <p14:creationId xmlns:p14="http://schemas.microsoft.com/office/powerpoint/2010/main" val="20245947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92674" y="611712"/>
            <a:ext cx="8748929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					Faster approach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FA3A465F-4345-4913-BF4D-54D3C5DE3384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</p:spPr>
            <p:txBody>
              <a:bodyPr spcFirstLastPara="1" vert="horz" wrap="square" lIns="91425" tIns="91425" rIns="91425" bIns="91425" rtlCol="0" anchor="t" anchorCtr="0">
                <a:noAutofit/>
              </a:bodyPr>
              <a:lstStyle/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3A3A82"/>
                    </a:solidFill>
                  </a:rPr>
                  <a:t>Compare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3A3A82"/>
                    </a:solidFill>
                  </a:rPr>
                  <a:t>etc</a:t>
                </a:r>
                <a:r>
                  <a:rPr lang="en-US" sz="2000" dirty="0">
                    <a:solidFill>
                      <a:srgbClr val="3A3A82"/>
                    </a:solidFill>
                  </a:rPr>
                  <a:t> (like round 1 of knock-out tournament). </a:t>
                </a:r>
                <a:endParaRPr lang="en" sz="20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r>
                  <a:rPr lang="en-US" sz="2000" dirty="0">
                    <a:solidFill>
                      <a:srgbClr val="3A3A82"/>
                    </a:solidFill>
                  </a:rPr>
                  <a:t>Total number of comparisons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200" b="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2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marL="0" indent="0">
                  <a:spcAft>
                    <a:spcPts val="1600"/>
                  </a:spcAft>
                  <a:buNone/>
                </a:pPr>
                <a:endParaRPr dirty="0"/>
              </a:p>
            </p:txBody>
          </p:sp>
        </mc:Choice>
        <mc:Fallback xmlns="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  <a:blipFill>
                <a:blip r:embed="rId5"/>
                <a:stretch>
                  <a:fillRect r="-2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What are Measuring Scales? - Answered ...">
            <a:extLst>
              <a:ext uri="{FF2B5EF4-FFF2-40B4-BE49-F238E27FC236}">
                <a16:creationId xmlns:a16="http://schemas.microsoft.com/office/drawing/2014/main" id="{9401ABDE-D745-CF80-D9D7-B484E72EE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883" y="4823763"/>
            <a:ext cx="2054565" cy="136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documentclass{article}&#10;\usepackage{amsmath}&#10;\pagestyle{empty}&#10;\begin{document}&#10;&#10;$x_i$&#10;&#10;&#10;\end{document}" title="IguanaTex Bitmap Display">
            <a:extLst>
              <a:ext uri="{FF2B5EF4-FFF2-40B4-BE49-F238E27FC236}">
                <a16:creationId xmlns:a16="http://schemas.microsoft.com/office/drawing/2014/main" id="{AAB71B45-6CC9-BC8B-87C0-74444DA0D2C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691597" y="5462518"/>
            <a:ext cx="458347" cy="343760"/>
          </a:xfrm>
          <a:prstGeom prst="rect">
            <a:avLst/>
          </a:prstGeom>
        </p:spPr>
      </p:pic>
      <p:pic>
        <p:nvPicPr>
          <p:cNvPr id="8" name="Picture 7" descr="\documentclass{article}&#10;\usepackage{amsmath}&#10;\pagestyle{empty}&#10;\begin{document}&#10;&#10;$x_j$&#10;&#10;&#10;\end{document}" title="IguanaTex Bitmap Display">
            <a:extLst>
              <a:ext uri="{FF2B5EF4-FFF2-40B4-BE49-F238E27FC236}">
                <a16:creationId xmlns:a16="http://schemas.microsoft.com/office/drawing/2014/main" id="{DF22629A-4271-84B8-C0D4-0FF2A6D6BC96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707026" y="5464049"/>
            <a:ext cx="493070" cy="42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8388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92674" y="611712"/>
            <a:ext cx="8748929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					Faster approach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FA3A465F-4345-4913-BF4D-54D3C5DE3384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</p:spPr>
            <p:txBody>
              <a:bodyPr spcFirstLastPara="1" vert="horz" wrap="square" lIns="91425" tIns="91425" rIns="91425" bIns="91425" rtlCol="0" anchor="t" anchorCtr="0">
                <a:noAutofit/>
              </a:bodyPr>
              <a:lstStyle/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3A3A82"/>
                    </a:solidFill>
                  </a:rPr>
                  <a:t>Compare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3A3A82"/>
                    </a:solidFill>
                  </a:rPr>
                  <a:t>etc</a:t>
                </a:r>
                <a:r>
                  <a:rPr lang="en-US" sz="2000" dirty="0">
                    <a:solidFill>
                      <a:srgbClr val="3A3A82"/>
                    </a:solidFill>
                  </a:rPr>
                  <a:t> (like round 1 of knock-out tournament). </a:t>
                </a:r>
                <a:endParaRPr lang="en" sz="20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r>
                  <a:rPr lang="en-US" sz="2000" dirty="0">
                    <a:solidFill>
                      <a:srgbClr val="3A3A82"/>
                    </a:solidFill>
                  </a:rPr>
                  <a:t>Total number of comparisons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200" b="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2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marL="444500" indent="-3429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3A3A82"/>
                    </a:solidFill>
                  </a:rPr>
                  <a:t>Find heaviest among winners of round 1.</a:t>
                </a: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marL="0" indent="0">
                  <a:spcAft>
                    <a:spcPts val="1600"/>
                  </a:spcAft>
                  <a:buNone/>
                </a:pPr>
                <a:endParaRPr dirty="0"/>
              </a:p>
            </p:txBody>
          </p:sp>
        </mc:Choice>
        <mc:Fallback xmlns="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  <a:blipFill>
                <a:blip r:embed="rId5"/>
                <a:stretch>
                  <a:fillRect r="-2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What are Measuring Scales? - Answered ...">
            <a:extLst>
              <a:ext uri="{FF2B5EF4-FFF2-40B4-BE49-F238E27FC236}">
                <a16:creationId xmlns:a16="http://schemas.microsoft.com/office/drawing/2014/main" id="{9401ABDE-D745-CF80-D9D7-B484E72EE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883" y="4823763"/>
            <a:ext cx="2054565" cy="136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documentclass{article}&#10;\usepackage{amsmath}&#10;\pagestyle{empty}&#10;\begin{document}&#10;&#10;$x_i$&#10;&#10;&#10;\end{document}" title="IguanaTex Bitmap Display">
            <a:extLst>
              <a:ext uri="{FF2B5EF4-FFF2-40B4-BE49-F238E27FC236}">
                <a16:creationId xmlns:a16="http://schemas.microsoft.com/office/drawing/2014/main" id="{AAB71B45-6CC9-BC8B-87C0-74444DA0D2C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691597" y="5462518"/>
            <a:ext cx="458347" cy="343760"/>
          </a:xfrm>
          <a:prstGeom prst="rect">
            <a:avLst/>
          </a:prstGeom>
        </p:spPr>
      </p:pic>
      <p:pic>
        <p:nvPicPr>
          <p:cNvPr id="8" name="Picture 7" descr="\documentclass{article}&#10;\usepackage{amsmath}&#10;\pagestyle{empty}&#10;\begin{document}&#10;&#10;$x_j$&#10;&#10;&#10;\end{document}" title="IguanaTex Bitmap Display">
            <a:extLst>
              <a:ext uri="{FF2B5EF4-FFF2-40B4-BE49-F238E27FC236}">
                <a16:creationId xmlns:a16="http://schemas.microsoft.com/office/drawing/2014/main" id="{DF22629A-4271-84B8-C0D4-0FF2A6D6BC96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707026" y="5464049"/>
            <a:ext cx="493070" cy="42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8354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92674" y="611712"/>
            <a:ext cx="8748929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					Faster approach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FA3A465F-4345-4913-BF4D-54D3C5DE3384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</p:spPr>
            <p:txBody>
              <a:bodyPr spcFirstLastPara="1" vert="horz" wrap="square" lIns="91425" tIns="91425" rIns="91425" bIns="91425" rtlCol="0" anchor="t" anchorCtr="0">
                <a:noAutofit/>
              </a:bodyPr>
              <a:lstStyle/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3A3A82"/>
                    </a:solidFill>
                  </a:rPr>
                  <a:t>Compare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3A3A82"/>
                    </a:solidFill>
                  </a:rPr>
                  <a:t>etc</a:t>
                </a:r>
                <a:r>
                  <a:rPr lang="en-US" sz="2000" dirty="0">
                    <a:solidFill>
                      <a:srgbClr val="3A3A82"/>
                    </a:solidFill>
                  </a:rPr>
                  <a:t> (like round 1 of knock-out tournament). </a:t>
                </a:r>
                <a:endParaRPr lang="en" sz="20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r>
                  <a:rPr lang="en-US" sz="2000" dirty="0">
                    <a:solidFill>
                      <a:srgbClr val="3A3A82"/>
                    </a:solidFill>
                  </a:rPr>
                  <a:t>Total number of comparisons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200" b="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2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marL="444500" indent="-3429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3A3A82"/>
                    </a:solidFill>
                  </a:rPr>
                  <a:t>Find heaviest among winners of round 1. 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22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marL="0" indent="0">
                  <a:spcAft>
                    <a:spcPts val="1600"/>
                  </a:spcAft>
                  <a:buNone/>
                </a:pPr>
                <a:endParaRPr dirty="0"/>
              </a:p>
            </p:txBody>
          </p:sp>
        </mc:Choice>
        <mc:Fallback xmlns="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  <a:blipFill>
                <a:blip r:embed="rId5"/>
                <a:stretch>
                  <a:fillRect r="-2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What are Measuring Scales? - Answered ...">
            <a:extLst>
              <a:ext uri="{FF2B5EF4-FFF2-40B4-BE49-F238E27FC236}">
                <a16:creationId xmlns:a16="http://schemas.microsoft.com/office/drawing/2014/main" id="{9401ABDE-D745-CF80-D9D7-B484E72EE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883" y="4823763"/>
            <a:ext cx="2054565" cy="136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documentclass{article}&#10;\usepackage{amsmath}&#10;\pagestyle{empty}&#10;\begin{document}&#10;&#10;$x_i$&#10;&#10;&#10;\end{document}" title="IguanaTex Bitmap Display">
            <a:extLst>
              <a:ext uri="{FF2B5EF4-FFF2-40B4-BE49-F238E27FC236}">
                <a16:creationId xmlns:a16="http://schemas.microsoft.com/office/drawing/2014/main" id="{AAB71B45-6CC9-BC8B-87C0-74444DA0D2C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691597" y="5462518"/>
            <a:ext cx="458347" cy="343760"/>
          </a:xfrm>
          <a:prstGeom prst="rect">
            <a:avLst/>
          </a:prstGeom>
        </p:spPr>
      </p:pic>
      <p:pic>
        <p:nvPicPr>
          <p:cNvPr id="8" name="Picture 7" descr="\documentclass{article}&#10;\usepackage{amsmath}&#10;\pagestyle{empty}&#10;\begin{document}&#10;&#10;$x_j$&#10;&#10;&#10;\end{document}" title="IguanaTex Bitmap Display">
            <a:extLst>
              <a:ext uri="{FF2B5EF4-FFF2-40B4-BE49-F238E27FC236}">
                <a16:creationId xmlns:a16="http://schemas.microsoft.com/office/drawing/2014/main" id="{DF22629A-4271-84B8-C0D4-0FF2A6D6BC96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707026" y="5464049"/>
            <a:ext cx="493070" cy="42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4237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92674" y="611712"/>
            <a:ext cx="8748929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					Faster approach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FA3A465F-4345-4913-BF4D-54D3C5DE3384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</p:spPr>
            <p:txBody>
              <a:bodyPr spcFirstLastPara="1" vert="horz" wrap="square" lIns="91425" tIns="91425" rIns="91425" bIns="91425" rtlCol="0" anchor="t" anchorCtr="0">
                <a:noAutofit/>
              </a:bodyPr>
              <a:lstStyle/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3A3A82"/>
                    </a:solidFill>
                  </a:rPr>
                  <a:t>Compare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3A3A82"/>
                    </a:solidFill>
                  </a:rPr>
                  <a:t>etc</a:t>
                </a:r>
                <a:r>
                  <a:rPr lang="en-US" sz="2000" dirty="0">
                    <a:solidFill>
                      <a:srgbClr val="3A3A82"/>
                    </a:solidFill>
                  </a:rPr>
                  <a:t> (like round 1 of knock-out tournament). </a:t>
                </a:r>
                <a:endParaRPr lang="en" sz="20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r>
                  <a:rPr lang="en-US" sz="2000" dirty="0">
                    <a:solidFill>
                      <a:srgbClr val="3A3A82"/>
                    </a:solidFill>
                  </a:rPr>
                  <a:t>Total number of comparisons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200" b="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2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marL="444500" indent="-3429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3A3A82"/>
                    </a:solidFill>
                  </a:rPr>
                  <a:t>Find heaviest among winners of round 1. 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22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marL="444500" indent="-3429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3A3A82"/>
                    </a:solidFill>
                  </a:rPr>
                  <a:t>Find lightest among losers of round 1.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2200" dirty="0">
                  <a:solidFill>
                    <a:srgbClr val="3A3A82"/>
                  </a:solidFill>
                </a:endParaRPr>
              </a:p>
              <a:p>
                <a:pPr marL="0" indent="0">
                  <a:spcAft>
                    <a:spcPts val="1600"/>
                  </a:spcAft>
                  <a:buNone/>
                </a:pPr>
                <a:endParaRPr dirty="0"/>
              </a:p>
            </p:txBody>
          </p:sp>
        </mc:Choice>
        <mc:Fallback xmlns="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  <a:blipFill>
                <a:blip r:embed="rId5"/>
                <a:stretch>
                  <a:fillRect r="-2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What are Measuring Scales? - Answered ...">
            <a:extLst>
              <a:ext uri="{FF2B5EF4-FFF2-40B4-BE49-F238E27FC236}">
                <a16:creationId xmlns:a16="http://schemas.microsoft.com/office/drawing/2014/main" id="{9401ABDE-D745-CF80-D9D7-B484E72EE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883" y="4823763"/>
            <a:ext cx="2054565" cy="136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documentclass{article}&#10;\usepackage{amsmath}&#10;\pagestyle{empty}&#10;\begin{document}&#10;&#10;$x_i$&#10;&#10;&#10;\end{document}" title="IguanaTex Bitmap Display">
            <a:extLst>
              <a:ext uri="{FF2B5EF4-FFF2-40B4-BE49-F238E27FC236}">
                <a16:creationId xmlns:a16="http://schemas.microsoft.com/office/drawing/2014/main" id="{AAB71B45-6CC9-BC8B-87C0-74444DA0D2C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691597" y="5462518"/>
            <a:ext cx="458347" cy="343760"/>
          </a:xfrm>
          <a:prstGeom prst="rect">
            <a:avLst/>
          </a:prstGeom>
        </p:spPr>
      </p:pic>
      <p:pic>
        <p:nvPicPr>
          <p:cNvPr id="8" name="Picture 7" descr="\documentclass{article}&#10;\usepackage{amsmath}&#10;\pagestyle{empty}&#10;\begin{document}&#10;&#10;$x_j$&#10;&#10;&#10;\end{document}" title="IguanaTex Bitmap Display">
            <a:extLst>
              <a:ext uri="{FF2B5EF4-FFF2-40B4-BE49-F238E27FC236}">
                <a16:creationId xmlns:a16="http://schemas.microsoft.com/office/drawing/2014/main" id="{DF22629A-4271-84B8-C0D4-0FF2A6D6BC96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707026" y="5464049"/>
            <a:ext cx="493070" cy="42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772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A3A82"/>
                </a:solidFill>
              </a:rPr>
              <a:t>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25544" cy="494032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200" dirty="0">
              <a:solidFill>
                <a:srgbClr val="FF0000"/>
              </a:solidFill>
            </a:endParaRPr>
          </a:p>
          <a:p>
            <a:r>
              <a:rPr lang="en-US" sz="2200" dirty="0" err="1">
                <a:solidFill>
                  <a:srgbClr val="FF0000"/>
                </a:solidFill>
              </a:rPr>
              <a:t>Homeworks</a:t>
            </a:r>
            <a:r>
              <a:rPr lang="en-US" sz="2200" dirty="0"/>
              <a:t>: </a:t>
            </a:r>
            <a:r>
              <a:rPr lang="en-US" sz="2200" dirty="0">
                <a:solidFill>
                  <a:srgbClr val="3A3A82"/>
                </a:solidFill>
              </a:rPr>
              <a:t>20%</a:t>
            </a:r>
          </a:p>
          <a:p>
            <a:pPr lvl="1"/>
            <a:r>
              <a:rPr lang="en-US" sz="2200" dirty="0">
                <a:solidFill>
                  <a:srgbClr val="3A3A82"/>
                </a:solidFill>
              </a:rPr>
              <a:t>There will be given 4 </a:t>
            </a:r>
            <a:r>
              <a:rPr lang="en-US" sz="2200" dirty="0" err="1">
                <a:solidFill>
                  <a:srgbClr val="3A3A82"/>
                </a:solidFill>
              </a:rPr>
              <a:t>Homeworks</a:t>
            </a:r>
            <a:r>
              <a:rPr lang="en-US" sz="2200" dirty="0">
                <a:solidFill>
                  <a:srgbClr val="3A3A82"/>
                </a:solidFill>
              </a:rPr>
              <a:t> to solve (</a:t>
            </a:r>
            <a:r>
              <a:rPr lang="en-US" sz="2200" dirty="0">
                <a:solidFill>
                  <a:srgbClr val="FF0000"/>
                </a:solidFill>
              </a:rPr>
              <a:t>+5% bonus</a:t>
            </a:r>
            <a:r>
              <a:rPr lang="en-US" sz="2200" dirty="0">
                <a:solidFill>
                  <a:srgbClr val="3A3A82"/>
                </a:solidFill>
              </a:rPr>
              <a:t> for Homework 5).</a:t>
            </a:r>
          </a:p>
          <a:p>
            <a:r>
              <a:rPr lang="en-US" sz="2200" dirty="0">
                <a:solidFill>
                  <a:srgbClr val="FF0000"/>
                </a:solidFill>
              </a:rPr>
              <a:t>Midterms</a:t>
            </a:r>
            <a:r>
              <a:rPr lang="en-US" sz="2200" dirty="0"/>
              <a:t>: </a:t>
            </a:r>
            <a:r>
              <a:rPr lang="en-US" sz="2200" dirty="0">
                <a:solidFill>
                  <a:srgbClr val="3A3A82"/>
                </a:solidFill>
              </a:rPr>
              <a:t>20+20+20%</a:t>
            </a:r>
          </a:p>
          <a:p>
            <a:pPr lvl="1"/>
            <a:r>
              <a:rPr lang="en-US" sz="2200" dirty="0">
                <a:solidFill>
                  <a:srgbClr val="3A3A82"/>
                </a:solidFill>
              </a:rPr>
              <a:t>There will be given 3 midterms, on Tuesdays of week 4,6 and 9. Each midterm will contain topics from previous weeks.</a:t>
            </a:r>
            <a:endParaRPr lang="en-US" sz="2200" b="1" dirty="0">
              <a:solidFill>
                <a:srgbClr val="3A3A82"/>
              </a:solidFill>
            </a:endParaRPr>
          </a:p>
          <a:p>
            <a:r>
              <a:rPr lang="en-US" sz="2200" dirty="0">
                <a:solidFill>
                  <a:srgbClr val="FF0000"/>
                </a:solidFill>
              </a:rPr>
              <a:t>Final </a:t>
            </a:r>
            <a:r>
              <a:rPr lang="en-US" sz="2200" dirty="0"/>
              <a:t>: </a:t>
            </a:r>
            <a:r>
              <a:rPr lang="en-US" sz="2200" dirty="0">
                <a:solidFill>
                  <a:srgbClr val="3A3A82"/>
                </a:solidFill>
              </a:rPr>
              <a:t>20%</a:t>
            </a:r>
          </a:p>
          <a:p>
            <a:pPr lvl="1"/>
            <a:r>
              <a:rPr lang="en-US" sz="2200" dirty="0">
                <a:solidFill>
                  <a:srgbClr val="3A3A82"/>
                </a:solidFill>
              </a:rPr>
              <a:t>Material from all weeks (except last week).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</a:p>
          <a:p>
            <a:pPr marL="457200" lvl="1" indent="0">
              <a:buNone/>
            </a:pPr>
            <a:endParaRPr lang="en-US" sz="22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2200" dirty="0">
                <a:solidFill>
                  <a:srgbClr val="FF0000"/>
                </a:solidFill>
              </a:rPr>
              <a:t>+1% </a:t>
            </a:r>
            <a:r>
              <a:rPr lang="en-US" sz="2200" dirty="0">
                <a:solidFill>
                  <a:srgbClr val="3A3A82"/>
                </a:solidFill>
              </a:rPr>
              <a:t>for </a:t>
            </a:r>
            <a:r>
              <a:rPr lang="en-SG" sz="1800" b="0" i="0" u="none" strike="noStrike" dirty="0">
                <a:solidFill>
                  <a:srgbClr val="3A3A82"/>
                </a:solidFill>
                <a:effectLst/>
                <a:latin typeface="Arial" panose="020B0604020202020204" pitchFamily="34" charset="0"/>
              </a:rPr>
              <a:t>Course Evaluation</a:t>
            </a:r>
            <a:endParaRPr lang="en-US" sz="2200" dirty="0">
              <a:solidFill>
                <a:srgbClr val="3A3A82"/>
              </a:solidFill>
            </a:endParaRPr>
          </a:p>
          <a:p>
            <a:pPr marL="457200" lvl="1" indent="0">
              <a:buNone/>
            </a:pPr>
            <a:endParaRPr lang="en-US" sz="2200" dirty="0">
              <a:solidFill>
                <a:srgbClr val="3A3A82"/>
              </a:solidFill>
            </a:endParaRPr>
          </a:p>
          <a:p>
            <a:pPr marL="457200" lvl="1" indent="0">
              <a:buNone/>
            </a:pPr>
            <a:endParaRPr lang="en-US" sz="2200" dirty="0">
              <a:solidFill>
                <a:srgbClr val="3A3A82"/>
              </a:solidFill>
            </a:endParaRPr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0CF3711B-0438-45DB-9858-410CCB853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8370" y="6308725"/>
            <a:ext cx="2895600" cy="365125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Design and Analysis of Algorithms</a:t>
            </a:r>
          </a:p>
        </p:txBody>
      </p:sp>
    </p:spTree>
    <p:extLst>
      <p:ext uri="{BB962C8B-B14F-4D97-AF65-F5344CB8AC3E}">
        <p14:creationId xmlns:p14="http://schemas.microsoft.com/office/powerpoint/2010/main" val="201753034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92674" y="611712"/>
            <a:ext cx="8748929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		</a:t>
            </a:r>
            <a:r>
              <a:rPr lang="en">
                <a:solidFill>
                  <a:srgbClr val="3A3A82"/>
                </a:solidFill>
              </a:rPr>
              <a:t>			Faster </a:t>
            </a:r>
            <a:r>
              <a:rPr lang="en" dirty="0">
                <a:solidFill>
                  <a:srgbClr val="3A3A82"/>
                </a:solidFill>
              </a:rPr>
              <a:t>approach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FA3A465F-4345-4913-BF4D-54D3C5DE3384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</p:spPr>
            <p:txBody>
              <a:bodyPr spcFirstLastPara="1" vert="horz" wrap="square" lIns="91425" tIns="91425" rIns="91425" bIns="91425" rtlCol="0" anchor="t" anchorCtr="0">
                <a:noAutofit/>
              </a:bodyPr>
              <a:lstStyle/>
              <a:p>
                <a:pPr indent="-3556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3A3A82"/>
                    </a:solidFill>
                  </a:rPr>
                  <a:t>Compare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000" b="0" i="1" dirty="0" smtClean="0">
                            <a:solidFill>
                              <a:srgbClr val="3A3A82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3A3A82"/>
                    </a:solidFill>
                  </a:rPr>
                  <a:t> </a:t>
                </a:r>
                <a:r>
                  <a:rPr lang="en-US" sz="2000" dirty="0" err="1">
                    <a:solidFill>
                      <a:srgbClr val="3A3A82"/>
                    </a:solidFill>
                  </a:rPr>
                  <a:t>etc</a:t>
                </a:r>
                <a:r>
                  <a:rPr lang="en-US" sz="2000" dirty="0">
                    <a:solidFill>
                      <a:srgbClr val="3A3A82"/>
                    </a:solidFill>
                  </a:rPr>
                  <a:t> (like round 1 of knock-out tournament). </a:t>
                </a:r>
                <a:endParaRPr lang="en" sz="20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r>
                  <a:rPr lang="en-US" sz="2000" dirty="0">
                    <a:solidFill>
                      <a:srgbClr val="3A3A82"/>
                    </a:solidFill>
                  </a:rPr>
                  <a:t>Total number of comparisons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200" b="0" i="1" dirty="0" smtClean="0">
                        <a:solidFill>
                          <a:srgbClr val="3A3A82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2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marL="444500" indent="-3429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3A3A82"/>
                    </a:solidFill>
                  </a:rPr>
                  <a:t>Find heaviest among winners of round 1. 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2200" dirty="0">
                  <a:solidFill>
                    <a:srgbClr val="3A3A82"/>
                  </a:solidFill>
                </a:endParaRPr>
              </a:p>
              <a:p>
                <a:pPr marL="101600" indent="0">
                  <a:lnSpc>
                    <a:spcPct val="115000"/>
                  </a:lnSpc>
                  <a:buClr>
                    <a:schemeClr val="dk1"/>
                  </a:buClr>
                  <a:buSzPts val="2000"/>
                  <a:buNone/>
                </a:pPr>
                <a:endParaRPr lang="en-US" sz="2000" dirty="0">
                  <a:solidFill>
                    <a:srgbClr val="3A3A82"/>
                  </a:solidFill>
                </a:endParaRPr>
              </a:p>
              <a:p>
                <a:pPr marL="444500" indent="-342900">
                  <a:lnSpc>
                    <a:spcPct val="115000"/>
                  </a:lnSpc>
                  <a:buClr>
                    <a:schemeClr val="dk1"/>
                  </a:buClr>
                  <a:buSzPts val="2000"/>
                </a:pPr>
                <a:r>
                  <a:rPr lang="en-US" sz="2000" dirty="0">
                    <a:solidFill>
                      <a:srgbClr val="3A3A82"/>
                    </a:solidFill>
                  </a:rPr>
                  <a:t>Find lightest among losers of round 1.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2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2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2200" dirty="0">
                  <a:solidFill>
                    <a:srgbClr val="3A3A82"/>
                  </a:solidFill>
                </a:endParaRPr>
              </a:p>
              <a:p>
                <a:pPr marL="0" indent="0">
                  <a:spcAft>
                    <a:spcPts val="1600"/>
                  </a:spcAft>
                  <a:buNone/>
                </a:pPr>
                <a:endParaRPr dirty="0"/>
              </a:p>
            </p:txBody>
          </p:sp>
        </mc:Choice>
        <mc:Fallback xmlns="">
          <p:sp>
            <p:nvSpPr>
              <p:cNvPr id="5" name="Google Shape;65;p14">
                <a:extLst>
                  <a:ext uri="{FF2B5EF4-FFF2-40B4-BE49-F238E27FC236}">
                    <a16:creationId xmlns:a16="http://schemas.microsoft.com/office/drawing/2014/main" id="{E4EF7E3F-B739-B3C1-2A37-8A0CF1582046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92674" y="1672975"/>
                <a:ext cx="8520600" cy="3416400"/>
              </a:xfrm>
              <a:prstGeom prst="rect">
                <a:avLst/>
              </a:prstGeom>
              <a:blipFill>
                <a:blip r:embed="rId5"/>
                <a:stretch>
                  <a:fillRect r="-2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What are Measuring Scales? - Answered ...">
            <a:extLst>
              <a:ext uri="{FF2B5EF4-FFF2-40B4-BE49-F238E27FC236}">
                <a16:creationId xmlns:a16="http://schemas.microsoft.com/office/drawing/2014/main" id="{9401ABDE-D745-CF80-D9D7-B484E72EE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5883" y="4823763"/>
            <a:ext cx="2054565" cy="1367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documentclass{article}&#10;\usepackage{amsmath}&#10;\pagestyle{empty}&#10;\begin{document}&#10;&#10;$x_i$&#10;&#10;&#10;\end{document}" title="IguanaTex Bitmap Display">
            <a:extLst>
              <a:ext uri="{FF2B5EF4-FFF2-40B4-BE49-F238E27FC236}">
                <a16:creationId xmlns:a16="http://schemas.microsoft.com/office/drawing/2014/main" id="{AAB71B45-6CC9-BC8B-87C0-74444DA0D2C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691597" y="5462518"/>
            <a:ext cx="458347" cy="343760"/>
          </a:xfrm>
          <a:prstGeom prst="rect">
            <a:avLst/>
          </a:prstGeom>
        </p:spPr>
      </p:pic>
      <p:pic>
        <p:nvPicPr>
          <p:cNvPr id="8" name="Picture 7" descr="\documentclass{article}&#10;\usepackage{amsmath}&#10;\pagestyle{empty}&#10;\begin{document}&#10;&#10;$x_j$&#10;&#10;&#10;\end{document}" title="IguanaTex Bitmap Display">
            <a:extLst>
              <a:ext uri="{FF2B5EF4-FFF2-40B4-BE49-F238E27FC236}">
                <a16:creationId xmlns:a16="http://schemas.microsoft.com/office/drawing/2014/main" id="{DF22629A-4271-84B8-C0D4-0FF2A6D6BC96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707026" y="5464049"/>
            <a:ext cx="493070" cy="42362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85D5B44-47C4-83AC-736F-2A8A7A66B263}"/>
              </a:ext>
            </a:extLst>
          </p:cNvPr>
          <p:cNvSpPr txBox="1"/>
          <p:nvPr/>
        </p:nvSpPr>
        <p:spPr>
          <a:xfrm>
            <a:off x="2232044" y="3973712"/>
            <a:ext cx="4679911" cy="75546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E5A77AB-62B5-DA3E-612F-463A62919A04}"/>
                  </a:ext>
                </a:extLst>
              </p:cNvPr>
              <p:cNvSpPr txBox="1"/>
              <p:nvPr/>
            </p:nvSpPr>
            <p:spPr>
              <a:xfrm>
                <a:off x="3035747" y="4039401"/>
                <a:ext cx="4572000" cy="6240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SG" sz="2400" b="1" dirty="0">
                    <a:solidFill>
                      <a:schemeClr val="bg1"/>
                    </a:solidFill>
                  </a:rPr>
                  <a:t># comparisons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SG" sz="2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SG" sz="2400" b="1" dirty="0">
                    <a:solidFill>
                      <a:schemeClr val="bg1"/>
                    </a:solidFill>
                  </a:rPr>
                  <a:t> - 2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E5A77AB-62B5-DA3E-612F-463A62919A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747" y="4039401"/>
                <a:ext cx="4572000" cy="624082"/>
              </a:xfrm>
              <a:prstGeom prst="rect">
                <a:avLst/>
              </a:prstGeom>
              <a:blipFill>
                <a:blip r:embed="rId9"/>
                <a:stretch>
                  <a:fillRect l="-2133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169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2"/>
          <p:cNvSpPr txBox="1">
            <a:spLocks noGrp="1"/>
          </p:cNvSpPr>
          <p:nvPr>
            <p:ph type="title"/>
          </p:nvPr>
        </p:nvSpPr>
        <p:spPr>
          <a:xfrm>
            <a:off x="2435775" y="729575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Letter Grades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143" name="Google Shape;143;p32"/>
          <p:cNvSpPr txBox="1">
            <a:spLocks noGrp="1"/>
          </p:cNvSpPr>
          <p:nvPr>
            <p:ph type="body" idx="1"/>
          </p:nvPr>
        </p:nvSpPr>
        <p:spPr>
          <a:xfrm>
            <a:off x="311700" y="2009725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r>
              <a:rPr lang="en" dirty="0">
                <a:solidFill>
                  <a:srgbClr val="FF0000"/>
                </a:solidFill>
              </a:rPr>
              <a:t>Not</a:t>
            </a:r>
            <a:r>
              <a:rPr lang="en" dirty="0">
                <a:solidFill>
                  <a:srgbClr val="3A3A82"/>
                </a:solidFill>
              </a:rPr>
              <a:t> a straight scale nor straight curve</a:t>
            </a:r>
            <a:br>
              <a:rPr lang="en" dirty="0">
                <a:solidFill>
                  <a:srgbClr val="3A3A82"/>
                </a:solidFill>
              </a:rPr>
            </a:br>
            <a:endParaRPr dirty="0">
              <a:solidFill>
                <a:srgbClr val="3A3A82"/>
              </a:solidFill>
            </a:endParaRPr>
          </a:p>
          <a:p>
            <a:r>
              <a:rPr lang="en" dirty="0">
                <a:solidFill>
                  <a:srgbClr val="3A3A82"/>
                </a:solidFill>
              </a:rPr>
              <a:t>90% and up guaranteed some sort of A or A-</a:t>
            </a:r>
            <a:endParaRPr dirty="0">
              <a:solidFill>
                <a:srgbClr val="3A3A82"/>
              </a:solidFill>
            </a:endParaRPr>
          </a:p>
          <a:p>
            <a:r>
              <a:rPr lang="en" dirty="0">
                <a:solidFill>
                  <a:srgbClr val="3A3A82"/>
                </a:solidFill>
              </a:rPr>
              <a:t>80% and up guaranteed at least B-</a:t>
            </a:r>
            <a:endParaRPr dirty="0">
              <a:solidFill>
                <a:srgbClr val="3A3A82"/>
              </a:solidFill>
            </a:endParaRPr>
          </a:p>
          <a:p>
            <a:r>
              <a:rPr lang="en" dirty="0">
                <a:solidFill>
                  <a:srgbClr val="3A3A82"/>
                </a:solidFill>
              </a:rPr>
              <a:t>70% and up guaranteed at least C- </a:t>
            </a:r>
            <a:br>
              <a:rPr lang="en" dirty="0">
                <a:solidFill>
                  <a:srgbClr val="3A3A82"/>
                </a:solidFill>
              </a:rPr>
            </a:br>
            <a:endParaRPr dirty="0">
              <a:solidFill>
                <a:srgbClr val="3A3A8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883238-86CE-4569-855F-E56CE4DA6F2A}"/>
              </a:ext>
            </a:extLst>
          </p:cNvPr>
          <p:cNvSpPr txBox="1">
            <a:spLocks/>
          </p:cNvSpPr>
          <p:nvPr/>
        </p:nvSpPr>
        <p:spPr>
          <a:xfrm>
            <a:off x="3124200" y="6370638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6"/>
          <p:cNvSpPr txBox="1">
            <a:spLocks noGrp="1"/>
          </p:cNvSpPr>
          <p:nvPr>
            <p:ph type="title"/>
          </p:nvPr>
        </p:nvSpPr>
        <p:spPr>
          <a:xfrm>
            <a:off x="1292775" y="816500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Submitting Assignments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170" name="Google Shape;170;p36"/>
          <p:cNvSpPr txBox="1">
            <a:spLocks noGrp="1"/>
          </p:cNvSpPr>
          <p:nvPr>
            <p:ph type="body" idx="1"/>
          </p:nvPr>
        </p:nvSpPr>
        <p:spPr>
          <a:xfrm>
            <a:off x="311700" y="1720800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r>
              <a:rPr lang="en" dirty="0">
                <a:solidFill>
                  <a:srgbClr val="FF0000"/>
                </a:solidFill>
              </a:rPr>
              <a:t>Written</a:t>
            </a:r>
            <a:r>
              <a:rPr lang="en" dirty="0">
                <a:solidFill>
                  <a:srgbClr val="3A3A82"/>
                </a:solidFill>
              </a:rPr>
              <a:t> assignments in </a:t>
            </a:r>
            <a:r>
              <a:rPr lang="en" dirty="0">
                <a:solidFill>
                  <a:srgbClr val="FF0000"/>
                </a:solidFill>
              </a:rPr>
              <a:t>Gradescope</a:t>
            </a:r>
            <a:endParaRPr dirty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</a:pPr>
            <a:r>
              <a:rPr lang="en" dirty="0">
                <a:solidFill>
                  <a:srgbClr val="3A3A82"/>
                </a:solidFill>
              </a:rPr>
              <a:t>Must be legible</a:t>
            </a:r>
            <a:endParaRPr dirty="0">
              <a:solidFill>
                <a:srgbClr val="3A3A82"/>
              </a:solidFill>
            </a:endParaRPr>
          </a:p>
          <a:p>
            <a:pPr lvl="2">
              <a:spcBef>
                <a:spcPts val="0"/>
              </a:spcBef>
            </a:pPr>
            <a:r>
              <a:rPr lang="en" dirty="0">
                <a:solidFill>
                  <a:srgbClr val="3A3A82"/>
                </a:solidFill>
              </a:rPr>
              <a:t>If you have messy handwriting, </a:t>
            </a:r>
            <a:r>
              <a:rPr lang="en" dirty="0">
                <a:solidFill>
                  <a:srgbClr val="FF0000"/>
                </a:solidFill>
              </a:rPr>
              <a:t>type</a:t>
            </a:r>
            <a:r>
              <a:rPr lang="en" dirty="0">
                <a:solidFill>
                  <a:srgbClr val="3A3A82"/>
                </a:solidFill>
              </a:rPr>
              <a:t> your homework!</a:t>
            </a:r>
          </a:p>
          <a:p>
            <a:pPr lvl="2">
              <a:spcBef>
                <a:spcPts val="0"/>
              </a:spcBef>
            </a:pPr>
            <a:r>
              <a:rPr lang="en" dirty="0">
                <a:solidFill>
                  <a:srgbClr val="FF0000"/>
                </a:solidFill>
              </a:rPr>
              <a:t>Bonus</a:t>
            </a:r>
            <a:r>
              <a:rPr lang="en" dirty="0">
                <a:solidFill>
                  <a:srgbClr val="3A3A82"/>
                </a:solidFill>
              </a:rPr>
              <a:t> 5% for </a:t>
            </a:r>
            <a:r>
              <a:rPr lang="en" dirty="0">
                <a:solidFill>
                  <a:srgbClr val="FF0000"/>
                </a:solidFill>
              </a:rPr>
              <a:t>Homework 5</a:t>
            </a:r>
            <a:r>
              <a:rPr lang="en" dirty="0">
                <a:solidFill>
                  <a:srgbClr val="3A3A82"/>
                </a:solidFill>
              </a:rPr>
              <a:t>!</a:t>
            </a:r>
            <a:endParaRPr dirty="0">
              <a:solidFill>
                <a:srgbClr val="3A3A82"/>
              </a:solidFill>
            </a:endParaRPr>
          </a:p>
          <a:p>
            <a:pPr lvl="1">
              <a:spcBef>
                <a:spcPts val="0"/>
              </a:spcBef>
            </a:pPr>
            <a:r>
              <a:rPr lang="en" dirty="0">
                <a:solidFill>
                  <a:srgbClr val="3A3A82"/>
                </a:solidFill>
              </a:rPr>
              <a:t>Must be </a:t>
            </a:r>
            <a:r>
              <a:rPr lang="en" dirty="0">
                <a:solidFill>
                  <a:srgbClr val="FF0000"/>
                </a:solidFill>
              </a:rPr>
              <a:t>on-time. </a:t>
            </a:r>
          </a:p>
          <a:p>
            <a:pPr lvl="1">
              <a:spcBef>
                <a:spcPts val="0"/>
              </a:spcBef>
            </a:pPr>
            <a:r>
              <a:rPr lang="en" dirty="0">
                <a:solidFill>
                  <a:srgbClr val="FF0000"/>
                </a:solidFill>
              </a:rPr>
              <a:t>Deadline: Fridays 23:59pm </a:t>
            </a:r>
            <a:r>
              <a:rPr lang="en" dirty="0">
                <a:solidFill>
                  <a:srgbClr val="3A3A82"/>
                </a:solidFill>
              </a:rPr>
              <a:t>(see syllabus)</a:t>
            </a:r>
            <a:br>
              <a:rPr lang="en" dirty="0">
                <a:solidFill>
                  <a:srgbClr val="3A3A82"/>
                </a:solidFill>
              </a:rPr>
            </a:br>
            <a:endParaRPr dirty="0">
              <a:solidFill>
                <a:srgbClr val="3A3A82"/>
              </a:solidFill>
            </a:endParaRPr>
          </a:p>
          <a:p>
            <a:r>
              <a:rPr lang="en-SG" dirty="0">
                <a:solidFill>
                  <a:srgbClr val="FF0000"/>
                </a:solidFill>
              </a:rPr>
              <a:t>Programming</a:t>
            </a:r>
            <a:r>
              <a:rPr lang="en-SG" dirty="0">
                <a:solidFill>
                  <a:srgbClr val="3A3A82"/>
                </a:solidFill>
              </a:rPr>
              <a:t> assignments </a:t>
            </a:r>
            <a:r>
              <a:rPr lang="en-SG" dirty="0">
                <a:solidFill>
                  <a:srgbClr val="FF0000"/>
                </a:solidFill>
              </a:rPr>
              <a:t>optional</a:t>
            </a:r>
            <a:r>
              <a:rPr lang="en-SG" dirty="0">
                <a:solidFill>
                  <a:srgbClr val="3A3A82"/>
                </a:solidFill>
              </a:rPr>
              <a:t> in </a:t>
            </a:r>
            <a:r>
              <a:rPr lang="en-SG" dirty="0" err="1">
                <a:solidFill>
                  <a:srgbClr val="FF0000"/>
                </a:solidFill>
              </a:rPr>
              <a:t>Gradescope</a:t>
            </a:r>
            <a:endParaRPr dirty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</a:pPr>
            <a:r>
              <a:rPr lang="en-SG" dirty="0">
                <a:solidFill>
                  <a:srgbClr val="3A3A82"/>
                </a:solidFill>
              </a:rPr>
              <a:t>Code must be in python and need to pass test cases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FF1EA2-4FBC-4829-AE46-47A20ED6598F}"/>
              </a:ext>
            </a:extLst>
          </p:cNvPr>
          <p:cNvSpPr txBox="1">
            <a:spLocks/>
          </p:cNvSpPr>
          <p:nvPr/>
        </p:nvSpPr>
        <p:spPr>
          <a:xfrm>
            <a:off x="3124200" y="6370638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8"/>
          <p:cNvSpPr txBox="1">
            <a:spLocks noGrp="1"/>
          </p:cNvSpPr>
          <p:nvPr>
            <p:ph type="title"/>
          </p:nvPr>
        </p:nvSpPr>
        <p:spPr>
          <a:xfrm>
            <a:off x="1854751" y="668862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Exam Dates and Rules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182" name="Google Shape;182;p38"/>
          <p:cNvSpPr txBox="1">
            <a:spLocks noGrp="1"/>
          </p:cNvSpPr>
          <p:nvPr>
            <p:ph type="body" idx="1"/>
          </p:nvPr>
        </p:nvSpPr>
        <p:spPr>
          <a:xfrm>
            <a:off x="454575" y="2419300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r>
              <a:rPr lang="en" dirty="0">
                <a:solidFill>
                  <a:srgbClr val="3A3A82"/>
                </a:solidFill>
              </a:rPr>
              <a:t>The exams are held on the </a:t>
            </a:r>
            <a:r>
              <a:rPr lang="en" dirty="0">
                <a:solidFill>
                  <a:srgbClr val="FF0000"/>
                </a:solidFill>
              </a:rPr>
              <a:t>days listed (syllabus)</a:t>
            </a:r>
            <a:endParaRPr dirty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</a:pPr>
            <a:r>
              <a:rPr lang="en" dirty="0">
                <a:solidFill>
                  <a:srgbClr val="3A3A82"/>
                </a:solidFill>
              </a:rPr>
              <a:t>See policy in syllabus, </a:t>
            </a:r>
            <a:r>
              <a:rPr lang="en" b="1" dirty="0">
                <a:solidFill>
                  <a:srgbClr val="3A3A82"/>
                </a:solidFill>
              </a:rPr>
              <a:t>no</a:t>
            </a:r>
            <a:r>
              <a:rPr lang="en" dirty="0">
                <a:solidFill>
                  <a:srgbClr val="3A3A82"/>
                </a:solidFill>
              </a:rPr>
              <a:t> makeup exams</a:t>
            </a:r>
            <a:endParaRPr dirty="0">
              <a:solidFill>
                <a:srgbClr val="3A3A82"/>
              </a:solidFill>
            </a:endParaRPr>
          </a:p>
          <a:p>
            <a:r>
              <a:rPr lang="en" dirty="0">
                <a:solidFill>
                  <a:srgbClr val="3A3A82"/>
                </a:solidFill>
              </a:rPr>
              <a:t>Exams will not be excused for reasons within your control.</a:t>
            </a:r>
          </a:p>
          <a:p>
            <a:r>
              <a:rPr lang="en" dirty="0">
                <a:solidFill>
                  <a:srgbClr val="3A3A82"/>
                </a:solidFill>
              </a:rPr>
              <a:t>If there is a valid reason (needs approval from instructor) for missing an exam, the grade will be </a:t>
            </a:r>
            <a:r>
              <a:rPr lang="en" b="1" dirty="0">
                <a:solidFill>
                  <a:srgbClr val="3A3A82"/>
                </a:solidFill>
              </a:rPr>
              <a:t>split equally </a:t>
            </a:r>
            <a:r>
              <a:rPr lang="en" dirty="0">
                <a:solidFill>
                  <a:srgbClr val="3A3A82"/>
                </a:solidFill>
              </a:rPr>
              <a:t>among the other components.</a:t>
            </a:r>
          </a:p>
          <a:p>
            <a:pPr marL="76200" indent="0">
              <a:buNone/>
            </a:pPr>
            <a:br>
              <a:rPr lang="en" dirty="0">
                <a:solidFill>
                  <a:srgbClr val="3A3A82"/>
                </a:solidFill>
              </a:rPr>
            </a:br>
            <a:endParaRPr lang="en" dirty="0">
              <a:solidFill>
                <a:srgbClr val="3A3A8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1"/>
          <p:cNvSpPr txBox="1">
            <a:spLocks noGrp="1"/>
          </p:cNvSpPr>
          <p:nvPr>
            <p:ph type="title"/>
          </p:nvPr>
        </p:nvSpPr>
        <p:spPr>
          <a:xfrm>
            <a:off x="1226100" y="687913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Academic Integrity Policy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201" name="Google Shape;201;p41"/>
          <p:cNvSpPr txBox="1">
            <a:spLocks noGrp="1"/>
          </p:cNvSpPr>
          <p:nvPr>
            <p:ph type="body" idx="1"/>
          </p:nvPr>
        </p:nvSpPr>
        <p:spPr>
          <a:xfrm>
            <a:off x="311700" y="2009725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r>
              <a:rPr lang="en" dirty="0">
                <a:solidFill>
                  <a:srgbClr val="3A3A82"/>
                </a:solidFill>
              </a:rPr>
              <a:t>If you </a:t>
            </a:r>
            <a:r>
              <a:rPr lang="en" dirty="0">
                <a:solidFill>
                  <a:srgbClr val="FF0000"/>
                </a:solidFill>
              </a:rPr>
              <a:t>need help</a:t>
            </a:r>
            <a:r>
              <a:rPr lang="en" dirty="0">
                <a:solidFill>
                  <a:srgbClr val="3A3A82"/>
                </a:solidFill>
              </a:rPr>
              <a:t>, see:</a:t>
            </a:r>
            <a:endParaRPr dirty="0">
              <a:solidFill>
                <a:srgbClr val="3A3A82"/>
              </a:solidFill>
            </a:endParaRPr>
          </a:p>
          <a:p>
            <a:pPr lvl="1">
              <a:spcBef>
                <a:spcPts val="0"/>
              </a:spcBef>
            </a:pPr>
            <a:r>
              <a:rPr lang="en-SG" dirty="0">
                <a:solidFill>
                  <a:srgbClr val="3A3A82"/>
                </a:solidFill>
              </a:rPr>
              <a:t>Ioannis</a:t>
            </a:r>
            <a:endParaRPr dirty="0">
              <a:solidFill>
                <a:srgbClr val="3A3A82"/>
              </a:solidFill>
            </a:endParaRPr>
          </a:p>
          <a:p>
            <a:pPr lvl="1">
              <a:spcBef>
                <a:spcPts val="0"/>
              </a:spcBef>
            </a:pPr>
            <a:r>
              <a:rPr lang="en-SG" dirty="0">
                <a:solidFill>
                  <a:srgbClr val="3A3A82"/>
                </a:solidFill>
              </a:rPr>
              <a:t>TAs</a:t>
            </a:r>
            <a:endParaRPr dirty="0">
              <a:solidFill>
                <a:srgbClr val="3A3A82"/>
              </a:solidFill>
            </a:endParaRPr>
          </a:p>
          <a:p>
            <a:pPr indent="-342900">
              <a:lnSpc>
                <a:spcPct val="115000"/>
              </a:lnSpc>
              <a:buClr>
                <a:schemeClr val="dk2"/>
              </a:buClr>
              <a:buSzPts val="1800"/>
            </a:pPr>
            <a:r>
              <a:rPr lang="en" dirty="0">
                <a:solidFill>
                  <a:srgbClr val="FF0000"/>
                </a:solidFill>
              </a:rPr>
              <a:t>Plagiarism</a:t>
            </a:r>
            <a:r>
              <a:rPr lang="en" dirty="0">
                <a:solidFill>
                  <a:srgbClr val="3A3A82"/>
                </a:solidFill>
              </a:rPr>
              <a:t> risks an </a:t>
            </a:r>
            <a:r>
              <a:rPr lang="en" dirty="0">
                <a:solidFill>
                  <a:srgbClr val="FF0000"/>
                </a:solidFill>
              </a:rPr>
              <a:t>F</a:t>
            </a:r>
            <a:r>
              <a:rPr lang="en" dirty="0">
                <a:solidFill>
                  <a:srgbClr val="3A3A82"/>
                </a:solidFill>
              </a:rPr>
              <a:t> in the class and more.</a:t>
            </a:r>
            <a:endParaRPr dirty="0">
              <a:solidFill>
                <a:srgbClr val="3A3A82"/>
              </a:solidFill>
            </a:endParaRPr>
          </a:p>
          <a:p>
            <a:r>
              <a:rPr lang="en" dirty="0">
                <a:solidFill>
                  <a:srgbClr val="3A3A82"/>
                </a:solidFill>
              </a:rPr>
              <a:t>The following are examples of </a:t>
            </a:r>
            <a:r>
              <a:rPr lang="en" b="1" dirty="0">
                <a:solidFill>
                  <a:srgbClr val="FF0000"/>
                </a:solidFill>
              </a:rPr>
              <a:t>not okay</a:t>
            </a:r>
            <a:r>
              <a:rPr lang="en" b="1" dirty="0">
                <a:solidFill>
                  <a:srgbClr val="3A3A82"/>
                </a:solidFill>
              </a:rPr>
              <a:t>:</a:t>
            </a:r>
            <a:endParaRPr dirty="0">
              <a:solidFill>
                <a:srgbClr val="3A3A82"/>
              </a:solidFill>
            </a:endParaRPr>
          </a:p>
          <a:p>
            <a:pPr lvl="1">
              <a:spcBef>
                <a:spcPts val="0"/>
              </a:spcBef>
            </a:pPr>
            <a:r>
              <a:rPr lang="en" dirty="0">
                <a:solidFill>
                  <a:srgbClr val="3A3A82"/>
                </a:solidFill>
              </a:rPr>
              <a:t>Chegg				GeeksForGeeks</a:t>
            </a:r>
            <a:endParaRPr dirty="0">
              <a:solidFill>
                <a:srgbClr val="3A3A82"/>
              </a:solidFill>
            </a:endParaRPr>
          </a:p>
          <a:p>
            <a:pPr lvl="1">
              <a:spcBef>
                <a:spcPts val="0"/>
              </a:spcBef>
            </a:pPr>
            <a:r>
              <a:rPr lang="en" dirty="0">
                <a:solidFill>
                  <a:srgbClr val="3A3A82"/>
                </a:solidFill>
              </a:rPr>
              <a:t>CourseHero			Quora</a:t>
            </a:r>
            <a:endParaRPr dirty="0">
              <a:solidFill>
                <a:srgbClr val="3A3A82"/>
              </a:solidFill>
            </a:endParaRPr>
          </a:p>
          <a:p>
            <a:pPr lvl="1">
              <a:spcBef>
                <a:spcPts val="0"/>
              </a:spcBef>
            </a:pPr>
            <a:r>
              <a:rPr lang="en" dirty="0">
                <a:solidFill>
                  <a:srgbClr val="3A3A82"/>
                </a:solidFill>
              </a:rPr>
              <a:t>StackOverflow		Github (generally)</a:t>
            </a:r>
          </a:p>
          <a:p>
            <a:pPr lvl="1">
              <a:spcBef>
                <a:spcPts val="0"/>
              </a:spcBef>
            </a:pPr>
            <a:r>
              <a:rPr lang="en" dirty="0">
                <a:solidFill>
                  <a:srgbClr val="3A3A82"/>
                </a:solidFill>
              </a:rPr>
              <a:t>Chatgpt or related platform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46435D20-9939-4CE3-BD5C-B21184E75C97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44"/>
          <p:cNvSpPr txBox="1">
            <a:spLocks noGrp="1"/>
          </p:cNvSpPr>
          <p:nvPr>
            <p:ph type="title"/>
          </p:nvPr>
        </p:nvSpPr>
        <p:spPr>
          <a:xfrm>
            <a:off x="787950" y="649812"/>
            <a:ext cx="85206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algn="l"/>
            <a:r>
              <a:rPr lang="en" dirty="0">
                <a:solidFill>
                  <a:srgbClr val="3A3A82"/>
                </a:solidFill>
              </a:rPr>
              <a:t>Collaboration with classmates</a:t>
            </a:r>
            <a:endParaRPr dirty="0">
              <a:solidFill>
                <a:srgbClr val="3A3A82"/>
              </a:solidFill>
            </a:endParaRPr>
          </a:p>
        </p:txBody>
      </p:sp>
      <p:sp>
        <p:nvSpPr>
          <p:cNvPr id="219" name="Google Shape;219;p44"/>
          <p:cNvSpPr txBox="1">
            <a:spLocks noGrp="1"/>
          </p:cNvSpPr>
          <p:nvPr>
            <p:ph type="body" idx="1"/>
          </p:nvPr>
        </p:nvSpPr>
        <p:spPr>
          <a:xfrm>
            <a:off x="483151" y="2119262"/>
            <a:ext cx="8520600" cy="34164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indent="-342900">
              <a:lnSpc>
                <a:spcPct val="115000"/>
              </a:lnSpc>
              <a:buClr>
                <a:srgbClr val="000000"/>
              </a:buClr>
              <a:buSzPts val="1800"/>
            </a:pPr>
            <a:r>
              <a:rPr lang="en" sz="1800" dirty="0">
                <a:solidFill>
                  <a:srgbClr val="3A3A82"/>
                </a:solidFill>
              </a:rPr>
              <a:t>You can discuss some things freely with others:</a:t>
            </a:r>
            <a:endParaRPr sz="1800" dirty="0">
              <a:solidFill>
                <a:srgbClr val="3A3A82"/>
              </a:solidFill>
            </a:endParaRPr>
          </a:p>
          <a:p>
            <a:pPr lvl="1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</a:pPr>
            <a:r>
              <a:rPr lang="en" sz="1800" dirty="0">
                <a:solidFill>
                  <a:srgbClr val="3A3A82"/>
                </a:solidFill>
              </a:rPr>
              <a:t>What a problem is asking</a:t>
            </a:r>
            <a:endParaRPr dirty="0">
              <a:solidFill>
                <a:srgbClr val="3A3A82"/>
              </a:solidFill>
            </a:endParaRPr>
          </a:p>
          <a:p>
            <a:pPr lvl="1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</a:pPr>
            <a:r>
              <a:rPr lang="en" sz="1800" dirty="0">
                <a:solidFill>
                  <a:srgbClr val="3A3A82"/>
                </a:solidFill>
              </a:rPr>
              <a:t>How to do a non-homework or non-exam problem</a:t>
            </a:r>
            <a:endParaRPr dirty="0">
              <a:solidFill>
                <a:srgbClr val="3A3A82"/>
              </a:solidFill>
            </a:endParaRPr>
          </a:p>
          <a:p>
            <a:pPr lvl="1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</a:pPr>
            <a:r>
              <a:rPr lang="en" sz="1800" dirty="0">
                <a:solidFill>
                  <a:srgbClr val="3A3A82"/>
                </a:solidFill>
              </a:rPr>
              <a:t>How something from lecture worked</a:t>
            </a:r>
            <a:endParaRPr dirty="0">
              <a:solidFill>
                <a:srgbClr val="3A3A82"/>
              </a:solidFill>
            </a:endParaRPr>
          </a:p>
          <a:p>
            <a:pPr indent="-342900">
              <a:lnSpc>
                <a:spcPct val="115000"/>
              </a:lnSpc>
              <a:buClr>
                <a:srgbClr val="000000"/>
              </a:buClr>
              <a:buSzPts val="1800"/>
            </a:pPr>
            <a:r>
              <a:rPr lang="en" sz="1800" dirty="0">
                <a:solidFill>
                  <a:srgbClr val="3A3A82"/>
                </a:solidFill>
              </a:rPr>
              <a:t>You should </a:t>
            </a:r>
            <a:r>
              <a:rPr lang="en" sz="1800" b="1" dirty="0">
                <a:solidFill>
                  <a:srgbClr val="3A3A82"/>
                </a:solidFill>
              </a:rPr>
              <a:t>never</a:t>
            </a:r>
            <a:r>
              <a:rPr lang="en" sz="1800" dirty="0">
                <a:solidFill>
                  <a:srgbClr val="3A3A82"/>
                </a:solidFill>
              </a:rPr>
              <a:t>:</a:t>
            </a:r>
            <a:endParaRPr sz="1800" dirty="0">
              <a:solidFill>
                <a:srgbClr val="3A3A82"/>
              </a:solidFill>
            </a:endParaRPr>
          </a:p>
          <a:p>
            <a:pPr lvl="1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</a:pPr>
            <a:r>
              <a:rPr lang="en" sz="1800" dirty="0">
                <a:solidFill>
                  <a:srgbClr val="FF0000"/>
                </a:solidFill>
              </a:rPr>
              <a:t>Show</a:t>
            </a:r>
            <a:r>
              <a:rPr lang="en" sz="1800" dirty="0">
                <a:solidFill>
                  <a:srgbClr val="3A3A82"/>
                </a:solidFill>
              </a:rPr>
              <a:t> your homework assignment to someone else</a:t>
            </a:r>
            <a:endParaRPr dirty="0">
              <a:solidFill>
                <a:srgbClr val="3A3A82"/>
              </a:solidFill>
            </a:endParaRPr>
          </a:p>
          <a:p>
            <a:pPr lvl="1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</a:pPr>
            <a:r>
              <a:rPr lang="en" sz="1800" dirty="0">
                <a:solidFill>
                  <a:srgbClr val="3A3A82"/>
                </a:solidFill>
              </a:rPr>
              <a:t>Write your solutions from notes taken </a:t>
            </a:r>
            <a:r>
              <a:rPr lang="en" sz="1800" dirty="0">
                <a:solidFill>
                  <a:srgbClr val="FF0000"/>
                </a:solidFill>
              </a:rPr>
              <a:t>outside</a:t>
            </a:r>
            <a:r>
              <a:rPr lang="en" sz="1800" dirty="0">
                <a:solidFill>
                  <a:srgbClr val="3A3A82"/>
                </a:solidFill>
              </a:rPr>
              <a:t> lecture</a:t>
            </a:r>
            <a:r>
              <a:rPr lang="en" dirty="0">
                <a:solidFill>
                  <a:srgbClr val="3A3A82"/>
                </a:solidFill>
              </a:rPr>
              <a:t> / discussion</a:t>
            </a:r>
            <a:endParaRPr dirty="0">
              <a:solidFill>
                <a:srgbClr val="3A3A82"/>
              </a:solidFill>
            </a:endParaRPr>
          </a:p>
          <a:p>
            <a:pPr lvl="1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</a:pPr>
            <a:r>
              <a:rPr lang="en" sz="1800" dirty="0">
                <a:solidFill>
                  <a:srgbClr val="3A3A82"/>
                </a:solidFill>
              </a:rPr>
              <a:t>Seek homework solutions from </a:t>
            </a:r>
            <a:r>
              <a:rPr lang="en" sz="1800" dirty="0">
                <a:solidFill>
                  <a:srgbClr val="FF0000"/>
                </a:solidFill>
              </a:rPr>
              <a:t>outside</a:t>
            </a:r>
            <a:r>
              <a:rPr lang="en" sz="1800" dirty="0">
                <a:solidFill>
                  <a:srgbClr val="3A3A82"/>
                </a:solidFill>
              </a:rPr>
              <a:t> sources -- especially online!</a:t>
            </a:r>
            <a:endParaRPr dirty="0">
              <a:solidFill>
                <a:srgbClr val="3A3A82"/>
              </a:solidFill>
            </a:endParaRPr>
          </a:p>
          <a:p>
            <a:pPr lvl="1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</a:pPr>
            <a:r>
              <a:rPr lang="en" sz="1800" dirty="0">
                <a:solidFill>
                  <a:srgbClr val="3A3A82"/>
                </a:solidFill>
              </a:rPr>
              <a:t>Tell a student specifically how to solve a homework problem</a:t>
            </a:r>
            <a:endParaRPr dirty="0">
              <a:solidFill>
                <a:srgbClr val="3A3A82"/>
              </a:solidFill>
            </a:endParaRPr>
          </a:p>
          <a:p>
            <a:pPr indent="-342900">
              <a:lnSpc>
                <a:spcPct val="115000"/>
              </a:lnSpc>
              <a:buClr>
                <a:srgbClr val="000000"/>
              </a:buClr>
              <a:buSzPts val="1800"/>
            </a:pPr>
            <a:r>
              <a:rPr lang="en" sz="1800" dirty="0">
                <a:solidFill>
                  <a:srgbClr val="3A3A82"/>
                </a:solidFill>
              </a:rPr>
              <a:t>Penalty for academic </a:t>
            </a:r>
            <a:r>
              <a:rPr lang="en" sz="1800" dirty="0">
                <a:solidFill>
                  <a:srgbClr val="FF0000"/>
                </a:solidFill>
              </a:rPr>
              <a:t>dishonesty</a:t>
            </a:r>
            <a:r>
              <a:rPr lang="en" sz="1800" dirty="0">
                <a:solidFill>
                  <a:srgbClr val="3A3A82"/>
                </a:solidFill>
              </a:rPr>
              <a:t>:  </a:t>
            </a:r>
            <a:r>
              <a:rPr lang="en" sz="1800" dirty="0">
                <a:solidFill>
                  <a:srgbClr val="FF0000"/>
                </a:solidFill>
              </a:rPr>
              <a:t>F</a:t>
            </a:r>
            <a:r>
              <a:rPr lang="en" sz="1800" dirty="0">
                <a:solidFill>
                  <a:srgbClr val="3A3A82"/>
                </a:solidFill>
              </a:rPr>
              <a:t> in the course.</a:t>
            </a:r>
            <a:endParaRPr sz="1800" dirty="0">
              <a:solidFill>
                <a:srgbClr val="3A3A82"/>
              </a:solidFill>
            </a:endParaRPr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AA6FEEE6-CE91-48E7-B388-9BE72C907B03}"/>
              </a:ext>
            </a:extLst>
          </p:cNvPr>
          <p:cNvSpPr txBox="1">
            <a:spLocks/>
          </p:cNvSpPr>
          <p:nvPr/>
        </p:nvSpPr>
        <p:spPr>
          <a:xfrm>
            <a:off x="3124200" y="6380162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solidFill>
                  <a:srgbClr val="0070C0"/>
                </a:solidFill>
              </a:rPr>
              <a:t>Design and Analysis of Algorithms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1.7361"/>
  <p:tag name="ORIGINALWIDTH" val="2785.152"/>
  <p:tag name="LATEXADDIN" val="\documentclass{article}&#10;\usepackage{amsmath}&#10;\pagestyle{empty}&#10;\begin{document}&#10;&#10;This gives $2n-2$ queries where $n$ is the group size.&#10;&#10;&#10;\end{document}"/>
  <p:tag name="IGUANATEXSIZE" val="20"/>
  <p:tag name="IGUANATEXCURSOR" val="106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25.2343"/>
  <p:tag name="ORIGINALWIDTH" val="3298.838"/>
  <p:tag name="LATEXADDIN" val="\documentclass{article}&#10;\usepackage{amsmath}&#10;\pagestyle{empty}&#10;\begin{document}&#10;&#10;Total queries are $2n-2 + n-1 = 3n-3$ which gives $\Theta(n)$ .&#10;&#10;&#10;\end{document}"/>
  <p:tag name="IGUANATEXSIZE" val="20"/>
  <p:tag name="IGUANATEXCURSOR" val="117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24071"/>
  <p:tag name="ORIGINALWIDTH" val="98.98764"/>
  <p:tag name="LATEXADDIN" val="\documentclass{article}&#10;\usepackage{amsmath}&#10;\pagestyle{empty}&#10;\begin{document}&#10;&#10;$x_i$&#10;&#10;&#10;\end{document}"/>
  <p:tag name="IGUANATEXSIZE" val="20"/>
  <p:tag name="IGUANATEXCURSOR" val="86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1.48859"/>
  <p:tag name="ORIGINALWIDTH" val="106.4867"/>
  <p:tag name="LATEXADDIN" val="\documentclass{article}&#10;\usepackage{amsmath}&#10;\pagestyle{empty}&#10;\begin{document}&#10;&#10;$x_j$&#10;&#10;&#10;\end{document}"/>
  <p:tag name="IGUANATEXSIZE" val="20"/>
  <p:tag name="IGUANATEXCURSOR" val="85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24071"/>
  <p:tag name="ORIGINALWIDTH" val="98.98764"/>
  <p:tag name="LATEXADDIN" val="\documentclass{article}&#10;\usepackage{amsmath}&#10;\pagestyle{empty}&#10;\begin{document}&#10;&#10;$x_i$&#10;&#10;&#10;\end{document}"/>
  <p:tag name="IGUANATEXSIZE" val="20"/>
  <p:tag name="IGUANATEXCURSOR" val="86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1.48859"/>
  <p:tag name="ORIGINALWIDTH" val="106.4867"/>
  <p:tag name="LATEXADDIN" val="\documentclass{article}&#10;\usepackage{amsmath}&#10;\pagestyle{empty}&#10;\begin{document}&#10;&#10;$x_j$&#10;&#10;&#10;\end{document}"/>
  <p:tag name="IGUANATEXSIZE" val="20"/>
  <p:tag name="IGUANATEXCURSOR" val="85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24071"/>
  <p:tag name="ORIGINALWIDTH" val="98.98764"/>
  <p:tag name="LATEXADDIN" val="\documentclass{article}&#10;\usepackage{amsmath}&#10;\pagestyle{empty}&#10;\begin{document}&#10;&#10;$x_i$&#10;&#10;&#10;\end{document}"/>
  <p:tag name="IGUANATEXSIZE" val="20"/>
  <p:tag name="IGUANATEXCURSOR" val="86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1.48859"/>
  <p:tag name="ORIGINALWIDTH" val="106.4867"/>
  <p:tag name="LATEXADDIN" val="\documentclass{article}&#10;\usepackage{amsmath}&#10;\pagestyle{empty}&#10;\begin{document}&#10;&#10;$x_j$&#10;&#10;&#10;\end{document}"/>
  <p:tag name="IGUANATEXSIZE" val="20"/>
  <p:tag name="IGUANATEXCURSOR" val="85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24071"/>
  <p:tag name="ORIGINALWIDTH" val="98.98764"/>
  <p:tag name="LATEXADDIN" val="\documentclass{article}&#10;\usepackage{amsmath}&#10;\pagestyle{empty}&#10;\begin{document}&#10;&#10;$x_i$&#10;&#10;&#10;\end{document}"/>
  <p:tag name="IGUANATEXSIZE" val="20"/>
  <p:tag name="IGUANATEXCURSOR" val="86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1.48859"/>
  <p:tag name="ORIGINALWIDTH" val="106.4867"/>
  <p:tag name="LATEXADDIN" val="\documentclass{article}&#10;\usepackage{amsmath}&#10;\pagestyle{empty}&#10;\begin{document}&#10;&#10;$x_j$&#10;&#10;&#10;\end{document}"/>
  <p:tag name="IGUANATEXSIZE" val="20"/>
  <p:tag name="IGUANATEXCURSOR" val="85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24071"/>
  <p:tag name="ORIGINALWIDTH" val="98.98764"/>
  <p:tag name="LATEXADDIN" val="\documentclass{article}&#10;\usepackage{amsmath}&#10;\pagestyle{empty}&#10;\begin{document}&#10;&#10;$x_i$&#10;&#10;&#10;\end{document}"/>
  <p:tag name="IGUANATEXSIZE" val="20"/>
  <p:tag name="IGUANATEXCURSOR" val="86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1.7361"/>
  <p:tag name="ORIGINALWIDTH" val="2785.152"/>
  <p:tag name="LATEXADDIN" val="\documentclass{article}&#10;\usepackage{amsmath}&#10;\pagestyle{empty}&#10;\begin{document}&#10;&#10;This gives $2n-2$ queries where $n$ is the group size.&#10;&#10;&#10;\end{document}"/>
  <p:tag name="IGUANATEXSIZE" val="20"/>
  <p:tag name="IGUANATEXCURSOR" val="106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1.48859"/>
  <p:tag name="ORIGINALWIDTH" val="106.4867"/>
  <p:tag name="LATEXADDIN" val="\documentclass{article}&#10;\usepackage{amsmath}&#10;\pagestyle{empty}&#10;\begin{document}&#10;&#10;$x_j$&#10;&#10;&#10;\end{document}"/>
  <p:tag name="IGUANATEXSIZE" val="20"/>
  <p:tag name="IGUANATEXCURSOR" val="85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24071"/>
  <p:tag name="ORIGINALWIDTH" val="98.98764"/>
  <p:tag name="LATEXADDIN" val="\documentclass{article}&#10;\usepackage{amsmath}&#10;\pagestyle{empty}&#10;\begin{document}&#10;&#10;$x_i$&#10;&#10;&#10;\end{document}"/>
  <p:tag name="IGUANATEXSIZE" val="20"/>
  <p:tag name="IGUANATEXCURSOR" val="86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1.48859"/>
  <p:tag name="ORIGINALWIDTH" val="106.4867"/>
  <p:tag name="LATEXADDIN" val="\documentclass{article}&#10;\usepackage{amsmath}&#10;\pagestyle{empty}&#10;\begin{document}&#10;&#10;$x_j$&#10;&#10;&#10;\end{document}"/>
  <p:tag name="IGUANATEXSIZE" val="20"/>
  <p:tag name="IGUANATEXCURSOR" val="85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24071"/>
  <p:tag name="ORIGINALWIDTH" val="98.98764"/>
  <p:tag name="LATEXADDIN" val="\documentclass{article}&#10;\usepackage{amsmath}&#10;\pagestyle{empty}&#10;\begin{document}&#10;&#10;$x_i$&#10;&#10;&#10;\end{document}"/>
  <p:tag name="IGUANATEXSIZE" val="20"/>
  <p:tag name="IGUANATEXCURSOR" val="86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1.48859"/>
  <p:tag name="ORIGINALWIDTH" val="106.4867"/>
  <p:tag name="LATEXADDIN" val="\documentclass{article}&#10;\usepackage{amsmath}&#10;\pagestyle{empty}&#10;\begin{document}&#10;&#10;$x_j$&#10;&#10;&#10;\end{document}"/>
  <p:tag name="IGUANATEXSIZE" val="20"/>
  <p:tag name="IGUANATEXCURSOR" val="85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24071"/>
  <p:tag name="ORIGINALWIDTH" val="98.98764"/>
  <p:tag name="LATEXADDIN" val="\documentclass{article}&#10;\usepackage{amsmath}&#10;\pagestyle{empty}&#10;\begin{document}&#10;&#10;$x_i$&#10;&#10;&#10;\end{document}"/>
  <p:tag name="IGUANATEXSIZE" val="20"/>
  <p:tag name="IGUANATEXCURSOR" val="86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1.48859"/>
  <p:tag name="ORIGINALWIDTH" val="106.4867"/>
  <p:tag name="LATEXADDIN" val="\documentclass{article}&#10;\usepackage{amsmath}&#10;\pagestyle{empty}&#10;\begin{document}&#10;&#10;$x_j$&#10;&#10;&#10;\end{document}"/>
  <p:tag name="IGUANATEXSIZE" val="20"/>
  <p:tag name="IGUANATEXCURSOR" val="85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24071"/>
  <p:tag name="ORIGINALWIDTH" val="98.98764"/>
  <p:tag name="LATEXADDIN" val="\documentclass{article}&#10;\usepackage{amsmath}&#10;\pagestyle{empty}&#10;\begin{document}&#10;&#10;$x_i$&#10;&#10;&#10;\end{document}"/>
  <p:tag name="IGUANATEXSIZE" val="20"/>
  <p:tag name="IGUANATEXCURSOR" val="86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1.48859"/>
  <p:tag name="ORIGINALWIDTH" val="106.4867"/>
  <p:tag name="LATEXADDIN" val="\documentclass{article}&#10;\usepackage{amsmath}&#10;\pagestyle{empty}&#10;\begin{document}&#10;&#10;$x_j$&#10;&#10;&#10;\end{document}"/>
  <p:tag name="IGUANATEXSIZE" val="20"/>
  <p:tag name="IGUANATEXCURSOR" val="85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24071"/>
  <p:tag name="ORIGINALWIDTH" val="98.98764"/>
  <p:tag name="LATEXADDIN" val="\documentclass{article}&#10;\usepackage{amsmath}&#10;\pagestyle{empty}&#10;\begin{document}&#10;&#10;$x_i$&#10;&#10;&#10;\end{document}"/>
  <p:tag name="IGUANATEXSIZE" val="20"/>
  <p:tag name="IGUANATEXCURSOR" val="86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1.7361"/>
  <p:tag name="ORIGINALWIDTH" val="2785.152"/>
  <p:tag name="LATEXADDIN" val="\documentclass{article}&#10;\usepackage{amsmath}&#10;\pagestyle{empty}&#10;\begin{document}&#10;&#10;This gives $2n-2$ queries where $n$ is the group size.&#10;&#10;&#10;\end{document}"/>
  <p:tag name="IGUANATEXSIZE" val="20"/>
  <p:tag name="IGUANATEXCURSOR" val="106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1.48859"/>
  <p:tag name="ORIGINALWIDTH" val="106.4867"/>
  <p:tag name="LATEXADDIN" val="\documentclass{article}&#10;\usepackage{amsmath}&#10;\pagestyle{empty}&#10;\begin{document}&#10;&#10;$x_j$&#10;&#10;&#10;\end{document}"/>
  <p:tag name="IGUANATEXSIZE" val="20"/>
  <p:tag name="IGUANATEXCURSOR" val="85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24071"/>
  <p:tag name="ORIGINALWIDTH" val="98.98764"/>
  <p:tag name="LATEXADDIN" val="\documentclass{article}&#10;\usepackage{amsmath}&#10;\pagestyle{empty}&#10;\begin{document}&#10;&#10;$x_i$&#10;&#10;&#10;\end{document}"/>
  <p:tag name="IGUANATEXSIZE" val="20"/>
  <p:tag name="IGUANATEXCURSOR" val="86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1.48859"/>
  <p:tag name="ORIGINALWIDTH" val="106.4867"/>
  <p:tag name="LATEXADDIN" val="\documentclass{article}&#10;\usepackage{amsmath}&#10;\pagestyle{empty}&#10;\begin{document}&#10;&#10;$x_j$&#10;&#10;&#10;\end{document}"/>
  <p:tag name="IGUANATEXSIZE" val="20"/>
  <p:tag name="IGUANATEXCURSOR" val="85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74.24071"/>
  <p:tag name="ORIGINALWIDTH" val="98.98764"/>
  <p:tag name="LATEXADDIN" val="\documentclass{article}&#10;\usepackage{amsmath}&#10;\pagestyle{empty}&#10;\begin{document}&#10;&#10;$x_i$&#10;&#10;&#10;\end{document}"/>
  <p:tag name="IGUANATEXSIZE" val="20"/>
  <p:tag name="IGUANATEXCURSOR" val="86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1.48859"/>
  <p:tag name="ORIGINALWIDTH" val="106.4867"/>
  <p:tag name="LATEXADDIN" val="\documentclass{article}&#10;\usepackage{amsmath}&#10;\pagestyle{empty}&#10;\begin{document}&#10;&#10;$x_j$&#10;&#10;&#10;\end{document}"/>
  <p:tag name="IGUANATEXSIZE" val="20"/>
  <p:tag name="IGUANATEXCURSOR" val="85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4.2332"/>
  <p:tag name="ORIGINALWIDTH" val="2656.918"/>
  <p:tag name="LATEXADDIN" val="\documentclass{article}&#10;\usepackage{amsmath}&#10;\pagestyle{empty}&#10;\begin{document}&#10;&#10;Total queries are $(2n-2) \cdot n$ which gives $\Theta(n^2)$ .&#10;&#10;&#10;\end{document}"/>
  <p:tag name="IGUANATEXSIZE" val="20"/>
  <p:tag name="IGUANATEXCURSOR" val="87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34.2332"/>
  <p:tag name="ORIGINALWIDTH" val="2656.918"/>
  <p:tag name="LATEXADDIN" val="\documentclass{article}&#10;\usepackage{amsmath}&#10;\pagestyle{empty}&#10;\begin{document}&#10;&#10;Total queries are $(2n-2) \cdot n$ which gives $\Theta(n^2)$ .&#10;&#10;&#10;\end{document}"/>
  <p:tag name="IGUANATEXSIZE" val="20"/>
  <p:tag name="IGUANATEXCURSOR" val="87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111.7361"/>
  <p:tag name="ORIGINALWIDTH" val="2785.152"/>
  <p:tag name="LATEXADDIN" val="\documentclass{article}&#10;\usepackage{amsmath}&#10;\pagestyle{empty}&#10;\begin{document}&#10;&#10;This gives $2n-2$ queries where $n$ is the group size.&#10;&#10;&#10;\end{document}"/>
  <p:tag name="IGUANATEXSIZE" val="20"/>
  <p:tag name="IGUANATEXCURSOR" val="106"/>
  <p:tag name="TRANSPARENCY" val="True"/>
  <p:tag name="LATEXENGINEID" val="0"/>
  <p:tag name="TEMPFOLDER" val="c:\temp\"/>
  <p:tag name="LATEXFORMHEIGHT" val="312"/>
  <p:tag name="LATEXFORMWIDTH" val="384"/>
  <p:tag name="LATEXFORMWRAP" val="True"/>
  <p:tag name="BITMAPVECTOR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0.73866"/>
  <p:tag name="ORIGINALWIDTH" val="2976.378"/>
  <p:tag name="LATEXADDIN" val="\documentclass{article}&#10;\usepackage{amsmath}&#10;\pagestyle{empty}&#10;\begin{document}&#10;&#10;After $n-1$ &quot;iterates&quot; we have \textbf{one} member in the list.&#10;&#10;&#10;\end{document}"/>
  <p:tag name="IGUANATEXSIZE" val="20"/>
  <p:tag name="IGUANATEXCURSOR" val="124"/>
  <p:tag name="TRANSPARENCY" val="True"/>
  <p:tag name="LATEXENGINEID" val="0"/>
  <p:tag name="TEMPFOLDER" val="c:\testa\"/>
  <p:tag name="LATEXFORMHEIGHT" val="312"/>
  <p:tag name="LATEXFORMWIDTH" val="384"/>
  <p:tag name="LATEXFORMWRAP" val="True"/>
  <p:tag name="BITMAPVECTOR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0.73866"/>
  <p:tag name="ORIGINALWIDTH" val="2976.378"/>
  <p:tag name="LATEXADDIN" val="\documentclass{article}&#10;\usepackage{amsmath}&#10;\pagestyle{empty}&#10;\begin{document}&#10;&#10;After $n-1$ &quot;iterates&quot; we have \textbf{one} member in the list.&#10;&#10;&#10;\end{document}"/>
  <p:tag name="IGUANATEXSIZE" val="20"/>
  <p:tag name="IGUANATEXCURSOR" val="124"/>
  <p:tag name="TRANSPARENCY" val="True"/>
  <p:tag name="LATEXENGINEID" val="0"/>
  <p:tag name="TEMPFOLDER" val="c:\testa\"/>
  <p:tag name="LATEXFORMHEIGHT" val="312"/>
  <p:tag name="LATEXFORMWIDTH" val="384"/>
  <p:tag name="LATEXFORMWRAP" val="True"/>
  <p:tag name="BITMAPVECTOR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90.73866"/>
  <p:tag name="ORIGINALWIDTH" val="2976.378"/>
  <p:tag name="LATEXADDIN" val="\documentclass{article}&#10;\usepackage{amsmath}&#10;\pagestyle{empty}&#10;\begin{document}&#10;&#10;After $n-1$ &quot;iterates&quot; we have \textbf{one} member in the list.&#10;&#10;&#10;\end{document}"/>
  <p:tag name="IGUANATEXSIZE" val="20"/>
  <p:tag name="IGUANATEXCURSOR" val="124"/>
  <p:tag name="TRANSPARENCY" val="True"/>
  <p:tag name="LATEXENGINEID" val="0"/>
  <p:tag name="TEMPFOLDER" val="c:\testa\"/>
  <p:tag name="LATEXFORMHEIGHT" val="312"/>
  <p:tag name="LATEXFORMWIDTH" val="384"/>
  <p:tag name="LATEXFORMWRAP" val="True"/>
  <p:tag name="BITMAPVECTOR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2471</Words>
  <Application>Microsoft Office PowerPoint</Application>
  <PresentationFormat>On-screen Show (4:3)</PresentationFormat>
  <Paragraphs>399</Paragraphs>
  <Slides>40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-apple-system</vt:lpstr>
      <vt:lpstr>Arial</vt:lpstr>
      <vt:lpstr>Calibri</vt:lpstr>
      <vt:lpstr>Cambria Math</vt:lpstr>
      <vt:lpstr>CMR12</vt:lpstr>
      <vt:lpstr>Helvetica Neue</vt:lpstr>
      <vt:lpstr>Office Theme</vt:lpstr>
      <vt:lpstr>       Lecture 1</vt:lpstr>
      <vt:lpstr>Course staff</vt:lpstr>
      <vt:lpstr>Course material</vt:lpstr>
      <vt:lpstr>Grading</vt:lpstr>
      <vt:lpstr>Letter Grades</vt:lpstr>
      <vt:lpstr>Submitting Assignments</vt:lpstr>
      <vt:lpstr>Exam Dates and Rules</vt:lpstr>
      <vt:lpstr>Academic Integrity Policy</vt:lpstr>
      <vt:lpstr>Collaboration with classmates</vt:lpstr>
      <vt:lpstr>To-Do This Week</vt:lpstr>
      <vt:lpstr>What is algorithm</vt:lpstr>
      <vt:lpstr>What is algorithm</vt:lpstr>
      <vt:lpstr>   Case study I: Finding a Celebrity</vt:lpstr>
      <vt:lpstr>             What is a celebrity? </vt:lpstr>
      <vt:lpstr>             What is a celebrity? </vt:lpstr>
      <vt:lpstr>              Brute force approach </vt:lpstr>
      <vt:lpstr>              Brute force approach </vt:lpstr>
      <vt:lpstr>              Brute force approach </vt:lpstr>
      <vt:lpstr>              Brute force approach </vt:lpstr>
      <vt:lpstr>              Brute force approach </vt:lpstr>
      <vt:lpstr>              Brute force approach </vt:lpstr>
      <vt:lpstr>                  Faster approach </vt:lpstr>
      <vt:lpstr>                  Faster approach </vt:lpstr>
      <vt:lpstr>                  Faster approach </vt:lpstr>
      <vt:lpstr>                  Faster approach </vt:lpstr>
      <vt:lpstr>                  Faster approach </vt:lpstr>
      <vt:lpstr>                  Faster approach </vt:lpstr>
      <vt:lpstr>Case study II: Finding the heaviest and lightest item</vt:lpstr>
      <vt:lpstr>Case study II: Finding the heaviest and lightest item</vt:lpstr>
      <vt:lpstr>   Brute force approach</vt:lpstr>
      <vt:lpstr>   Brute force approach</vt:lpstr>
      <vt:lpstr>   Brute force approach</vt:lpstr>
      <vt:lpstr>   Brute force approach</vt:lpstr>
      <vt:lpstr>   Brute force approach</vt:lpstr>
      <vt:lpstr>   Brute force approach</vt:lpstr>
      <vt:lpstr>     Faster approach</vt:lpstr>
      <vt:lpstr>     Faster approach</vt:lpstr>
      <vt:lpstr>     Faster approach</vt:lpstr>
      <vt:lpstr>     Faster approach</vt:lpstr>
      <vt:lpstr>     Faster approach</vt:lpstr>
    </vt:vector>
  </TitlesOfParts>
  <Company>SUTD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L00 Introduction</dc:title>
  <dc:creator>Simon Lui</dc:creator>
  <cp:lastModifiedBy>Ioannis Panageas</cp:lastModifiedBy>
  <cp:revision>90</cp:revision>
  <dcterms:created xsi:type="dcterms:W3CDTF">2015-09-14T04:42:16Z</dcterms:created>
  <dcterms:modified xsi:type="dcterms:W3CDTF">2024-04-03T21:45:18Z</dcterms:modified>
</cp:coreProperties>
</file>